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81" r:id="rId12"/>
    <p:sldId id="282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0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Boyd" initials="JB" lastIdx="1" clrIdx="0">
    <p:extLst/>
  </p:cmAuthor>
  <p:cmAuthor id="2" name="Jonathan Boyd" initials="JB [2]" lastIdx="1" clrIdx="1">
    <p:extLst/>
  </p:cmAuthor>
  <p:cmAuthor id="3" name="Jonathan Boyd" initials="JB [3]" lastIdx="1" clrIdx="2">
    <p:extLst/>
  </p:cmAuthor>
  <p:cmAuthor id="4" name="Jonathan Boyd" initials="JB [4]" lastIdx="1" clrIdx="3">
    <p:extLst/>
  </p:cmAuthor>
  <p:cmAuthor id="5" name="Jonathan Boyd" initials="JB [5]" lastIdx="1" clrIdx="4">
    <p:extLst/>
  </p:cmAuthor>
  <p:cmAuthor id="6" name="Jonathan Boyd" initials="JB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5673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>
        <p:guide orient="horz" pos="1026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vlancker\Documents\artikels\social%20forces\data\new%20july%202012\figuren_presentati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vlancker\Documents\artikels\social%20forces\data\new%20july%202012\figuren_presentati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1'!$B$3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'Figuur 1'!$D$4:$D$34</c:f>
                <c:numCache>
                  <c:formatCode>General</c:formatCode>
                  <c:ptCount val="31"/>
                  <c:pt idx="0">
                    <c:v>1.76317093111725E-2</c:v>
                  </c:pt>
                  <c:pt idx="1">
                    <c:v>2.9662756992019201E-2</c:v>
                  </c:pt>
                  <c:pt idx="2">
                    <c:v>2.6262245471427699E-2</c:v>
                  </c:pt>
                  <c:pt idx="3">
                    <c:v>4.1251014409221798E-2</c:v>
                  </c:pt>
                  <c:pt idx="4">
                    <c:v>3.51415351504182E-2</c:v>
                  </c:pt>
                  <c:pt idx="5">
                    <c:v>5.5698456277534801E-2</c:v>
                  </c:pt>
                  <c:pt idx="6">
                    <c:v>3.2372118159314602E-2</c:v>
                  </c:pt>
                  <c:pt idx="7">
                    <c:v>5.7603322162558701E-2</c:v>
                  </c:pt>
                  <c:pt idx="8">
                    <c:v>5.9433226238603101E-2</c:v>
                  </c:pt>
                  <c:pt idx="9">
                    <c:v>5.3042949466038401E-2</c:v>
                  </c:pt>
                  <c:pt idx="10">
                    <c:v>3.42798649604047E-2</c:v>
                  </c:pt>
                  <c:pt idx="11">
                    <c:v>0.100671195017682</c:v>
                  </c:pt>
                  <c:pt idx="12">
                    <c:v>5.8659976781114398E-2</c:v>
                  </c:pt>
                  <c:pt idx="13">
                    <c:v>6.3432905487270902E-2</c:v>
                  </c:pt>
                  <c:pt idx="14">
                    <c:v>4.0809324859449603E-2</c:v>
                  </c:pt>
                  <c:pt idx="15">
                    <c:v>4.5094038748392302E-2</c:v>
                  </c:pt>
                  <c:pt idx="16">
                    <c:v>9.5312254052372397E-2</c:v>
                  </c:pt>
                  <c:pt idx="17">
                    <c:v>2.3337938209147702E-2</c:v>
                  </c:pt>
                  <c:pt idx="18">
                    <c:v>3.2250292751644899E-2</c:v>
                  </c:pt>
                  <c:pt idx="19">
                    <c:v>7.2902347557331507E-2</c:v>
                  </c:pt>
                  <c:pt idx="20">
                    <c:v>7.1308273772198505E-2</c:v>
                  </c:pt>
                  <c:pt idx="21">
                    <c:v>4.4171451642083498E-2</c:v>
                  </c:pt>
                  <c:pt idx="22">
                    <c:v>5.2414410267863303E-2</c:v>
                  </c:pt>
                  <c:pt idx="23">
                    <c:v>3.6535930869977203E-2</c:v>
                  </c:pt>
                  <c:pt idx="24">
                    <c:v>4.04830381530107E-2</c:v>
                  </c:pt>
                  <c:pt idx="25">
                    <c:v>4.7790294002048102E-2</c:v>
                  </c:pt>
                  <c:pt idx="26">
                    <c:v>9.8907230790059003E-2</c:v>
                  </c:pt>
                  <c:pt idx="27">
                    <c:v>4.6686610187309498E-2</c:v>
                  </c:pt>
                  <c:pt idx="28">
                    <c:v>3.7920592685438403E-2</c:v>
                  </c:pt>
                  <c:pt idx="29">
                    <c:v>3.8771701709524299E-2</c:v>
                  </c:pt>
                  <c:pt idx="30">
                    <c:v>3.7288961450067097E-2</c:v>
                  </c:pt>
                </c:numCache>
              </c:numRef>
            </c:plus>
            <c:minus>
              <c:numRef>
                <c:f>'Figuur 1'!$D$4:$D$34</c:f>
                <c:numCache>
                  <c:formatCode>General</c:formatCode>
                  <c:ptCount val="31"/>
                  <c:pt idx="0">
                    <c:v>1.76317093111725E-2</c:v>
                  </c:pt>
                  <c:pt idx="1">
                    <c:v>2.9662756992019201E-2</c:v>
                  </c:pt>
                  <c:pt idx="2">
                    <c:v>2.6262245471427699E-2</c:v>
                  </c:pt>
                  <c:pt idx="3">
                    <c:v>4.1251014409221798E-2</c:v>
                  </c:pt>
                  <c:pt idx="4">
                    <c:v>3.51415351504182E-2</c:v>
                  </c:pt>
                  <c:pt idx="5">
                    <c:v>5.5698456277534801E-2</c:v>
                  </c:pt>
                  <c:pt idx="6">
                    <c:v>3.2372118159314602E-2</c:v>
                  </c:pt>
                  <c:pt idx="7">
                    <c:v>5.7603322162558701E-2</c:v>
                  </c:pt>
                  <c:pt idx="8">
                    <c:v>5.9433226238603101E-2</c:v>
                  </c:pt>
                  <c:pt idx="9">
                    <c:v>5.3042949466038401E-2</c:v>
                  </c:pt>
                  <c:pt idx="10">
                    <c:v>3.42798649604047E-2</c:v>
                  </c:pt>
                  <c:pt idx="11">
                    <c:v>0.100671195017682</c:v>
                  </c:pt>
                  <c:pt idx="12">
                    <c:v>5.8659976781114398E-2</c:v>
                  </c:pt>
                  <c:pt idx="13">
                    <c:v>6.3432905487270902E-2</c:v>
                  </c:pt>
                  <c:pt idx="14">
                    <c:v>4.0809324859449603E-2</c:v>
                  </c:pt>
                  <c:pt idx="15">
                    <c:v>4.5094038748392302E-2</c:v>
                  </c:pt>
                  <c:pt idx="16">
                    <c:v>9.5312254052372397E-2</c:v>
                  </c:pt>
                  <c:pt idx="17">
                    <c:v>2.3337938209147702E-2</c:v>
                  </c:pt>
                  <c:pt idx="18">
                    <c:v>3.2250292751644899E-2</c:v>
                  </c:pt>
                  <c:pt idx="19">
                    <c:v>7.2902347557331507E-2</c:v>
                  </c:pt>
                  <c:pt idx="20">
                    <c:v>7.1308273772198505E-2</c:v>
                  </c:pt>
                  <c:pt idx="21">
                    <c:v>4.4171451642083498E-2</c:v>
                  </c:pt>
                  <c:pt idx="22">
                    <c:v>5.2414410267863303E-2</c:v>
                  </c:pt>
                  <c:pt idx="23">
                    <c:v>3.6535930869977203E-2</c:v>
                  </c:pt>
                  <c:pt idx="24">
                    <c:v>4.04830381530107E-2</c:v>
                  </c:pt>
                  <c:pt idx="25">
                    <c:v>4.7790294002048102E-2</c:v>
                  </c:pt>
                  <c:pt idx="26">
                    <c:v>9.8907230790059003E-2</c:v>
                  </c:pt>
                  <c:pt idx="27">
                    <c:v>4.6686610187309498E-2</c:v>
                  </c:pt>
                  <c:pt idx="28">
                    <c:v>3.7920592685438403E-2</c:v>
                  </c:pt>
                  <c:pt idx="29">
                    <c:v>3.8771701709524299E-2</c:v>
                  </c:pt>
                  <c:pt idx="30">
                    <c:v>3.7288961450067097E-2</c:v>
                  </c:pt>
                </c:numCache>
              </c:numRef>
            </c:minus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strRef>
              <c:f>'Figuur 1'!$A$4:$A$34</c:f>
              <c:strCache>
                <c:ptCount val="31"/>
                <c:pt idx="0">
                  <c:v>CZ</c:v>
                </c:pt>
                <c:pt idx="1">
                  <c:v>SK</c:v>
                </c:pt>
                <c:pt idx="2">
                  <c:v>PL</c:v>
                </c:pt>
                <c:pt idx="3">
                  <c:v>RO</c:v>
                </c:pt>
                <c:pt idx="4">
                  <c:v>HU</c:v>
                </c:pt>
                <c:pt idx="5">
                  <c:v>BG</c:v>
                </c:pt>
                <c:pt idx="6">
                  <c:v>UK</c:v>
                </c:pt>
                <c:pt idx="7">
                  <c:v>GR</c:v>
                </c:pt>
                <c:pt idx="8">
                  <c:v>IE</c:v>
                </c:pt>
                <c:pt idx="9">
                  <c:v>AT</c:v>
                </c:pt>
                <c:pt idx="10">
                  <c:v>AU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DE</c:v>
                </c:pt>
                <c:pt idx="15">
                  <c:v>FI</c:v>
                </c:pt>
                <c:pt idx="16">
                  <c:v>CY</c:v>
                </c:pt>
                <c:pt idx="17">
                  <c:v>US</c:v>
                </c:pt>
                <c:pt idx="18">
                  <c:v>NL</c:v>
                </c:pt>
                <c:pt idx="19">
                  <c:v>LU</c:v>
                </c:pt>
                <c:pt idx="20">
                  <c:v>EE</c:v>
                </c:pt>
                <c:pt idx="21">
                  <c:v>ES</c:v>
                </c:pt>
                <c:pt idx="22">
                  <c:v>BE</c:v>
                </c:pt>
                <c:pt idx="23">
                  <c:v>IT</c:v>
                </c:pt>
                <c:pt idx="24">
                  <c:v>FR</c:v>
                </c:pt>
                <c:pt idx="25">
                  <c:v>SI</c:v>
                </c:pt>
                <c:pt idx="26">
                  <c:v>PT</c:v>
                </c:pt>
                <c:pt idx="27">
                  <c:v>NO</c:v>
                </c:pt>
                <c:pt idx="28">
                  <c:v>SE</c:v>
                </c:pt>
                <c:pt idx="29">
                  <c:v>IS</c:v>
                </c:pt>
                <c:pt idx="30">
                  <c:v>DK</c:v>
                </c:pt>
              </c:strCache>
            </c:strRef>
          </c:cat>
          <c:val>
            <c:numRef>
              <c:f>'Figuur 1'!$B$4:$B$34</c:f>
              <c:numCache>
                <c:formatCode>0%</c:formatCode>
                <c:ptCount val="31"/>
                <c:pt idx="0">
                  <c:v>4.5070920543818102E-2</c:v>
                </c:pt>
                <c:pt idx="1">
                  <c:v>5.3176930007457601E-2</c:v>
                </c:pt>
                <c:pt idx="2">
                  <c:v>9.8289181890837102E-2</c:v>
                </c:pt>
                <c:pt idx="3">
                  <c:v>0.117550026048683</c:v>
                </c:pt>
                <c:pt idx="4">
                  <c:v>0.15202962788086899</c:v>
                </c:pt>
                <c:pt idx="5">
                  <c:v>0.19280783376716501</c:v>
                </c:pt>
                <c:pt idx="6">
                  <c:v>0.20809708739704799</c:v>
                </c:pt>
                <c:pt idx="7">
                  <c:v>0.21135891694388201</c:v>
                </c:pt>
                <c:pt idx="8">
                  <c:v>0.21238330864883401</c:v>
                </c:pt>
                <c:pt idx="9">
                  <c:v>0.214743184032132</c:v>
                </c:pt>
                <c:pt idx="10">
                  <c:v>0.21568076600997901</c:v>
                </c:pt>
                <c:pt idx="11">
                  <c:v>0.25685835011415598</c:v>
                </c:pt>
                <c:pt idx="12">
                  <c:v>0.32394922019028299</c:v>
                </c:pt>
                <c:pt idx="13">
                  <c:v>0.36606958002582501</c:v>
                </c:pt>
                <c:pt idx="14">
                  <c:v>0.370677279310339</c:v>
                </c:pt>
                <c:pt idx="15">
                  <c:v>0.38957606506595899</c:v>
                </c:pt>
                <c:pt idx="16">
                  <c:v>0.40474673592664401</c:v>
                </c:pt>
                <c:pt idx="17">
                  <c:v>0.41434119961100901</c:v>
                </c:pt>
                <c:pt idx="18">
                  <c:v>0.41736644499815601</c:v>
                </c:pt>
                <c:pt idx="19">
                  <c:v>0.42542800202384101</c:v>
                </c:pt>
                <c:pt idx="20">
                  <c:v>0.43575424046965</c:v>
                </c:pt>
                <c:pt idx="21">
                  <c:v>0.46515276793527499</c:v>
                </c:pt>
                <c:pt idx="22">
                  <c:v>0.491741023542631</c:v>
                </c:pt>
                <c:pt idx="23">
                  <c:v>0.51991491917948496</c:v>
                </c:pt>
                <c:pt idx="24">
                  <c:v>0.57113987679449396</c:v>
                </c:pt>
                <c:pt idx="25">
                  <c:v>0.57250962504977698</c:v>
                </c:pt>
                <c:pt idx="26">
                  <c:v>0.595317122218745</c:v>
                </c:pt>
                <c:pt idx="27">
                  <c:v>0.65689375179202103</c:v>
                </c:pt>
                <c:pt idx="28">
                  <c:v>0.72468271195138501</c:v>
                </c:pt>
                <c:pt idx="29">
                  <c:v>0.87249797653507599</c:v>
                </c:pt>
                <c:pt idx="30">
                  <c:v>0.87881015915832505</c:v>
                </c:pt>
              </c:numCache>
            </c:numRef>
          </c:val>
        </c:ser>
        <c:ser>
          <c:idx val="1"/>
          <c:order val="1"/>
          <c:tx>
            <c:strRef>
              <c:f>'Figuur 1'!$F$3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rgbClr val="79BDBA"/>
            </a:solidFill>
            <a:ln>
              <a:solidFill>
                <a:srgbClr val="79BDBA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'Figuur 1'!$H$4:$H$34</c:f>
                <c:numCache>
                  <c:formatCode>General</c:formatCode>
                  <c:ptCount val="31"/>
                  <c:pt idx="0">
                    <c:v>2.5691024989690399E-2</c:v>
                  </c:pt>
                  <c:pt idx="1">
                    <c:v>4.3652572048068501E-2</c:v>
                  </c:pt>
                  <c:pt idx="2">
                    <c:v>3.56107361169394E-2</c:v>
                  </c:pt>
                  <c:pt idx="3">
                    <c:v>7.2244488469593596E-2</c:v>
                  </c:pt>
                  <c:pt idx="4">
                    <c:v>1.9499178279719299E-2</c:v>
                  </c:pt>
                  <c:pt idx="5">
                    <c:v>5.9153467419316402E-2</c:v>
                  </c:pt>
                  <c:pt idx="6">
                    <c:v>2.6006135890099501E-2</c:v>
                  </c:pt>
                  <c:pt idx="7">
                    <c:v>7.3890265164191296E-2</c:v>
                  </c:pt>
                  <c:pt idx="8">
                    <c:v>6.9648954606137403E-2</c:v>
                  </c:pt>
                  <c:pt idx="9">
                    <c:v>4.1555252745662297E-2</c:v>
                  </c:pt>
                  <c:pt idx="10">
                    <c:v>3.01155932318555E-2</c:v>
                  </c:pt>
                  <c:pt idx="11">
                    <c:v>8.8175860241403795E-2</c:v>
                  </c:pt>
                  <c:pt idx="12">
                    <c:v>4.2162691859383497E-2</c:v>
                  </c:pt>
                  <c:pt idx="13">
                    <c:v>3.9808439583287801E-2</c:v>
                  </c:pt>
                  <c:pt idx="14">
                    <c:v>1.7138720556225399E-2</c:v>
                  </c:pt>
                  <c:pt idx="15">
                    <c:v>1.1694515655927501E-2</c:v>
                  </c:pt>
                  <c:pt idx="16">
                    <c:v>8.9407017939841904E-2</c:v>
                  </c:pt>
                  <c:pt idx="17">
                    <c:v>1.5913342034378501E-2</c:v>
                  </c:pt>
                  <c:pt idx="18">
                    <c:v>1.6461401362658602E-2</c:v>
                  </c:pt>
                  <c:pt idx="19">
                    <c:v>3.5497912314382998E-2</c:v>
                  </c:pt>
                  <c:pt idx="20">
                    <c:v>3.2306604677063797E-2</c:v>
                  </c:pt>
                  <c:pt idx="21">
                    <c:v>2.6234602833787899E-2</c:v>
                  </c:pt>
                  <c:pt idx="22">
                    <c:v>2.43138075811665E-2</c:v>
                  </c:pt>
                  <c:pt idx="23">
                    <c:v>2.3496974563414999E-2</c:v>
                  </c:pt>
                  <c:pt idx="24">
                    <c:v>1.9377918421516399E-2</c:v>
                  </c:pt>
                  <c:pt idx="25">
                    <c:v>3.5800550337267797E-2</c:v>
                  </c:pt>
                  <c:pt idx="26">
                    <c:v>8.1939477570010494E-2</c:v>
                  </c:pt>
                  <c:pt idx="27">
                    <c:v>1.17167496800826E-2</c:v>
                  </c:pt>
                  <c:pt idx="28">
                    <c:v>7.3283833045284102E-3</c:v>
                  </c:pt>
                  <c:pt idx="29">
                    <c:v>1.63291045364212E-2</c:v>
                  </c:pt>
                  <c:pt idx="30">
                    <c:v>0</c:v>
                  </c:pt>
                </c:numCache>
              </c:numRef>
            </c:plus>
            <c:minus>
              <c:numRef>
                <c:f>'Figuur 1'!$H$4:$H$34</c:f>
                <c:numCache>
                  <c:formatCode>General</c:formatCode>
                  <c:ptCount val="31"/>
                  <c:pt idx="0">
                    <c:v>2.5691024989690399E-2</c:v>
                  </c:pt>
                  <c:pt idx="1">
                    <c:v>4.3652572048068501E-2</c:v>
                  </c:pt>
                  <c:pt idx="2">
                    <c:v>3.56107361169394E-2</c:v>
                  </c:pt>
                  <c:pt idx="3">
                    <c:v>7.2244488469593596E-2</c:v>
                  </c:pt>
                  <c:pt idx="4">
                    <c:v>1.9499178279719299E-2</c:v>
                  </c:pt>
                  <c:pt idx="5">
                    <c:v>5.9153467419316402E-2</c:v>
                  </c:pt>
                  <c:pt idx="6">
                    <c:v>2.6006135890099501E-2</c:v>
                  </c:pt>
                  <c:pt idx="7">
                    <c:v>7.3890265164191296E-2</c:v>
                  </c:pt>
                  <c:pt idx="8">
                    <c:v>6.9648954606137403E-2</c:v>
                  </c:pt>
                  <c:pt idx="9">
                    <c:v>4.1555252745662297E-2</c:v>
                  </c:pt>
                  <c:pt idx="10">
                    <c:v>3.01155932318555E-2</c:v>
                  </c:pt>
                  <c:pt idx="11">
                    <c:v>8.8175860241403795E-2</c:v>
                  </c:pt>
                  <c:pt idx="12">
                    <c:v>4.2162691859383497E-2</c:v>
                  </c:pt>
                  <c:pt idx="13">
                    <c:v>3.9808439583287801E-2</c:v>
                  </c:pt>
                  <c:pt idx="14">
                    <c:v>1.7138720556225399E-2</c:v>
                  </c:pt>
                  <c:pt idx="15">
                    <c:v>1.1694515655927501E-2</c:v>
                  </c:pt>
                  <c:pt idx="16">
                    <c:v>8.9407017939841904E-2</c:v>
                  </c:pt>
                  <c:pt idx="17">
                    <c:v>1.5913342034378501E-2</c:v>
                  </c:pt>
                  <c:pt idx="18">
                    <c:v>1.6461401362658602E-2</c:v>
                  </c:pt>
                  <c:pt idx="19">
                    <c:v>3.5497912314382998E-2</c:v>
                  </c:pt>
                  <c:pt idx="20">
                    <c:v>3.2306604677063797E-2</c:v>
                  </c:pt>
                  <c:pt idx="21">
                    <c:v>2.6234602833787899E-2</c:v>
                  </c:pt>
                  <c:pt idx="22">
                    <c:v>2.43138075811665E-2</c:v>
                  </c:pt>
                  <c:pt idx="23">
                    <c:v>2.3496974563414999E-2</c:v>
                  </c:pt>
                  <c:pt idx="24">
                    <c:v>1.9377918421516399E-2</c:v>
                  </c:pt>
                  <c:pt idx="25">
                    <c:v>3.5800550337267797E-2</c:v>
                  </c:pt>
                  <c:pt idx="26">
                    <c:v>8.1939477570010494E-2</c:v>
                  </c:pt>
                  <c:pt idx="27">
                    <c:v>1.17167496800826E-2</c:v>
                  </c:pt>
                  <c:pt idx="28">
                    <c:v>7.3283833045284102E-3</c:v>
                  </c:pt>
                  <c:pt idx="29">
                    <c:v>1.63291045364212E-2</c:v>
                  </c:pt>
                  <c:pt idx="30">
                    <c:v>0</c:v>
                  </c:pt>
                </c:numCache>
              </c:numRef>
            </c:minus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strRef>
              <c:f>'Figuur 1'!$A$4:$A$34</c:f>
              <c:strCache>
                <c:ptCount val="31"/>
                <c:pt idx="0">
                  <c:v>CZ</c:v>
                </c:pt>
                <c:pt idx="1">
                  <c:v>SK</c:v>
                </c:pt>
                <c:pt idx="2">
                  <c:v>PL</c:v>
                </c:pt>
                <c:pt idx="3">
                  <c:v>RO</c:v>
                </c:pt>
                <c:pt idx="4">
                  <c:v>HU</c:v>
                </c:pt>
                <c:pt idx="5">
                  <c:v>BG</c:v>
                </c:pt>
                <c:pt idx="6">
                  <c:v>UK</c:v>
                </c:pt>
                <c:pt idx="7">
                  <c:v>GR</c:v>
                </c:pt>
                <c:pt idx="8">
                  <c:v>IE</c:v>
                </c:pt>
                <c:pt idx="9">
                  <c:v>AT</c:v>
                </c:pt>
                <c:pt idx="10">
                  <c:v>AU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DE</c:v>
                </c:pt>
                <c:pt idx="15">
                  <c:v>FI</c:v>
                </c:pt>
                <c:pt idx="16">
                  <c:v>CY</c:v>
                </c:pt>
                <c:pt idx="17">
                  <c:v>US</c:v>
                </c:pt>
                <c:pt idx="18">
                  <c:v>NL</c:v>
                </c:pt>
                <c:pt idx="19">
                  <c:v>LU</c:v>
                </c:pt>
                <c:pt idx="20">
                  <c:v>EE</c:v>
                </c:pt>
                <c:pt idx="21">
                  <c:v>ES</c:v>
                </c:pt>
                <c:pt idx="22">
                  <c:v>BE</c:v>
                </c:pt>
                <c:pt idx="23">
                  <c:v>IT</c:v>
                </c:pt>
                <c:pt idx="24">
                  <c:v>FR</c:v>
                </c:pt>
                <c:pt idx="25">
                  <c:v>SI</c:v>
                </c:pt>
                <c:pt idx="26">
                  <c:v>PT</c:v>
                </c:pt>
                <c:pt idx="27">
                  <c:v>NO</c:v>
                </c:pt>
                <c:pt idx="28">
                  <c:v>SE</c:v>
                </c:pt>
                <c:pt idx="29">
                  <c:v>IS</c:v>
                </c:pt>
                <c:pt idx="30">
                  <c:v>DK</c:v>
                </c:pt>
              </c:strCache>
            </c:strRef>
          </c:cat>
          <c:val>
            <c:numRef>
              <c:f>'Figuur 1'!$F$4:$F$34</c:f>
              <c:numCache>
                <c:formatCode>0%</c:formatCode>
                <c:ptCount val="31"/>
                <c:pt idx="0">
                  <c:v>0.155266612260476</c:v>
                </c:pt>
                <c:pt idx="1">
                  <c:v>0.16182297359858999</c:v>
                </c:pt>
                <c:pt idx="2">
                  <c:v>0.27144747523155499</c:v>
                </c:pt>
                <c:pt idx="3">
                  <c:v>0.50084450772861</c:v>
                </c:pt>
                <c:pt idx="4">
                  <c:v>8.3710380483951394E-2</c:v>
                </c:pt>
                <c:pt idx="5">
                  <c:v>0.21487021024722</c:v>
                </c:pt>
                <c:pt idx="6">
                  <c:v>0.12825759860750799</c:v>
                </c:pt>
                <c:pt idx="7">
                  <c:v>0.44107568724919699</c:v>
                </c:pt>
                <c:pt idx="8">
                  <c:v>0.14663766823009999</c:v>
                </c:pt>
                <c:pt idx="9">
                  <c:v>0.123276963885615</c:v>
                </c:pt>
                <c:pt idx="10">
                  <c:v>0.13735910741923399</c:v>
                </c:pt>
                <c:pt idx="11">
                  <c:v>0.12128787421797201</c:v>
                </c:pt>
                <c:pt idx="12">
                  <c:v>0.12004473788242399</c:v>
                </c:pt>
                <c:pt idx="13">
                  <c:v>0.120761026876691</c:v>
                </c:pt>
                <c:pt idx="14">
                  <c:v>6.2014767539880701E-2</c:v>
                </c:pt>
                <c:pt idx="15">
                  <c:v>2.6023230446952199E-2</c:v>
                </c:pt>
                <c:pt idx="16">
                  <c:v>0.40354630082919601</c:v>
                </c:pt>
                <c:pt idx="17">
                  <c:v>0.12851166031282499</c:v>
                </c:pt>
                <c:pt idx="18">
                  <c:v>0.12503825712404401</c:v>
                </c:pt>
                <c:pt idx="19">
                  <c:v>9.7476590377104003E-2</c:v>
                </c:pt>
                <c:pt idx="20">
                  <c:v>0.154611942489458</c:v>
                </c:pt>
                <c:pt idx="21">
                  <c:v>0.112040672595569</c:v>
                </c:pt>
                <c:pt idx="22">
                  <c:v>8.4426979195419305E-2</c:v>
                </c:pt>
                <c:pt idx="23">
                  <c:v>0.172548699907727</c:v>
                </c:pt>
                <c:pt idx="24">
                  <c:v>8.2346858036237897E-2</c:v>
                </c:pt>
                <c:pt idx="25">
                  <c:v>0.279482706808729</c:v>
                </c:pt>
                <c:pt idx="26">
                  <c:v>0.25222845390402099</c:v>
                </c:pt>
                <c:pt idx="27">
                  <c:v>2.2023743049402002E-2</c:v>
                </c:pt>
                <c:pt idx="28">
                  <c:v>6.1634884862527203E-3</c:v>
                </c:pt>
                <c:pt idx="29">
                  <c:v>4.33482810157668E-2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279992"/>
        <c:axId val="105283912"/>
      </c:barChart>
      <c:catAx>
        <c:axId val="10527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283912"/>
        <c:crosses val="autoZero"/>
        <c:auto val="1"/>
        <c:lblAlgn val="ctr"/>
        <c:lblOffset val="100"/>
        <c:noMultiLvlLbl val="0"/>
      </c:catAx>
      <c:valAx>
        <c:axId val="10528391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elvetica Light"/>
              </a:defRPr>
            </a:pPr>
            <a:endParaRPr lang="lt-LT"/>
          </a:p>
        </c:txPr>
        <c:crossAx val="1052799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Helvetica Light"/>
            </a:defRPr>
          </a:pPr>
          <a:endParaRPr lang="lt-L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'FTE formal by educ - sample1'!$G$1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sample1'!$I$2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{EBDA3505-4759-454B-A71A-C49F150BC71A}</c15:txfldGUID>
                      <c15:f>'FTE formal by educ - sample1'!$I$2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sample1'!$I$3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{B1F7423D-F49A-4051-A07B-146BCA90A091}</c15:txfldGUID>
                      <c15:f>'FTE formal by educ - sample1'!$I$3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sample1'!$I$4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{B410EEAF-A4D3-44B0-BABE-3F84536A0427}</c15:txfldGUID>
                      <c15:f>'FTE formal by educ - sample1'!$I$4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sample1'!$I$5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{91DD54C2-E7DD-4B21-9FEF-5F44607727B7}</c15:txfldGUID>
                      <c15:f>'FTE formal by educ - sample1'!$I$5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sample1'!$I$6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{DDE83D02-F59B-4BA1-A79C-B91A3313D002}</c15:txfldGUID>
                      <c15:f>'FTE formal by educ - sample1'!$I$6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sample1'!$I$7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{E9664AAE-691C-42A5-A693-EC049370DBF1}</c15:txfldGUID>
                      <c15:f>'FTE formal by educ - sample1'!$I$7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sample1'!$I$8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{3999821A-6047-48FF-A663-EF716C0B257B}</c15:txfldGUID>
                      <c15:f>'FTE formal by educ - sample1'!$I$8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sample1'!$I$9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{A2B2A8A2-ED77-4EE6-B916-29DA62EF4AB5}</c15:txfldGUID>
                      <c15:f>'FTE formal by educ - sample1'!$I$9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sample1'!$I$10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{0BA0C2E4-B190-43EC-A767-469067AF739E}</c15:txfldGUID>
                      <c15:f>'FTE formal by educ - sample1'!$I$10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sample1'!$I$11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{E0139514-77BF-4A1E-B23D-585F2E5BBEE1}</c15:txfldGUID>
                      <c15:f>'FTE formal by educ - sample1'!$I$11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sample1'!$I$12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{8AC43FA0-B135-4B7C-A0D8-816884DD36F7}</c15:txfldGUID>
                      <c15:f>'FTE formal by educ - sample1'!$I$12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sample1'!$I$13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{7BE12119-5085-4BD0-A766-5B5CB2F0CC4A}</c15:txfldGUID>
                      <c15:f>'FTE formal by educ - sample1'!$I$13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sample1'!$I$14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{BE353C2B-DEE9-4535-9F72-89DA7F0B51A8}</c15:txfldGUID>
                      <c15:f>'FTE formal by educ - sample1'!$I$14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sample1'!$I$15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{0779FD4D-71CA-4FF8-92A4-6FD90E417EA3}</c15:txfldGUID>
                      <c15:f>'FTE formal by educ - sample1'!$I$15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sample1'!$I$16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{395D796C-B3D9-474B-98FA-8FB22BBEA762}</c15:txfldGUID>
                      <c15:f>'FTE formal by educ - sample1'!$I$16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sample1'!$I$17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{E2F6A37B-7642-486B-93FE-9D91AF9F1AD1}</c15:txfldGUID>
                      <c15:f>'FTE formal by educ - sample1'!$I$17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sample1'!$I$18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{882077F5-2ECF-47F7-B481-A8AF0C4AF8BF}</c15:txfldGUID>
                      <c15:f>'FTE formal by educ - sample1'!$I$18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sample1'!$I$19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{7BD9E1C4-1041-447B-BA6F-8162BDAC926A}</c15:txfldGUID>
                      <c15:f>'FTE formal by educ - sample1'!$I$19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sample1'!$I$20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{1DCCEC48-53C5-4397-AA84-F5FBF4EB3525}</c15:txfldGUID>
                      <c15:f>'FTE formal by educ - sample1'!$I$20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sample1'!$I$21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{A57ED7BB-E3E7-40BE-AD77-CF2013534AEB}</c15:txfldGUID>
                      <c15:f>'FTE formal by educ - sample1'!$I$21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sample1'!$I$22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{2AB77613-2BEC-43D9-B565-29F6C632265F}</c15:txfldGUID>
                      <c15:f>'FTE formal by educ - sample1'!$I$22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sample1'!$I$23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{FCFB5F0D-4946-49D5-A975-7749B0BA6DCD}</c15:txfldGUID>
                      <c15:f>'FTE formal by educ - sample1'!$I$23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sample1'!$I$24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{DE8227EA-F7E0-4ED7-BDB7-15CC3CB90A9A}</c15:txfldGUID>
                      <c15:f>'FTE formal by educ - sample1'!$I$24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sample1'!$I$25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{735F2B70-C381-4972-B01B-E3FA072165DB}</c15:txfldGUID>
                      <c15:f>'FTE formal by educ - sample1'!$I$25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sample1'!$I$26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{96276AF8-B627-4ED7-ADE5-0FE50DEA1601}</c15:txfldGUID>
                      <c15:f>'FTE formal by educ - sample1'!$I$26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sample1'!$I$27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{A7DE2ECD-371C-422E-92DC-D7595DF778A1}</c15:txfldGUID>
                      <c15:f>'FTE formal by educ - sample1'!$I$27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0"/>
                  <c:y val="2.7777413240011699E-2"/>
                </c:manualLayout>
              </c:layout>
              <c:tx>
                <c:strRef>
                  <c:f>'FTE formal by educ - sample1'!$I$28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{D46FF327-17CC-4DDD-979C-235E4FB28C6F}</c15:txfldGUID>
                      <c15:f>'FTE formal by educ - sample1'!$I$28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0"/>
                  <c:y val="2.7777413240011699E-2"/>
                </c:manualLayout>
              </c:layout>
              <c:tx>
                <c:strRef>
                  <c:f>'FTE formal by educ - sample1'!$I$29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{F4C8F20B-A27D-49A6-AFBB-0341579C5315}</c15:txfldGUID>
                      <c15:f>'FTE formal by educ - sample1'!$I$29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0"/>
                  <c:y val="2.7777777777777901E-2"/>
                </c:manualLayout>
              </c:layout>
              <c:tx>
                <c:strRef>
                  <c:f>'FTE formal by educ - sample1'!$I$30</c:f>
                  <c:strCache>
                    <c:ptCount val="1"/>
                    <c:pt idx="0">
                      <c:v>*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{CC792347-320F-4D9A-A8EB-F79E8FD0A1A0}</c15:txfldGUID>
                      <c15:f>'FTE formal by educ - sample1'!$I$30</c15:f>
                      <c15:dlblFieldTableCache>
                        <c:ptCount val="1"/>
                        <c:pt idx="0">
                          <c:v>*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0"/>
                  <c:y val="2.7777413240011699E-2"/>
                </c:manualLayout>
              </c:layout>
              <c:tx>
                <c:strRef>
                  <c:f>'FTE formal by educ - sample1'!$I$31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{4D455470-BCF6-416C-B7A7-63481AF6859C}</c15:txfldGUID>
                      <c15:f>'FTE formal by educ - sample1'!$I$31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0"/>
                  <c:y val="2.7777777777777801E-2"/>
                </c:manualLayout>
              </c:layout>
              <c:tx>
                <c:strRef>
                  <c:f>'FTE formal by educ - sample1'!$I$32</c:f>
                  <c:strCache>
                    <c:ptCount val="1"/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{88E0F0E8-C68E-441F-99C2-A396D117F2B8}</c15:txfldGUID>
                      <c15:f>'FTE formal by educ - sample1'!$I$32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 formal by educ - sample1'!$A$2:$A$32</c:f>
              <c:strCache>
                <c:ptCount val="31"/>
                <c:pt idx="0">
                  <c:v>CZ</c:v>
                </c:pt>
                <c:pt idx="1">
                  <c:v>SK</c:v>
                </c:pt>
                <c:pt idx="2">
                  <c:v>PL</c:v>
                </c:pt>
                <c:pt idx="3">
                  <c:v>RO</c:v>
                </c:pt>
                <c:pt idx="4">
                  <c:v>HU</c:v>
                </c:pt>
                <c:pt idx="5">
                  <c:v>BG</c:v>
                </c:pt>
                <c:pt idx="6">
                  <c:v>UK</c:v>
                </c:pt>
                <c:pt idx="7">
                  <c:v>GR</c:v>
                </c:pt>
                <c:pt idx="8">
                  <c:v>IE</c:v>
                </c:pt>
                <c:pt idx="9">
                  <c:v>AT</c:v>
                </c:pt>
                <c:pt idx="10">
                  <c:v>AU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DE</c:v>
                </c:pt>
                <c:pt idx="15">
                  <c:v>FI</c:v>
                </c:pt>
                <c:pt idx="16">
                  <c:v>CY</c:v>
                </c:pt>
                <c:pt idx="17">
                  <c:v>US</c:v>
                </c:pt>
                <c:pt idx="18">
                  <c:v>NL</c:v>
                </c:pt>
                <c:pt idx="19">
                  <c:v>LU</c:v>
                </c:pt>
                <c:pt idx="20">
                  <c:v>EE</c:v>
                </c:pt>
                <c:pt idx="21">
                  <c:v>ES</c:v>
                </c:pt>
                <c:pt idx="22">
                  <c:v>BE</c:v>
                </c:pt>
                <c:pt idx="23">
                  <c:v>IT</c:v>
                </c:pt>
                <c:pt idx="24">
                  <c:v>FR</c:v>
                </c:pt>
                <c:pt idx="25">
                  <c:v>SI</c:v>
                </c:pt>
                <c:pt idx="26">
                  <c:v>PT</c:v>
                </c:pt>
                <c:pt idx="27">
                  <c:v>NO</c:v>
                </c:pt>
                <c:pt idx="28">
                  <c:v>SE</c:v>
                </c:pt>
                <c:pt idx="29">
                  <c:v>IS</c:v>
                </c:pt>
                <c:pt idx="30">
                  <c:v>DK</c:v>
                </c:pt>
              </c:strCache>
            </c:strRef>
          </c:cat>
          <c:val>
            <c:numRef>
              <c:f>'FTE formal by educ - sample1'!$G$2:$G$32</c:f>
              <c:numCache>
                <c:formatCode>#,##0.000"";\-#,##0.000""</c:formatCode>
                <c:ptCount val="31"/>
                <c:pt idx="0">
                  <c:v>1.9375775178146579</c:v>
                </c:pt>
                <c:pt idx="1">
                  <c:v>5.9</c:v>
                </c:pt>
                <c:pt idx="2">
                  <c:v>7.540815783525316</c:v>
                </c:pt>
                <c:pt idx="3">
                  <c:v>5.3322939480197054</c:v>
                </c:pt>
                <c:pt idx="4">
                  <c:v>2.555607960193877</c:v>
                </c:pt>
                <c:pt idx="5">
                  <c:v>5.5451591280740384</c:v>
                </c:pt>
                <c:pt idx="6">
                  <c:v>3.3224580107535902</c:v>
                </c:pt>
                <c:pt idx="7">
                  <c:v>1.856716879873606</c:v>
                </c:pt>
                <c:pt idx="8">
                  <c:v>5.1084617066308882</c:v>
                </c:pt>
                <c:pt idx="9">
                  <c:v>2.825970884786587</c:v>
                </c:pt>
                <c:pt idx="10">
                  <c:v>1.5452604202814</c:v>
                </c:pt>
                <c:pt idx="11">
                  <c:v>12.035754412141911</c:v>
                </c:pt>
                <c:pt idx="12">
                  <c:v>2.3167258676893789</c:v>
                </c:pt>
                <c:pt idx="13">
                  <c:v>0.90791198732988099</c:v>
                </c:pt>
                <c:pt idx="14">
                  <c:v>1.787450045709623</c:v>
                </c:pt>
                <c:pt idx="15">
                  <c:v>2.7049451250071139</c:v>
                </c:pt>
                <c:pt idx="16">
                  <c:v>1.761766061753856</c:v>
                </c:pt>
                <c:pt idx="17">
                  <c:v>2.635175255626879</c:v>
                </c:pt>
                <c:pt idx="18">
                  <c:v>3.1087009366643339</c:v>
                </c:pt>
                <c:pt idx="19">
                  <c:v>2.153577267361777</c:v>
                </c:pt>
                <c:pt idx="20">
                  <c:v>0.91149675632357197</c:v>
                </c:pt>
                <c:pt idx="21">
                  <c:v>1.8586463525639141</c:v>
                </c:pt>
                <c:pt idx="22">
                  <c:v>1.930355483095447</c:v>
                </c:pt>
                <c:pt idx="23">
                  <c:v>1.303636760796685</c:v>
                </c:pt>
                <c:pt idx="24">
                  <c:v>2.8945471933338518</c:v>
                </c:pt>
                <c:pt idx="25">
                  <c:v>1.902316140049211</c:v>
                </c:pt>
                <c:pt idx="26">
                  <c:v>1.384045383918038</c:v>
                </c:pt>
                <c:pt idx="27">
                  <c:v>1.43337915049077</c:v>
                </c:pt>
                <c:pt idx="28">
                  <c:v>1.6484091713766309</c:v>
                </c:pt>
                <c:pt idx="29">
                  <c:v>1.0810032450366731</c:v>
                </c:pt>
                <c:pt idx="30">
                  <c:v>1.031804012443942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282736"/>
        <c:axId val="105279208"/>
      </c:barChart>
      <c:catAx>
        <c:axId val="10528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Helvetica Light"/>
              </a:defRPr>
            </a:pPr>
            <a:endParaRPr lang="lt-LT"/>
          </a:p>
        </c:txPr>
        <c:crossAx val="105279208"/>
        <c:crossesAt val="1"/>
        <c:auto val="1"/>
        <c:lblAlgn val="ctr"/>
        <c:lblOffset val="100"/>
        <c:noMultiLvlLbl val="0"/>
      </c:catAx>
      <c:valAx>
        <c:axId val="1052792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elvetica Light"/>
              </a:defRPr>
            </a:pPr>
            <a:endParaRPr lang="lt-LT"/>
          </a:p>
        </c:txPr>
        <c:crossAx val="10528273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/>
          <a:srcRect l="7413" t="11891" r="8109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7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8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9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413" t="11891" r="8632" b="3864"/>
          <a:stretch/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87" y="1604615"/>
            <a:ext cx="5372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Impact of ECEC: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compulsory school;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employment;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parenting; and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communities.</a:t>
            </a:r>
          </a:p>
          <a:p>
            <a:pPr algn="ctr"/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are mobile and live in diverse neighbourhoods.</a:t>
            </a: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describe themselves as lonely and tired,</a:t>
            </a:r>
          </a:p>
          <a:p>
            <a:pPr algn="ctr"/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but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ocial support is a more salient form of parent support.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0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72361" y="1635071"/>
            <a:ext cx="5372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Impact of ECEC: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compulsory school;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employment;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parenting; and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communities.</a:t>
            </a:r>
          </a:p>
          <a:p>
            <a:pPr algn="ctr"/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are mobile and live in diverse neighbourhoods.</a:t>
            </a: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describe themselves as lonely and tired,</a:t>
            </a:r>
          </a:p>
          <a:p>
            <a:pPr algn="ctr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ut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ocial support is a more salient form of parent support,</a:t>
            </a:r>
          </a:p>
          <a:p>
            <a:pPr algn="ctr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nd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esearch has focused solely on teacher-parent relations.</a:t>
            </a:r>
          </a:p>
          <a:p>
            <a:pPr algn="ctr"/>
            <a:endParaRPr lang="nl-NL" sz="16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86" y="1600200"/>
            <a:ext cx="53721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Impact of ECEC: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compulsory school;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employment;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parenting; and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communities.</a:t>
            </a:r>
          </a:p>
          <a:p>
            <a:pPr algn="ctr"/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are mobile and live in diverse neighbourhoods.</a:t>
            </a: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Young families describe themselves as lonely and tired,</a:t>
            </a:r>
          </a:p>
          <a:p>
            <a:pPr algn="ctr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ut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ocial support is a more salient form of parent support.</a:t>
            </a:r>
          </a:p>
          <a:p>
            <a:pPr algn="ctr"/>
            <a:endParaRPr lang="en-GB" sz="16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New emerging services in EU and beyond: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eeting places;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GB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ducation as a meeting place for bridging AND bonding?</a:t>
            </a:r>
          </a:p>
          <a:p>
            <a:pPr algn="ctr"/>
            <a:endParaRPr lang="nl-NL" sz="16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4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06288" y="1600200"/>
            <a:ext cx="5720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Impact of ECEC: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compulsory school;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employment;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parenting; and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communities.</a:t>
            </a:r>
          </a:p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now know about the potential of ECEC,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ut what about unequal take-up?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68424" y="2244124"/>
            <a:ext cx="42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Unequal across countries.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2402"/>
              </p:ext>
            </p:extLst>
          </p:nvPr>
        </p:nvGraphicFramePr>
        <p:xfrm>
          <a:off x="292100" y="2134632"/>
          <a:ext cx="5626100" cy="427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017412" y="6413500"/>
            <a:ext cx="402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400" dirty="0" err="1" smtClean="0">
                <a:latin typeface="Arial" charset="0"/>
                <a:ea typeface="Arial" charset="0"/>
                <a:cs typeface="Arial" charset="0"/>
              </a:rPr>
              <a:t>Lancker</a:t>
            </a:r>
            <a:r>
              <a:rPr lang="nl-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nl-NL" sz="1400" dirty="0" err="1" smtClean="0">
                <a:latin typeface="Arial" charset="0"/>
                <a:ea typeface="Arial" charset="0"/>
                <a:cs typeface="Arial" charset="0"/>
              </a:rPr>
              <a:t>Ghysels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nl-NL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050006" y="2132913"/>
            <a:ext cx="42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Unequal within countries.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91976"/>
              </p:ext>
            </p:extLst>
          </p:nvPr>
        </p:nvGraphicFramePr>
        <p:xfrm>
          <a:off x="327025" y="2052654"/>
          <a:ext cx="5641975" cy="417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2024106" y="6300943"/>
            <a:ext cx="402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400" dirty="0" err="1" smtClean="0">
                <a:latin typeface="Arial" charset="0"/>
                <a:ea typeface="Arial" charset="0"/>
                <a:cs typeface="Arial" charset="0"/>
              </a:rPr>
              <a:t>Lancker</a:t>
            </a:r>
            <a:r>
              <a:rPr lang="nl-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nl-NL" sz="1400" dirty="0" err="1" smtClean="0">
                <a:latin typeface="Arial" charset="0"/>
                <a:ea typeface="Arial" charset="0"/>
                <a:cs typeface="Arial" charset="0"/>
              </a:rPr>
              <a:t>Ghysels</a:t>
            </a:r>
            <a:r>
              <a:rPr lang="nl-NL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nl-NL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46738" y="2795369"/>
            <a:ext cx="60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1. First wave studies: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 is the parents.</a:t>
            </a:r>
          </a:p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2. Second wave studies: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constraints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nl-NL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3P.</a:t>
            </a:r>
            <a:endParaRPr lang="nl-NL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08294" y="2610702"/>
            <a:ext cx="27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Why</a:t>
            </a:r>
            <a:r>
              <a:rPr lang="nl-NL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?</a:t>
            </a:r>
            <a:endParaRPr lang="nl-NL" sz="6000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735638" y="2483702"/>
            <a:ext cx="612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1. First wave studies: 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lt-LT" dirty="0" err="1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2. Second wave studies: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constraints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nl-NL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3P.</a:t>
            </a:r>
            <a:endParaRPr lang="nl-NL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353492" y="2299037"/>
            <a:ext cx="27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Why</a:t>
            </a:r>
            <a:r>
              <a:rPr lang="nl-NL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?</a:t>
            </a:r>
            <a:endParaRPr lang="nl-NL" sz="6000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32450" y="3314700"/>
            <a:ext cx="62293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Policies:</a:t>
            </a:r>
          </a:p>
          <a:p>
            <a:endParaRPr lang="en-US" sz="2000" dirty="0" smtClean="0">
              <a:solidFill>
                <a:srgbClr val="4298C5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Unequal distribution;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Funding parents is less efficient than funding provision;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Markets are not very efficient;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Debate on universal vs targeted is over; and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Progressive (proportionate) universalism.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17" y="3289300"/>
            <a:ext cx="4288636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38800" y="2782669"/>
            <a:ext cx="854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1. First wave studies: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lt-L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2. Second wave studies: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constraints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nl-NL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3P.</a:t>
            </a:r>
            <a:endParaRPr lang="nl-NL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139464" y="2598003"/>
            <a:ext cx="27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Why</a:t>
            </a:r>
            <a:r>
              <a:rPr lang="nl-NL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?</a:t>
            </a:r>
            <a:endParaRPr lang="nl-NL" sz="6000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32450" y="3429000"/>
            <a:ext cx="62293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Policies</a:t>
            </a:r>
          </a:p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Provision: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First come first served?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 barriers: (language, conventions, …).</a:t>
            </a:r>
          </a:p>
        </p:txBody>
      </p:sp>
    </p:spTree>
    <p:extLst>
      <p:ext uri="{BB962C8B-B14F-4D97-AF65-F5344CB8AC3E}">
        <p14:creationId xmlns:p14="http://schemas.microsoft.com/office/powerpoint/2010/main" val="6746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38800" y="2782669"/>
            <a:ext cx="622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1. First wave studies: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 is the parents.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2. Second wave studies: environmental constraints; </a:t>
            </a:r>
            <a:r>
              <a:rPr lang="nl-NL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3P.</a:t>
            </a:r>
            <a:endParaRPr lang="nl-NL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42619" y="2598003"/>
            <a:ext cx="27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Why</a:t>
            </a:r>
            <a:r>
              <a:rPr lang="nl-NL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?</a:t>
            </a:r>
            <a:endParaRPr lang="nl-NL" sz="6000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32450" y="3429000"/>
            <a:ext cx="6229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Policies</a:t>
            </a:r>
          </a:p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Provision</a:t>
            </a:r>
          </a:p>
          <a:p>
            <a:r>
              <a:rPr lang="en-US" sz="2000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Parents: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Work arrangements;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Search processes;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Limited resources; and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Cultural barriers.</a:t>
            </a:r>
          </a:p>
        </p:txBody>
      </p:sp>
    </p:spTree>
    <p:extLst>
      <p:ext uri="{BB962C8B-B14F-4D97-AF65-F5344CB8AC3E}">
        <p14:creationId xmlns:p14="http://schemas.microsoft.com/office/powerpoint/2010/main" val="786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Socially inclusive education: better connecting research to policy and practice</a:t>
            </a: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from the early years on</a:t>
            </a:r>
          </a:p>
          <a:p>
            <a:pPr marL="0" indent="0" algn="ctr"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Prof. Michel Vandenbroeck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Department of Social Work and Social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edagogy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Ghent University, Belgium</a:t>
            </a:r>
          </a:p>
        </p:txBody>
      </p:sp>
    </p:spTree>
    <p:extLst>
      <p:ext uri="{BB962C8B-B14F-4D97-AF65-F5344CB8AC3E}">
        <p14:creationId xmlns:p14="http://schemas.microsoft.com/office/powerpoint/2010/main" val="23804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38800" y="259766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1. First wave studies: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lt-L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2. Second wave studies: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ea typeface="Arial" charset="0"/>
                <a:cs typeface="Arial" charset="0"/>
              </a:rPr>
              <a:t>constraints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nl-NL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3P.</a:t>
            </a:r>
          </a:p>
          <a:p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3. Third wave research: deliberate non take</a:t>
            </a:r>
            <a:r>
              <a:rPr lang="lt-LT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nl-NL" dirty="0" smtClean="0">
                <a:latin typeface="Arial" charset="0"/>
                <a:ea typeface="Arial" charset="0"/>
                <a:cs typeface="Arial" charset="0"/>
              </a:rPr>
              <a:t>up.</a:t>
            </a:r>
            <a:endParaRPr lang="nl-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26965" y="2597665"/>
            <a:ext cx="27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Why</a:t>
            </a:r>
            <a:r>
              <a:rPr lang="nl-NL" sz="6000" b="1" dirty="0" smtClean="0">
                <a:solidFill>
                  <a:srgbClr val="4298C5"/>
                </a:solidFill>
                <a:latin typeface="Arial Black" charset="0"/>
                <a:ea typeface="Arial Black" charset="0"/>
                <a:cs typeface="Arial Black" charset="0"/>
              </a:rPr>
              <a:t>?</a:t>
            </a:r>
            <a:endParaRPr lang="nl-NL" sz="6000" b="1" dirty="0">
              <a:solidFill>
                <a:srgbClr val="4298C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45150" y="3606800"/>
            <a:ext cx="6229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 is an increase of deliberate non-take-up in areas where affordability, availability and accessibility are secured.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about desirability and usability?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Integration of functions: </a:t>
            </a:r>
            <a:r>
              <a:rPr lang="en-US" dirty="0" smtClean="0">
                <a:solidFill>
                  <a:srgbClr val="4298C5"/>
                </a:solidFill>
                <a:latin typeface="Arial" charset="0"/>
                <a:ea typeface="Arial" charset="0"/>
                <a:cs typeface="Arial" charset="0"/>
              </a:rPr>
              <a:t>holistic vision.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Education and care;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Education and parents‘ support; and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Material and immaterial needs.</a:t>
            </a:r>
          </a:p>
        </p:txBody>
      </p:sp>
    </p:spTree>
    <p:extLst>
      <p:ext uri="{BB962C8B-B14F-4D97-AF65-F5344CB8AC3E}">
        <p14:creationId xmlns:p14="http://schemas.microsoft.com/office/powerpoint/2010/main" val="4022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89600" y="1766815"/>
            <a:ext cx="572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Conclusion:</a:t>
            </a:r>
          </a:p>
          <a:p>
            <a:pPr algn="ctr"/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It starts early and</a:t>
            </a:r>
          </a:p>
          <a:p>
            <a:pPr algn="ctr"/>
            <a:r>
              <a:rPr lang="en-GB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ducational services matter.</a:t>
            </a:r>
          </a:p>
          <a:p>
            <a:pPr algn="ctr"/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But, not all services matter equally.</a:t>
            </a:r>
            <a:endParaRPr lang="en-GB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37537" y="718030"/>
            <a:ext cx="11259781" cy="38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5437537" y="6504507"/>
            <a:ext cx="112597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55600" y="1562100"/>
            <a:ext cx="5242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need to know more about the voices of different groups of parents to understand deliberate non-take-up;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need to invest in </a:t>
            </a:r>
            <a:r>
              <a:rPr lang="en-GB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professionalisation</a:t>
            </a: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of staff to work in contexts of super-diversity;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need to look at smooth transitions;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need to balance care and learning; and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 need to balance material and immaterial needs.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And finally…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9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3200" y="2705099"/>
            <a:ext cx="11823700" cy="382480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There are only a limited number of places where social inclusion and social cohesion can be fostered.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If we do not fully invest in these, we may lose the game.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latin typeface="Arial" charset="0"/>
                <a:ea typeface="Arial" charset="0"/>
                <a:cs typeface="Arial" charset="0"/>
              </a:rPr>
              <a:t>Michel.Vandenbroeck@UGent.be</a:t>
            </a:r>
            <a:endParaRPr lang="fr-FR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emerging challenges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Super-diversity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emerging challenges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Super-diversity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e.g. 50% of BXL is multilingual &gt; 100 languages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853650" y="3479800"/>
            <a:ext cx="3338350" cy="2585323"/>
          </a:xfrm>
          <a:prstGeom prst="rect">
            <a:avLst/>
          </a:prstGeom>
          <a:solidFill>
            <a:srgbClr val="4298C5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“(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nl-BE" dirty="0" smtClean="0">
                <a:solidFill>
                  <a:schemeClr val="bg1"/>
                </a:solidFill>
              </a:rPr>
              <a:t>) </a:t>
            </a:r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dynamic </a:t>
            </a:r>
            <a:r>
              <a:rPr lang="en-GB" dirty="0" smtClean="0">
                <a:solidFill>
                  <a:schemeClr val="bg1"/>
                </a:solidFill>
              </a:rPr>
              <a:t>interplay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of </a:t>
            </a:r>
            <a:r>
              <a:rPr lang="en-GB" dirty="0">
                <a:solidFill>
                  <a:schemeClr val="bg1"/>
                </a:solidFill>
              </a:rPr>
              <a:t>variables among </a:t>
            </a:r>
            <a:r>
              <a:rPr lang="en-GB" dirty="0" smtClean="0">
                <a:solidFill>
                  <a:schemeClr val="bg1"/>
                </a:solidFill>
              </a:rPr>
              <a:t>an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increased </a:t>
            </a:r>
            <a:r>
              <a:rPr lang="en-GB" dirty="0">
                <a:solidFill>
                  <a:schemeClr val="bg1"/>
                </a:solidFill>
              </a:rPr>
              <a:t>number </a:t>
            </a:r>
            <a:r>
              <a:rPr lang="en-GB" dirty="0" smtClean="0">
                <a:solidFill>
                  <a:schemeClr val="bg1"/>
                </a:solidFill>
              </a:rPr>
              <a:t>of small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and scattered,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multiple-origin,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transnationally connected,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socio-economically differentiated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>
                <a:solidFill>
                  <a:schemeClr val="bg1"/>
                </a:solidFill>
              </a:rPr>
              <a:t>legally </a:t>
            </a:r>
            <a:r>
              <a:rPr lang="en-GB" dirty="0" smtClean="0">
                <a:solidFill>
                  <a:schemeClr val="bg1"/>
                </a:solidFill>
              </a:rPr>
              <a:t>stratified populations”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Vertovec</a:t>
            </a:r>
            <a:r>
              <a:rPr lang="en-GB" dirty="0" smtClean="0">
                <a:solidFill>
                  <a:schemeClr val="bg1"/>
                </a:solidFill>
              </a:rPr>
              <a:t>, 2007)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emerging challenges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Super-diversity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EU stopped to be a converging machine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Vandenbroucke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&amp; Rinaldi 2015 for Institut Jacques Delors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06" y="2709590"/>
            <a:ext cx="2950521" cy="3238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1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emerging challenges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Super-diversity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EU stopped to be a converging machine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Educational gaps may widen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65100" y="1720335"/>
            <a:ext cx="5524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Impact of ECEC: 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compulsory school;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employment;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parenting; and</a:t>
            </a:r>
          </a:p>
          <a:p>
            <a:pPr marL="1657350" lvl="3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communities.</a:t>
            </a:r>
          </a:p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 does science relate to policy &amp; practice?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What about unequal take-up?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8760"/>
              </p:ext>
            </p:extLst>
          </p:nvPr>
        </p:nvGraphicFramePr>
        <p:xfrm>
          <a:off x="5689600" y="1700213"/>
          <a:ext cx="60833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r:id="rId4" imgW="6502400" imgH="5422900" progId="Word.Document.12">
                  <p:embed/>
                </p:oleObj>
              </mc:Choice>
              <mc:Fallback>
                <p:oleObj name="Document" r:id="rId4" imgW="6502400" imgH="542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700213"/>
                        <a:ext cx="6083300" cy="507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170628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80797" y="1651337"/>
            <a:ext cx="572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Impact of ECEC 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compulsory school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is well documented (e.g. EPPSE, CARE</a:t>
            </a:r>
            <a:r>
              <a:rPr lang="nl-NL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</p:txBody>
      </p:sp>
      <p:pic>
        <p:nvPicPr>
          <p:cNvPr id="6" name="Afbeelding 5" descr="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4" y="2839994"/>
            <a:ext cx="4751516" cy="358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Document" r:id="rId5" imgW="6502400" imgH="5638800" progId="Word.Document.12">
                  <p:embed/>
                </p:oleObj>
              </mc:Choice>
              <mc:Fallback>
                <p:oleObj name="Document" r:id="rId5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4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47800" y="1422400"/>
            <a:ext cx="1074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8624" y="1704370"/>
            <a:ext cx="572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mpact of ECEC 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compulsory school and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employment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is well documented</a:t>
            </a:r>
            <a:b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(e.g. Van Lacker &amp; Ghysels, 2016).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42526"/>
              </p:ext>
            </p:extLst>
          </p:nvPr>
        </p:nvGraphicFramePr>
        <p:xfrm>
          <a:off x="5689600" y="1600200"/>
          <a:ext cx="6083300" cy="52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" r:id="rId4" imgW="6502400" imgH="5638800" progId="Word.Document.12">
                  <p:embed/>
                </p:oleObj>
              </mc:Choice>
              <mc:Fallback>
                <p:oleObj name="Document" r:id="rId4" imgW="65024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1600200"/>
                        <a:ext cx="6083300" cy="527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9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770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Mangal</vt:lpstr>
      <vt:lpstr>Wingdings</vt:lpstr>
      <vt:lpstr>Thème Office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Greta</cp:lastModifiedBy>
  <cp:revision>43</cp:revision>
  <dcterms:created xsi:type="dcterms:W3CDTF">2016-10-18T07:52:33Z</dcterms:created>
  <dcterms:modified xsi:type="dcterms:W3CDTF">2017-01-24T09:45:04Z</dcterms:modified>
</cp:coreProperties>
</file>