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72" r:id="rId6"/>
    <p:sldId id="260" r:id="rId7"/>
    <p:sldId id="273" r:id="rId8"/>
    <p:sldId id="261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5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08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28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53171"/>
            <a:ext cx="10515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9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37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61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1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0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2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05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7190-45C0-44AA-846D-043E9AB4C6FA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1975-5C8D-443F-92E2-8BBE31D3F9DF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3"/>
          <a:srcRect l="7413" t="11891" r="8109" b="41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2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413" t="11891" r="8632" b="3864"/>
          <a:stretch/>
        </p:blipFill>
        <p:spPr>
          <a:xfrm>
            <a:off x="0" y="-1"/>
            <a:ext cx="12192000" cy="68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95425" y="2124076"/>
            <a:ext cx="9144000" cy="762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 (Body)"/>
              </a:rPr>
              <a:t>What the evidence says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9144000" cy="2857500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600" dirty="0"/>
              <a:t>The empirical evidence for Europe suggests that the effect of the share on immigrants on the performance of natives is negative but small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600" dirty="0"/>
              <a:t>The effect tends to be negative and larger for immigrants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600" dirty="0"/>
              <a:t>Negative effects appear to be larger above a threshold share of immigrants, although there is little consensus on the value of the threshold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600" dirty="0"/>
              <a:t>Native flight also higher above thresholds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4850" y="2079425"/>
            <a:ext cx="10763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The Effects of the Share of Immigrants in the Class or School on the Performance of Natives and Immigrants. European Studies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791317"/>
              </p:ext>
            </p:extLst>
          </p:nvPr>
        </p:nvGraphicFramePr>
        <p:xfrm>
          <a:off x="819150" y="2361631"/>
          <a:ext cx="10391775" cy="4237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7861"/>
                <a:gridCol w="5679335"/>
                <a:gridCol w="2534579"/>
              </a:tblGrid>
              <a:tr h="2796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Authors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Estimated effect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Estimated Effects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</a:tr>
              <a:tr h="5593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Szulkin</a:t>
                      </a:r>
                      <a:r>
                        <a:rPr lang="en-GB" sz="1200" dirty="0">
                          <a:effectLst/>
                        </a:rPr>
                        <a:t> and </a:t>
                      </a:r>
                      <a:r>
                        <a:rPr lang="en-GB" sz="1200" dirty="0" err="1">
                          <a:effectLst/>
                        </a:rPr>
                        <a:t>Jonsson</a:t>
                      </a:r>
                      <a:r>
                        <a:rPr lang="en-GB" sz="1200" dirty="0">
                          <a:effectLst/>
                        </a:rPr>
                        <a:t> (2007)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Immigrant concentration on school grades in Sweden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Natives: negative effects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Non-natives: negative effects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</a:tr>
              <a:tr h="2796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Jensen and Rasmussen (2011)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Immigrant concentration on PISA test scores. Denmark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Natives: negative effects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</a:tr>
              <a:tr h="5593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Andersen</a:t>
                      </a:r>
                      <a:r>
                        <a:rPr lang="en-GB" sz="1200" dirty="0">
                          <a:effectLst/>
                        </a:rPr>
                        <a:t>, S and Thomsen, M. (2011)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Immigrant concentration on school grades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Natives: negative effects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Immigrants: negative effects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</a:tr>
              <a:tr h="2796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Brunello and Rocco (2013)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Immigrant concentration on natives’ PISA test scores.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Natives: small negative effects.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</a:tr>
              <a:tr h="4084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Geay</a:t>
                      </a:r>
                      <a:r>
                        <a:rPr lang="en-GB" sz="1200" dirty="0">
                          <a:effectLst/>
                        </a:rPr>
                        <a:t> et al. (2013)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Immigrant concentration on the test scores of native English speakers in England.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Natives: no sizable negative effects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</a:tr>
              <a:tr h="55931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Ohinata</a:t>
                      </a:r>
                      <a:r>
                        <a:rPr lang="en-GB" sz="1200" dirty="0">
                          <a:effectLst/>
                        </a:rPr>
                        <a:t> and Van Ours (2013)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Immigrant concentration on PIRLS and TIMSS test scores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Natives: no sizable negative effects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Non-natives: negative effects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</a:tr>
              <a:tr h="40849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Hardoy</a:t>
                      </a:r>
                      <a:r>
                        <a:rPr lang="en-GB" sz="1200" dirty="0">
                          <a:effectLst/>
                        </a:rPr>
                        <a:t> and </a:t>
                      </a:r>
                      <a:r>
                        <a:rPr lang="en-GB" sz="1200" dirty="0" err="1">
                          <a:effectLst/>
                        </a:rPr>
                        <a:t>Schøne</a:t>
                      </a:r>
                      <a:r>
                        <a:rPr lang="en-GB" sz="1200" dirty="0">
                          <a:effectLst/>
                        </a:rPr>
                        <a:t> (2013)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Immigrant concentration in Norway upper secondary schools on dropout rates of natives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Natives: negative effects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</a:tr>
              <a:tr h="2796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Ballatore</a:t>
                      </a:r>
                      <a:r>
                        <a:rPr lang="en-GB" sz="1200" dirty="0">
                          <a:effectLst/>
                        </a:rPr>
                        <a:t> et al. (2014)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Immigrant concentration on test scores. Italy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Natives: substantial adverse effects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</a:tr>
              <a:tr h="6238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Schneeweis</a:t>
                      </a:r>
                      <a:r>
                        <a:rPr lang="en-GB" sz="1200" dirty="0">
                          <a:effectLst/>
                        </a:rPr>
                        <a:t> (2015)</a:t>
                      </a:r>
                    </a:p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Immigrant concentration in Austrian primary schools on </a:t>
                      </a:r>
                      <a:r>
                        <a:rPr lang="en-GB" sz="1200" dirty="0" smtClean="0">
                          <a:effectLst/>
                        </a:rPr>
                        <a:t>repetition </a:t>
                      </a:r>
                      <a:r>
                        <a:rPr lang="en-GB" sz="1200" dirty="0">
                          <a:effectLst/>
                        </a:rPr>
                        <a:t>in primary and secondary schools and track attendance after primary education.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Natives: no sizable negative effects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Non-natives: negative effects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12" marR="474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0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95425" y="2124076"/>
            <a:ext cx="9144000" cy="762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 (Body)"/>
              </a:rPr>
              <a:t>Redistribution: equity and efficiency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9144000" cy="28575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Redistributing immigrant pupils from high share to low share schools reduces inequality of outcomes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Redistribution </a:t>
            </a:r>
            <a:r>
              <a:rPr lang="en-GB" dirty="0"/>
              <a:t>is efficient only when the performance gain accruing to high share schools is higher than the performance loss for low share schools.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Evidence points to likelihood of efficiency gains.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2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95425" y="2124076"/>
            <a:ext cx="9144000" cy="762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 (Body)"/>
              </a:rPr>
              <a:t>Policies in place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9144000" cy="28575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Lotteries for school choice (ex: UK)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Bussing (ex: Denmark, France)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Additional financial resources to high share schools (ex: Switzerland)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Parental information: (ex: Netherlands)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Ceilings to the share of immigrants: (ex: Italy)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5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95425" y="2124076"/>
            <a:ext cx="9144000" cy="762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 (Body)"/>
              </a:rPr>
              <a:t>Do these policies work?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9144000" cy="28575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Evidence suggests that bussing policies and the provision of additional resources improves the performance of immigrants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Scarcity of serious evaluations and of costs/benefits studies – especially in Europe - makes it difficult to reach conclusions on which policy works and on best practices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3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95425" y="2124076"/>
            <a:ext cx="9144000" cy="762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 (Body)"/>
              </a:rPr>
              <a:t>More details on this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9144000" cy="28575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Forthcoming EENEE analytical report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“School segregation of immigrants and its effects on educational outcomes in Europe”, by Giorgio Brunello and Maria De Paola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5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2505075"/>
            <a:ext cx="10515600" cy="399943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School segregation and the performance of </a:t>
            </a:r>
            <a:r>
              <a:rPr lang="lt-LT" sz="3600" dirty="0" smtClean="0"/>
              <a:t/>
            </a:r>
            <a:br>
              <a:rPr lang="lt-LT" sz="3600" dirty="0" smtClean="0"/>
            </a:br>
            <a:r>
              <a:rPr lang="en-GB" sz="3600" dirty="0" smtClean="0"/>
              <a:t>immigrant </a:t>
            </a:r>
            <a:r>
              <a:rPr lang="en-GB" sz="3600" dirty="0"/>
              <a:t>and native </a:t>
            </a:r>
            <a:r>
              <a:rPr lang="en-GB" sz="3600" dirty="0" smtClean="0"/>
              <a:t>pupils</a:t>
            </a:r>
            <a:endParaRPr lang="lt-LT" sz="3600" dirty="0" smtClean="0"/>
          </a:p>
          <a:p>
            <a:pPr marL="0" indent="0" algn="ctr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en-US" sz="3200" dirty="0" smtClean="0"/>
              <a:t>Giorgio </a:t>
            </a:r>
            <a:r>
              <a:rPr lang="en-US" sz="3200" dirty="0"/>
              <a:t>Brunello </a:t>
            </a:r>
          </a:p>
          <a:p>
            <a:pPr marL="0" indent="0" algn="ctr">
              <a:buNone/>
            </a:pPr>
            <a:r>
              <a:rPr lang="en-US" sz="3200" dirty="0"/>
              <a:t>(EENEE)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4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877868"/>
              </p:ext>
            </p:extLst>
          </p:nvPr>
        </p:nvGraphicFramePr>
        <p:xfrm>
          <a:off x="3943351" y="2200280"/>
          <a:ext cx="7477124" cy="3967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453"/>
                <a:gridCol w="1372917"/>
                <a:gridCol w="1372917"/>
                <a:gridCol w="1360439"/>
                <a:gridCol w="1361398"/>
              </a:tblGrid>
              <a:tr h="504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Country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FG Immigrants - Natives. Math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FG Immigrants - Natives. Reading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SG immigrants - Natives. Math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SG immigrants - Natives. Reading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Austria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-61.8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-56.0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-58.4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-47.7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Belgium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-83.3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-78.4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-68.9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-55.3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Czech Rep.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-19.2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-20.3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-39.7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-19.7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Germany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-73.2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-77.3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-51.7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-41.1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Denmark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-80.3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-77.1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-61.0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-49.6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Spain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-55.5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-48.3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-34.7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-46.9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Finland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-97.9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-115.7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-70.3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-64.2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France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-83.6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-93.0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-59.3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-54.4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UK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-7.4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-12.5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-17.5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-9.2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Hungary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14.8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-6.3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44.7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32.7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Ireland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-3.7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-12.1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-7.6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Italy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-54.9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-74.3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-29.8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-39.6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Netherlands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-60.4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-59.5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-56.9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-54.5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28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Norway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-55.6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-68.0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-38.5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-31.0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  <a:tr h="259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Sweden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-80.0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-96.2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-45.1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-39.3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07" marR="59307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4850" y="2228849"/>
            <a:ext cx="29813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Score differences between </a:t>
            </a:r>
            <a:r>
              <a:rPr lang="en-GB" sz="2000" dirty="0" smtClean="0"/>
              <a:t>first-generation immigrants </a:t>
            </a:r>
            <a:r>
              <a:rPr lang="en-GB" sz="2000" dirty="0"/>
              <a:t>and natives (left panel) and between second-generation immigrants and natives (right panel). Selected EU  countries. Average value of test scores: a) reading: 500; b) math: 498. </a:t>
            </a:r>
            <a:r>
              <a:rPr lang="lt-LT" sz="2000" dirty="0" smtClean="0"/>
              <a:t/>
            </a:r>
            <a:br>
              <a:rPr lang="lt-LT" sz="2000" dirty="0" smtClean="0"/>
            </a:br>
            <a:r>
              <a:rPr lang="en-GB" sz="2000" dirty="0" smtClean="0"/>
              <a:t>15-years </a:t>
            </a:r>
            <a:r>
              <a:rPr lang="en-GB" sz="2000" dirty="0"/>
              <a:t>old students.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2875" y="615398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PISA 2012</a:t>
            </a:r>
          </a:p>
        </p:txBody>
      </p:sp>
    </p:spTree>
    <p:extLst>
      <p:ext uri="{BB962C8B-B14F-4D97-AF65-F5344CB8AC3E}">
        <p14:creationId xmlns:p14="http://schemas.microsoft.com/office/powerpoint/2010/main" val="37752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2457450"/>
            <a:ext cx="9144000" cy="65722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 (Body)"/>
              </a:rPr>
              <a:t>Heterogeneity across Europe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Gap lowest in the UK and Ireland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Gap for second generation immigrants lower than for first generation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95425" y="2266950"/>
            <a:ext cx="9144000" cy="65722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 (Body)"/>
              </a:rPr>
              <a:t>Parental background matters for the gap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171825"/>
            <a:ext cx="9144000" cy="2924175"/>
          </a:xfrm>
        </p:spPr>
        <p:txBody>
          <a:bodyPr>
            <a:normAutofit fontScale="6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3800" dirty="0"/>
              <a:t>After conditioning on parental education and occupation, the relative situation of the children of immigrants improves everywhere, except for Finland and Portugal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3800" dirty="0"/>
              <a:t>The gap falls substantially in France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3800" dirty="0"/>
              <a:t>It shrinks by 25-50% in Nordic countries and by 30-45 % in Central European countries (see </a:t>
            </a:r>
            <a:r>
              <a:rPr lang="en-GB" sz="3800" dirty="0" err="1"/>
              <a:t>Dustmann</a:t>
            </a:r>
            <a:r>
              <a:rPr lang="en-GB" sz="3800" dirty="0"/>
              <a:t>, </a:t>
            </a:r>
            <a:r>
              <a:rPr lang="en-GB" sz="3800" dirty="0" err="1"/>
              <a:t>Frattini</a:t>
            </a:r>
            <a:r>
              <a:rPr lang="en-GB" sz="3800" dirty="0"/>
              <a:t> and </a:t>
            </a:r>
            <a:r>
              <a:rPr lang="en-GB" sz="3800" dirty="0" err="1"/>
              <a:t>Lanzara</a:t>
            </a:r>
            <a:r>
              <a:rPr lang="en-GB" sz="3800" dirty="0"/>
              <a:t>, 2012)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3800" dirty="0"/>
              <a:t>Beside parental background, the quality of schools (and peers) and the language spoken at home help in explaining the observed gap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4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18825" r="23761" b="3904"/>
          <a:stretch/>
        </p:blipFill>
        <p:spPr bwMode="auto">
          <a:xfrm>
            <a:off x="4688540" y="2148502"/>
            <a:ext cx="5960410" cy="410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725" y="2228849"/>
            <a:ext cx="29813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/>
              <a:t>Figure 3.4: difference in the percentage of students with more than 100 books at home between natives and immigrants (x-axis) and difference in Math average test score between natives and immigrants (y-axis), by country. OECD area.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381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95425" y="2419350"/>
            <a:ext cx="9144000" cy="65722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 (Body)"/>
              </a:rPr>
              <a:t>School stratification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314700"/>
            <a:ext cx="9144000" cy="27813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The distribution of immigrants across schools is not homogeneous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School stratification or segregation: immigrants tend to attend schools in less affluent </a:t>
            </a:r>
            <a:r>
              <a:rPr lang="en-GB" dirty="0" smtClean="0"/>
              <a:t>neighbourhoods </a:t>
            </a:r>
            <a:r>
              <a:rPr lang="en-GB" dirty="0"/>
              <a:t>where many disadvantaged natives also go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These schools often have fewer resources, less qualified teachers and a higher share of peers who perform poorly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6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55" y="2152650"/>
            <a:ext cx="612527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95425" y="2124075"/>
            <a:ext cx="9144000" cy="95250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Calibri (Body)"/>
              </a:rPr>
              <a:t>Does a higher share of immigrants affect school performance?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9144000" cy="2857500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600" dirty="0"/>
              <a:t>Many parents believe that it does: flight of natives from schools with many immigrants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600" dirty="0"/>
              <a:t>In principle, there are both pluses and minuses from concentrating immigrants in schools</a:t>
            </a:r>
          </a:p>
          <a:p>
            <a:pPr marL="704850" indent="-342900" algn="just">
              <a:buFont typeface="Calibri" panose="020F0502020204030204" pitchFamily="34" charset="0"/>
              <a:buChar char="−"/>
            </a:pPr>
            <a:r>
              <a:rPr lang="en-GB" dirty="0"/>
              <a:t>Pluses may include: easier to recognize learning problems and address them</a:t>
            </a:r>
          </a:p>
          <a:p>
            <a:pPr marL="704850" indent="-342900" algn="just">
              <a:buFont typeface="Calibri" panose="020F0502020204030204" pitchFamily="34" charset="0"/>
              <a:buChar char="−"/>
            </a:pPr>
            <a:r>
              <a:rPr lang="en-GB" dirty="0"/>
              <a:t>Minuses may include: fewer interactions with natives, more disruption, inefficient use of teachers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7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962</Words>
  <Application>Microsoft Office PowerPoint</Application>
  <PresentationFormat>Widescreen</PresentationFormat>
  <Paragraphs>163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(Body)</vt:lpstr>
      <vt:lpstr>Calibri Light</vt:lpstr>
      <vt:lpstr>Times New Roman</vt:lpstr>
      <vt:lpstr>Thème Office</vt:lpstr>
      <vt:lpstr>PowerPoint Presentation</vt:lpstr>
      <vt:lpstr>PowerPoint Presentation</vt:lpstr>
      <vt:lpstr>PowerPoint Presentation</vt:lpstr>
      <vt:lpstr>Heterogeneity across Europe</vt:lpstr>
      <vt:lpstr>Parental background matters for the gap</vt:lpstr>
      <vt:lpstr>PowerPoint Presentation</vt:lpstr>
      <vt:lpstr>School stratification</vt:lpstr>
      <vt:lpstr>PowerPoint Presentation</vt:lpstr>
      <vt:lpstr>Does a higher share of immigrants affect school performance?</vt:lpstr>
      <vt:lpstr>What the evidence says</vt:lpstr>
      <vt:lpstr>PowerPoint Presentation</vt:lpstr>
      <vt:lpstr>Redistribution: equity and efficiency</vt:lpstr>
      <vt:lpstr>Policies in place</vt:lpstr>
      <vt:lpstr>Do these policies work?</vt:lpstr>
      <vt:lpstr>More details on this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Cyrielle DOLL</dc:creator>
  <cp:lastModifiedBy>Greta</cp:lastModifiedBy>
  <cp:revision>7</cp:revision>
  <dcterms:created xsi:type="dcterms:W3CDTF">2016-10-18T07:52:33Z</dcterms:created>
  <dcterms:modified xsi:type="dcterms:W3CDTF">2017-01-24T09:47:21Z</dcterms:modified>
</cp:coreProperties>
</file>