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6" r:id="rId3"/>
    <p:sldId id="258" r:id="rId4"/>
    <p:sldId id="259" r:id="rId5"/>
    <p:sldId id="260" r:id="rId6"/>
    <p:sldId id="261" r:id="rId7"/>
    <p:sldId id="262" r:id="rId8"/>
    <p:sldId id="263"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ūta Mašidlauskaitė" initials="R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161" autoAdjust="0"/>
  </p:normalViewPr>
  <p:slideViewPr>
    <p:cSldViewPr snapToGrid="0">
      <p:cViewPr varScale="1">
        <p:scale>
          <a:sx n="102" d="100"/>
          <a:sy n="102" d="100"/>
        </p:scale>
        <p:origin x="8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9DF78-66F1-664E-B23A-17DA44274F88}" type="datetimeFigureOut">
              <a:rPr lang="en-US" smtClean="0"/>
              <a:t>1/24/2017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09A8E-19B0-024E-A0E7-858EEA0BAFF7}" type="slidenum">
              <a:rPr lang="en-US" smtClean="0"/>
              <a:t>‹#›</a:t>
            </a:fld>
            <a:endParaRPr lang="en-US"/>
          </a:p>
        </p:txBody>
      </p:sp>
    </p:spTree>
    <p:extLst>
      <p:ext uri="{BB962C8B-B14F-4D97-AF65-F5344CB8AC3E}">
        <p14:creationId xmlns:p14="http://schemas.microsoft.com/office/powerpoint/2010/main" val="4203111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Inklusions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Smarties</a:t>
            </a:r>
            <a:r>
              <a:rPr lang="de-DE" sz="1200" kern="1200" dirty="0" smtClean="0">
                <a:solidFill>
                  <a:schemeClr val="tx1"/>
                </a:solidFill>
                <a:effectLst/>
                <a:latin typeface="+mn-lt"/>
                <a:ea typeface="+mn-ea"/>
                <a:cs typeface="+mn-cs"/>
              </a:rPr>
              <a:t> ( </a:t>
            </a:r>
            <a:r>
              <a:rPr lang="de-DE" sz="1200" kern="1200" dirty="0" err="1" smtClean="0">
                <a:solidFill>
                  <a:schemeClr val="tx1"/>
                </a:solidFill>
                <a:effectLst/>
                <a:latin typeface="+mn-lt"/>
                <a:ea typeface="+mn-ea"/>
                <a:cs typeface="+mn-cs"/>
              </a:rPr>
              <a:t>Kastl</a:t>
            </a:r>
            <a:r>
              <a:rPr lang="de-DE" sz="1200" kern="1200" dirty="0" smtClean="0">
                <a:solidFill>
                  <a:schemeClr val="tx1"/>
                </a:solidFill>
                <a:effectLst/>
                <a:latin typeface="+mn-lt"/>
                <a:ea typeface="+mn-ea"/>
                <a:cs typeface="+mn-cs"/>
              </a:rPr>
              <a:t> 2012): </a:t>
            </a:r>
            <a:r>
              <a:rPr lang="de-DE" dirty="0" smtClean="0">
                <a:latin typeface="Arial" charset="0"/>
                <a:cs typeface="+mn-cs"/>
              </a:rPr>
              <a:t>Jörg Michael </a:t>
            </a:r>
            <a:r>
              <a:rPr lang="de-DE" dirty="0" err="1" smtClean="0">
                <a:latin typeface="Arial" charset="0"/>
                <a:cs typeface="+mn-cs"/>
              </a:rPr>
              <a:t>Kastl</a:t>
            </a:r>
            <a:r>
              <a:rPr lang="de-DE" dirty="0" smtClean="0">
                <a:latin typeface="Arial" charset="0"/>
                <a:cs typeface="+mn-cs"/>
              </a:rPr>
              <a:t>: (2012) Inklusion und Integration - oder: Ist „Inklusion“ Menschenrecht oder eine pädagogische Ideologie? Soziologische Thesen. Vortrag in der Villa Donnersmarck, Berlin am 16.10.2012 Friedrichshainer Kolloquien 2012(Institut Mensch, Ethik und Wissenschaft / </a:t>
            </a:r>
            <a:r>
              <a:rPr lang="de-DE" dirty="0" err="1" smtClean="0">
                <a:latin typeface="Arial" charset="0"/>
                <a:cs typeface="+mn-cs"/>
              </a:rPr>
              <a:t>Fürst-Donnersmarck-Stiftung</a:t>
            </a:r>
            <a:r>
              <a:rPr lang="de-DE" dirty="0" smtClean="0">
                <a:latin typeface="Arial" charset="0"/>
                <a:cs typeface="+mn-cs"/>
              </a:rPr>
              <a:t> zu Berlin)</a:t>
            </a: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Prengel, Annedore. (2003): Pädagogik der Vielfalt. Verschiedenheit und Gleichberechtigung in Interkultureller, Feministischer und Integrativer Pädagogik. </a:t>
            </a:r>
            <a:r>
              <a:rPr lang="en-US" sz="1200" kern="1200" dirty="0" err="1" smtClean="0">
                <a:solidFill>
                  <a:schemeClr val="tx1"/>
                </a:solidFill>
                <a:effectLst/>
                <a:latin typeface="+mn-lt"/>
                <a:ea typeface="+mn-ea"/>
                <a:cs typeface="+mn-cs"/>
              </a:rPr>
              <a:t>Opladen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Budrich</a:t>
            </a:r>
            <a:r>
              <a:rPr lang="de-DE" sz="1600" dirty="0" smtClean="0">
                <a:effectLst/>
              </a:rPr>
              <a:t> </a:t>
            </a:r>
            <a:endParaRPr lang="en-US" sz="1600" b="1" dirty="0" smtClean="0">
              <a:latin typeface="Arial" charset="0"/>
            </a:endParaRPr>
          </a:p>
          <a:p>
            <a:r>
              <a:rPr lang="en-US" dirty="0" smtClean="0"/>
              <a:t>Picture downloaded: 02 November 2016 at http://</a:t>
            </a:r>
            <a:r>
              <a:rPr lang="en-US" dirty="0" err="1" smtClean="0"/>
              <a:t>oureverydaylife.com</a:t>
            </a:r>
            <a:r>
              <a:rPr lang="en-US" dirty="0" smtClean="0"/>
              <a:t>/types-inclusion-schools-20175.html</a:t>
            </a:r>
          </a:p>
          <a:p>
            <a:r>
              <a:rPr lang="en-US" dirty="0" err="1" smtClean="0"/>
              <a:t>Limbach</a:t>
            </a:r>
            <a:r>
              <a:rPr lang="en-US" dirty="0" smtClean="0"/>
              <a:t>-Reich &amp; Powell 2016 </a:t>
            </a:r>
          </a:p>
          <a:p>
            <a:endParaRPr lang="en-US" dirty="0"/>
          </a:p>
        </p:txBody>
      </p:sp>
      <p:sp>
        <p:nvSpPr>
          <p:cNvPr id="4" name="Slide Number Placeholder 3"/>
          <p:cNvSpPr>
            <a:spLocks noGrp="1"/>
          </p:cNvSpPr>
          <p:nvPr>
            <p:ph type="sldNum" sz="quarter" idx="10"/>
          </p:nvPr>
        </p:nvSpPr>
        <p:spPr/>
        <p:txBody>
          <a:bodyPr/>
          <a:lstStyle/>
          <a:p>
            <a:fld id="{A3709A8E-19B0-024E-A0E7-858EEA0BAFF7}" type="slidenum">
              <a:rPr lang="en-US" smtClean="0"/>
              <a:t>2</a:t>
            </a:fld>
            <a:endParaRPr lang="en-US"/>
          </a:p>
        </p:txBody>
      </p:sp>
    </p:spTree>
    <p:extLst>
      <p:ext uri="{BB962C8B-B14F-4D97-AF65-F5344CB8AC3E}">
        <p14:creationId xmlns:p14="http://schemas.microsoft.com/office/powerpoint/2010/main" val="219672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Inklusions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Smarties</a:t>
            </a:r>
            <a:r>
              <a:rPr lang="de-DE" sz="1200" kern="1200" dirty="0" smtClean="0">
                <a:solidFill>
                  <a:schemeClr val="tx1"/>
                </a:solidFill>
                <a:effectLst/>
                <a:latin typeface="+mn-lt"/>
                <a:ea typeface="+mn-ea"/>
                <a:cs typeface="+mn-cs"/>
              </a:rPr>
              <a:t> ( </a:t>
            </a:r>
            <a:r>
              <a:rPr lang="de-DE" sz="1200" kern="1200" dirty="0" err="1" smtClean="0">
                <a:solidFill>
                  <a:schemeClr val="tx1"/>
                </a:solidFill>
                <a:effectLst/>
                <a:latin typeface="+mn-lt"/>
                <a:ea typeface="+mn-ea"/>
                <a:cs typeface="+mn-cs"/>
              </a:rPr>
              <a:t>Kastl</a:t>
            </a:r>
            <a:r>
              <a:rPr lang="de-DE" sz="1200" kern="1200" dirty="0" smtClean="0">
                <a:solidFill>
                  <a:schemeClr val="tx1"/>
                </a:solidFill>
                <a:effectLst/>
                <a:latin typeface="+mn-lt"/>
                <a:ea typeface="+mn-ea"/>
                <a:cs typeface="+mn-cs"/>
              </a:rPr>
              <a:t> 2012): </a:t>
            </a:r>
            <a:r>
              <a:rPr lang="de-DE" dirty="0" smtClean="0">
                <a:latin typeface="Arial" charset="0"/>
                <a:cs typeface="+mn-cs"/>
              </a:rPr>
              <a:t>Jörg Michael </a:t>
            </a:r>
            <a:r>
              <a:rPr lang="de-DE" dirty="0" err="1" smtClean="0">
                <a:latin typeface="Arial" charset="0"/>
                <a:cs typeface="+mn-cs"/>
              </a:rPr>
              <a:t>Kastl</a:t>
            </a:r>
            <a:r>
              <a:rPr lang="de-DE" dirty="0" smtClean="0">
                <a:latin typeface="Arial" charset="0"/>
                <a:cs typeface="+mn-cs"/>
              </a:rPr>
              <a:t>: (2012) Inklusion und Integration - oder: Ist „Inklusion“ Menschenrecht oder eine pädagogische Ideologie? Soziologische Thesen. Vortrag in der Villa Donnersmarck, Berlin am 16.10.2012 Friedrichshainer Kolloquien 2012(Institut Mensch, Ethik und Wissenschaft / </a:t>
            </a:r>
            <a:r>
              <a:rPr lang="de-DE" dirty="0" err="1" smtClean="0">
                <a:latin typeface="Arial" charset="0"/>
                <a:cs typeface="+mn-cs"/>
              </a:rPr>
              <a:t>Fürst-Donnersmarck-Stiftung</a:t>
            </a:r>
            <a:r>
              <a:rPr lang="de-DE" dirty="0" smtClean="0">
                <a:latin typeface="Arial" charset="0"/>
                <a:cs typeface="+mn-cs"/>
              </a:rPr>
              <a:t> zu Berlin)</a:t>
            </a:r>
            <a:endParaRPr lang="de-D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Prengel, Annedore. (2003): Pädagogik der Vielfalt. Verschiedenheit und Gleichberechtigung in Interkultureller, Feministischer und Integrativer Pädagogik. </a:t>
            </a:r>
            <a:r>
              <a:rPr lang="en-US" sz="1200" kern="1200" dirty="0" err="1" smtClean="0">
                <a:solidFill>
                  <a:schemeClr val="tx1"/>
                </a:solidFill>
                <a:effectLst/>
                <a:latin typeface="+mn-lt"/>
                <a:ea typeface="+mn-ea"/>
                <a:cs typeface="+mn-cs"/>
              </a:rPr>
              <a:t>Opladen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Leske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Budrich</a:t>
            </a:r>
            <a:r>
              <a:rPr lang="de-DE" sz="1600" dirty="0" smtClean="0">
                <a:effectLst/>
              </a:rPr>
              <a:t> </a:t>
            </a:r>
            <a:endParaRPr lang="en-US" sz="1600" b="1" dirty="0" smtClean="0">
              <a:latin typeface="Arial" charset="0"/>
            </a:endParaRPr>
          </a:p>
          <a:p>
            <a:r>
              <a:rPr lang="en-US" dirty="0" smtClean="0"/>
              <a:t>Picture downloaded: 02 November 2016 at http://</a:t>
            </a:r>
            <a:r>
              <a:rPr lang="en-US" dirty="0" err="1" smtClean="0"/>
              <a:t>oureverydaylife.com</a:t>
            </a:r>
            <a:r>
              <a:rPr lang="en-US" dirty="0" smtClean="0"/>
              <a:t>/types-inclusion-schools-20175.html</a:t>
            </a:r>
          </a:p>
          <a:p>
            <a:r>
              <a:rPr lang="en-US" dirty="0" err="1" smtClean="0"/>
              <a:t>Limbach</a:t>
            </a:r>
            <a:r>
              <a:rPr lang="en-US" dirty="0" smtClean="0"/>
              <a:t>-Reich &amp; Powell 2016 </a:t>
            </a:r>
          </a:p>
          <a:p>
            <a:endParaRPr lang="en-US" dirty="0"/>
          </a:p>
        </p:txBody>
      </p:sp>
      <p:sp>
        <p:nvSpPr>
          <p:cNvPr id="4" name="Slide Number Placeholder 3"/>
          <p:cNvSpPr>
            <a:spLocks noGrp="1"/>
          </p:cNvSpPr>
          <p:nvPr>
            <p:ph type="sldNum" sz="quarter" idx="10"/>
          </p:nvPr>
        </p:nvSpPr>
        <p:spPr/>
        <p:txBody>
          <a:bodyPr/>
          <a:lstStyle/>
          <a:p>
            <a:fld id="{A3709A8E-19B0-024E-A0E7-858EEA0BAFF7}" type="slidenum">
              <a:rPr lang="en-US" smtClean="0"/>
              <a:t>3</a:t>
            </a:fld>
            <a:endParaRPr lang="en-US"/>
          </a:p>
        </p:txBody>
      </p:sp>
    </p:spTree>
    <p:extLst>
      <p:ext uri="{BB962C8B-B14F-4D97-AF65-F5344CB8AC3E}">
        <p14:creationId xmlns:p14="http://schemas.microsoft.com/office/powerpoint/2010/main" val="219672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Arial" charset="0"/>
              </a:rPr>
              <a:t>Stainback</a:t>
            </a:r>
            <a:r>
              <a:rPr lang="en-US" dirty="0" smtClean="0">
                <a:latin typeface="Arial" charset="0"/>
              </a:rPr>
              <a:t>, S. B., &amp; </a:t>
            </a:r>
            <a:r>
              <a:rPr lang="en-US" dirty="0" err="1" smtClean="0">
                <a:latin typeface="Arial" charset="0"/>
              </a:rPr>
              <a:t>Stainback</a:t>
            </a:r>
            <a:r>
              <a:rPr lang="en-US" dirty="0" smtClean="0">
                <a:latin typeface="Arial" charset="0"/>
              </a:rPr>
              <a:t>, W. C. (1990). Inclusive schooling. In W. C. </a:t>
            </a:r>
            <a:r>
              <a:rPr lang="en-US" dirty="0" err="1" smtClean="0">
                <a:latin typeface="Arial" charset="0"/>
              </a:rPr>
              <a:t>Stainback</a:t>
            </a:r>
            <a:r>
              <a:rPr lang="en-US" dirty="0" smtClean="0">
                <a:latin typeface="Arial" charset="0"/>
              </a:rPr>
              <a:t> &amp; S. B. </a:t>
            </a:r>
            <a:r>
              <a:rPr lang="en-US" dirty="0" err="1" smtClean="0">
                <a:latin typeface="Arial" charset="0"/>
              </a:rPr>
              <a:t>Stainback</a:t>
            </a:r>
            <a:r>
              <a:rPr lang="en-US" dirty="0" smtClean="0">
                <a:latin typeface="Arial" charset="0"/>
              </a:rPr>
              <a:t> (Eds.), Support networks for inclusive schooling: Interdependent integrated education (p. 3–23). Baltimore, MD: Brookes:  „</a:t>
            </a:r>
            <a:r>
              <a:rPr lang="en-US" sz="1200" b="1" dirty="0" smtClean="0">
                <a:latin typeface="Arial" charset="0"/>
              </a:rPr>
              <a:t>An inclusive school is one that educates all students in the mainstream. Educating all students in the mainstream means that every students is in regular education  and regular classes (...). It also means providing all students within the mainstream appropriate educational programs that are challenging yet geared to their capabilities and needs as well as any support and assistance they and/or their teachers may need to be successful in the mainstream. But an inclusive school also goes beyond this. An inclusive school is a place where everyone belongs, is accepted, supports, and is supported by his or her peers and other members of the school community in the course of having his or her educational needs met.“ (S. 3). </a:t>
            </a:r>
          </a:p>
          <a:p>
            <a:endParaRPr lang="en-US" dirty="0"/>
          </a:p>
        </p:txBody>
      </p:sp>
      <p:sp>
        <p:nvSpPr>
          <p:cNvPr id="4" name="Slide Number Placeholder 3"/>
          <p:cNvSpPr>
            <a:spLocks noGrp="1"/>
          </p:cNvSpPr>
          <p:nvPr>
            <p:ph type="sldNum" sz="quarter" idx="10"/>
          </p:nvPr>
        </p:nvSpPr>
        <p:spPr/>
        <p:txBody>
          <a:bodyPr/>
          <a:lstStyle/>
          <a:p>
            <a:fld id="{A3709A8E-19B0-024E-A0E7-858EEA0BAFF7}" type="slidenum">
              <a:rPr lang="en-US" smtClean="0"/>
              <a:t>4</a:t>
            </a:fld>
            <a:endParaRPr lang="en-US"/>
          </a:p>
        </p:txBody>
      </p:sp>
    </p:spTree>
    <p:extLst>
      <p:ext uri="{BB962C8B-B14F-4D97-AF65-F5344CB8AC3E}">
        <p14:creationId xmlns:p14="http://schemas.microsoft.com/office/powerpoint/2010/main" val="347463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ranking of the percentage on</a:t>
            </a:r>
            <a:r>
              <a:rPr lang="en-US" baseline="0" dirty="0" smtClean="0"/>
              <a:t> tertiary education doesn’t reflect national inclusion policy in education: In  Italy with is longstanding and extensive fare reaching inclusion policy less persons attain a tertiary education level than in Luxembourg with a traditional special education system.</a:t>
            </a:r>
          </a:p>
          <a:p>
            <a:r>
              <a:rPr lang="en-US" baseline="0" dirty="0" smtClean="0"/>
              <a:t>In Finland it seems that recently less persons attain a university degree than ten years before.</a:t>
            </a:r>
          </a:p>
          <a:p>
            <a:r>
              <a:rPr lang="en-US" baseline="0" dirty="0" smtClean="0"/>
              <a:t> </a:t>
            </a:r>
          </a:p>
        </p:txBody>
      </p:sp>
      <p:sp>
        <p:nvSpPr>
          <p:cNvPr id="4" name="Slide Number Placeholder 3"/>
          <p:cNvSpPr>
            <a:spLocks noGrp="1"/>
          </p:cNvSpPr>
          <p:nvPr>
            <p:ph type="sldNum" sz="quarter" idx="10"/>
          </p:nvPr>
        </p:nvSpPr>
        <p:spPr/>
        <p:txBody>
          <a:bodyPr/>
          <a:lstStyle/>
          <a:p>
            <a:fld id="{A3709A8E-19B0-024E-A0E7-858EEA0BAFF7}" type="slidenum">
              <a:rPr lang="en-US" smtClean="0"/>
              <a:t>5</a:t>
            </a:fld>
            <a:endParaRPr lang="en-US"/>
          </a:p>
        </p:txBody>
      </p:sp>
    </p:spTree>
    <p:extLst>
      <p:ext uri="{BB962C8B-B14F-4D97-AF65-F5344CB8AC3E}">
        <p14:creationId xmlns:p14="http://schemas.microsoft.com/office/powerpoint/2010/main" val="204928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German Universities more inclusive than French or Italian? </a:t>
            </a:r>
            <a:endParaRPr lang="en-US" dirty="0"/>
          </a:p>
        </p:txBody>
      </p:sp>
      <p:sp>
        <p:nvSpPr>
          <p:cNvPr id="4" name="Slide Number Placeholder 3"/>
          <p:cNvSpPr>
            <a:spLocks noGrp="1"/>
          </p:cNvSpPr>
          <p:nvPr>
            <p:ph type="sldNum" sz="quarter" idx="10"/>
          </p:nvPr>
        </p:nvSpPr>
        <p:spPr/>
        <p:txBody>
          <a:bodyPr/>
          <a:lstStyle/>
          <a:p>
            <a:fld id="{A3709A8E-19B0-024E-A0E7-858EEA0BAFF7}" type="slidenum">
              <a:rPr lang="en-US" smtClean="0"/>
              <a:t>6</a:t>
            </a:fld>
            <a:endParaRPr lang="en-US"/>
          </a:p>
        </p:txBody>
      </p:sp>
    </p:spTree>
    <p:extLst>
      <p:ext uri="{BB962C8B-B14F-4D97-AF65-F5344CB8AC3E}">
        <p14:creationId xmlns:p14="http://schemas.microsoft.com/office/powerpoint/2010/main" val="41685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Unger, M.; </a:t>
            </a:r>
            <a:r>
              <a:rPr lang="en-US" sz="1200" kern="1200" dirty="0" err="1" smtClean="0">
                <a:solidFill>
                  <a:schemeClr val="tx1"/>
                </a:solidFill>
                <a:effectLst/>
                <a:latin typeface="+mn-lt"/>
                <a:ea typeface="+mn-ea"/>
                <a:cs typeface="+mn-cs"/>
              </a:rPr>
              <a:t>Wejwar</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Zaussinger</a:t>
            </a:r>
            <a:r>
              <a:rPr lang="en-US" sz="1200" kern="1200" dirty="0" smtClean="0">
                <a:solidFill>
                  <a:schemeClr val="tx1"/>
                </a:solidFill>
                <a:effectLst/>
                <a:latin typeface="+mn-lt"/>
                <a:ea typeface="+mn-ea"/>
                <a:cs typeface="+mn-cs"/>
              </a:rPr>
              <a:t>, S.; </a:t>
            </a:r>
            <a:r>
              <a:rPr lang="en-US" sz="1200" kern="1200" dirty="0" err="1" smtClean="0">
                <a:solidFill>
                  <a:schemeClr val="tx1"/>
                </a:solidFill>
                <a:effectLst/>
                <a:latin typeface="+mn-lt"/>
                <a:ea typeface="+mn-ea"/>
                <a:cs typeface="+mn-cs"/>
              </a:rPr>
              <a:t>Laimer</a:t>
            </a:r>
            <a:r>
              <a:rPr lang="en-US" sz="1200" kern="1200" dirty="0" smtClean="0">
                <a:solidFill>
                  <a:schemeClr val="tx1"/>
                </a:solidFill>
                <a:effectLst/>
                <a:latin typeface="+mn-lt"/>
                <a:ea typeface="+mn-ea"/>
                <a:cs typeface="+mn-cs"/>
              </a:rPr>
              <a:t>, A., </a:t>
            </a:r>
            <a:r>
              <a:rPr lang="en-US" sz="1200" i="1" kern="1200" dirty="0" err="1" smtClean="0">
                <a:solidFill>
                  <a:schemeClr val="tx1"/>
                </a:solidFill>
                <a:effectLst/>
                <a:latin typeface="+mn-lt"/>
                <a:ea typeface="+mn-ea"/>
                <a:cs typeface="+mn-cs"/>
              </a:rPr>
              <a:t>Beeinträchtigt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studieren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Datenerhebung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zur</a:t>
            </a:r>
            <a:r>
              <a:rPr lang="en-US" sz="1200" i="1" kern="1200" dirty="0" smtClean="0">
                <a:solidFill>
                  <a:schemeClr val="tx1"/>
                </a:solidFill>
                <a:effectLst/>
                <a:latin typeface="+mn-lt"/>
                <a:ea typeface="+mn-ea"/>
                <a:cs typeface="+mn-cs"/>
              </a:rPr>
              <a:t> Situation </a:t>
            </a:r>
            <a:r>
              <a:rPr lang="en-US" sz="1200" i="1" kern="1200" dirty="0" err="1" smtClean="0">
                <a:solidFill>
                  <a:schemeClr val="tx1"/>
                </a:solidFill>
                <a:effectLst/>
                <a:latin typeface="+mn-lt"/>
                <a:ea typeface="+mn-ea"/>
                <a:cs typeface="+mn-cs"/>
              </a:rPr>
              <a:t>Studierender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Behinderung</a:t>
            </a:r>
            <a:r>
              <a:rPr lang="en-US" sz="1200" i="1" kern="1200" dirty="0" smtClean="0">
                <a:solidFill>
                  <a:schemeClr val="tx1"/>
                </a:solidFill>
                <a:effectLst/>
                <a:latin typeface="+mn-lt"/>
                <a:ea typeface="+mn-ea"/>
                <a:cs typeface="+mn-cs"/>
              </a:rPr>
              <a:t> und </a:t>
            </a:r>
            <a:r>
              <a:rPr lang="en-US" sz="1200" i="1" kern="1200" dirty="0" err="1" smtClean="0">
                <a:solidFill>
                  <a:schemeClr val="tx1"/>
                </a:solidFill>
                <a:effectLst/>
                <a:latin typeface="+mn-lt"/>
                <a:ea typeface="+mn-ea"/>
                <a:cs typeface="+mn-cs"/>
              </a:rPr>
              <a:t>chronischer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Krankheit</a:t>
            </a:r>
            <a:r>
              <a:rPr lang="en-US" sz="1200" i="1" kern="1200" dirty="0" smtClean="0">
                <a:solidFill>
                  <a:schemeClr val="tx1"/>
                </a:solidFill>
                <a:effectLst/>
                <a:latin typeface="+mn-lt"/>
                <a:ea typeface="+mn-ea"/>
                <a:cs typeface="+mn-cs"/>
              </a:rPr>
              <a:t> 2011</a:t>
            </a:r>
            <a:r>
              <a:rPr lang="en-US" sz="1200" kern="1200" dirty="0" smtClean="0">
                <a:solidFill>
                  <a:schemeClr val="tx1"/>
                </a:solidFill>
                <a:effectLst/>
                <a:latin typeface="+mn-lt"/>
                <a:ea typeface="+mn-ea"/>
                <a:cs typeface="+mn-cs"/>
              </a:rPr>
              <a:t>, Paper presented at the conference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ist</a:t>
            </a:r>
            <a:r>
              <a:rPr lang="en-US" sz="1200" kern="1200" dirty="0" smtClean="0">
                <a:solidFill>
                  <a:schemeClr val="tx1"/>
                </a:solidFill>
                <a:effectLst/>
                <a:latin typeface="+mn-lt"/>
                <a:ea typeface="+mn-ea"/>
                <a:cs typeface="+mn-cs"/>
              </a:rPr>
              <a:t> normal </a:t>
            </a:r>
            <a:r>
              <a:rPr lang="en-US" sz="1200" kern="1200" dirty="0" err="1" smtClean="0">
                <a:solidFill>
                  <a:schemeClr val="tx1"/>
                </a:solidFill>
                <a:effectLst/>
                <a:latin typeface="+mn-lt"/>
                <a:ea typeface="+mn-ea"/>
                <a:cs typeface="+mn-cs"/>
              </a:rPr>
              <a:t>verschieden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Wunsch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Wirklichkeit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Studieren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Behinderung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chronischer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Krankheit</a:t>
            </a:r>
            <a:r>
              <a:rPr lang="en-US" sz="1200" kern="1200" dirty="0" smtClean="0">
                <a:solidFill>
                  <a:schemeClr val="tx1"/>
                </a:solidFill>
                <a:effectLst/>
                <a:latin typeface="+mn-lt"/>
                <a:ea typeface="+mn-ea"/>
                <a:cs typeface="+mn-cs"/>
              </a:rPr>
              <a:t> an </a:t>
            </a:r>
            <a:r>
              <a:rPr lang="en-US" sz="1200" kern="1200" dirty="0" err="1" smtClean="0">
                <a:solidFill>
                  <a:schemeClr val="tx1"/>
                </a:solidFill>
                <a:effectLst/>
                <a:latin typeface="+mn-lt"/>
                <a:ea typeface="+mn-ea"/>
                <a:cs typeface="+mn-cs"/>
              </a:rPr>
              <a:t>deutschen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Hochschulen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Jahr</a:t>
            </a:r>
            <a:r>
              <a:rPr lang="en-US" sz="1200" kern="1200" dirty="0" smtClean="0">
                <a:solidFill>
                  <a:schemeClr val="tx1"/>
                </a:solidFill>
                <a:effectLst/>
                <a:latin typeface="+mn-lt"/>
                <a:ea typeface="+mn-ea"/>
                <a:cs typeface="+mn-cs"/>
              </a:rPr>
              <a:t> 2012', 2012. </a:t>
            </a:r>
            <a:endParaRPr lang="en-US" dirty="0" smtClean="0"/>
          </a:p>
          <a:p>
            <a:endParaRPr lang="en-US" dirty="0"/>
          </a:p>
        </p:txBody>
      </p:sp>
      <p:sp>
        <p:nvSpPr>
          <p:cNvPr id="4" name="Slide Number Placeholder 3"/>
          <p:cNvSpPr>
            <a:spLocks noGrp="1"/>
          </p:cNvSpPr>
          <p:nvPr>
            <p:ph type="sldNum" sz="quarter" idx="10"/>
          </p:nvPr>
        </p:nvSpPr>
        <p:spPr/>
        <p:txBody>
          <a:bodyPr/>
          <a:lstStyle/>
          <a:p>
            <a:fld id="{A3709A8E-19B0-024E-A0E7-858EEA0BAFF7}" type="slidenum">
              <a:rPr lang="en-US" smtClean="0"/>
              <a:t>7</a:t>
            </a:fld>
            <a:endParaRPr lang="en-US"/>
          </a:p>
        </p:txBody>
      </p:sp>
    </p:spTree>
    <p:extLst>
      <p:ext uri="{BB962C8B-B14F-4D97-AF65-F5344CB8AC3E}">
        <p14:creationId xmlns:p14="http://schemas.microsoft.com/office/powerpoint/2010/main" val="202188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09A8E-19B0-024E-A0E7-858EEA0BAFF7}" type="slidenum">
              <a:rPr lang="en-US" smtClean="0"/>
              <a:t>8</a:t>
            </a:fld>
            <a:endParaRPr lang="en-US"/>
          </a:p>
        </p:txBody>
      </p:sp>
    </p:spTree>
    <p:extLst>
      <p:ext uri="{BB962C8B-B14F-4D97-AF65-F5344CB8AC3E}">
        <p14:creationId xmlns:p14="http://schemas.microsoft.com/office/powerpoint/2010/main" val="158119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4117190-45C0-44AA-846D-043E9AB4C6FA}" type="datetimeFigureOut">
              <a:rPr lang="fr-FR" smtClean="0"/>
              <a:t>24/01/2017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350735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117190-45C0-44AA-846D-043E9AB4C6FA}" type="datetimeFigureOut">
              <a:rPr lang="fr-FR" smtClean="0"/>
              <a:t>24/01/2017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108608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117190-45C0-44AA-846D-043E9AB4C6FA}" type="datetimeFigureOut">
              <a:rPr lang="fr-FR" smtClean="0"/>
              <a:t>24/01/2017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343728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153171"/>
            <a:ext cx="10515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9290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4117190-45C0-44AA-846D-043E9AB4C6FA}" type="datetimeFigureOut">
              <a:rPr lang="fr-FR" smtClean="0"/>
              <a:t>24/01/2017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152637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4117190-45C0-44AA-846D-043E9AB4C6FA}" type="datetimeFigureOut">
              <a:rPr lang="fr-FR" smtClean="0"/>
              <a:t>24/01/2017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61061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117190-45C0-44AA-846D-043E9AB4C6FA}" type="datetimeFigureOut">
              <a:rPr lang="fr-FR" smtClean="0"/>
              <a:t>24/01/2017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19831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4117190-45C0-44AA-846D-043E9AB4C6FA}" type="datetimeFigureOut">
              <a:rPr lang="fr-FR" smtClean="0"/>
              <a:t>24/01/2017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102008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117190-45C0-44AA-846D-043E9AB4C6FA}" type="datetimeFigureOut">
              <a:rPr lang="fr-FR" smtClean="0"/>
              <a:t>24/01/2017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41815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4117190-45C0-44AA-846D-043E9AB4C6FA}" type="datetimeFigureOut">
              <a:rPr lang="fr-FR" smtClean="0"/>
              <a:t>24/01/2017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56029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4117190-45C0-44AA-846D-043E9AB4C6FA}" type="datetimeFigureOut">
              <a:rPr lang="fr-FR" smtClean="0"/>
              <a:t>24/01/2017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01975-5C8D-443F-92E2-8BBE31D3F9DF}" type="slidenum">
              <a:rPr lang="fr-FR" smtClean="0"/>
              <a:t>‹#›</a:t>
            </a:fld>
            <a:endParaRPr lang="fr-FR"/>
          </a:p>
        </p:txBody>
      </p:sp>
    </p:spTree>
    <p:extLst>
      <p:ext uri="{BB962C8B-B14F-4D97-AF65-F5344CB8AC3E}">
        <p14:creationId xmlns:p14="http://schemas.microsoft.com/office/powerpoint/2010/main" val="80705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17190-45C0-44AA-846D-043E9AB4C6FA}" type="datetimeFigureOut">
              <a:rPr lang="fr-FR" smtClean="0"/>
              <a:t>24/01/2017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01975-5C8D-443F-92E2-8BBE31D3F9DF}" type="slidenum">
              <a:rPr lang="fr-FR" smtClean="0"/>
              <a:t>‹#›</a:t>
            </a:fld>
            <a:endParaRPr lang="fr-FR"/>
          </a:p>
        </p:txBody>
      </p:sp>
      <p:pic>
        <p:nvPicPr>
          <p:cNvPr id="7" name="Image 6"/>
          <p:cNvPicPr>
            <a:picLocks noChangeAspect="1"/>
          </p:cNvPicPr>
          <p:nvPr userDrawn="1"/>
        </p:nvPicPr>
        <p:blipFill rotWithShape="1">
          <a:blip r:embed="rId13"/>
          <a:srcRect l="7413" t="11891" r="8109" b="4130"/>
          <a:stretch/>
        </p:blipFill>
        <p:spPr>
          <a:xfrm>
            <a:off x="0" y="0"/>
            <a:ext cx="12192000" cy="6858000"/>
          </a:xfrm>
          <a:prstGeom prst="rect">
            <a:avLst/>
          </a:prstGeom>
        </p:spPr>
      </p:pic>
    </p:spTree>
    <p:extLst>
      <p:ext uri="{BB962C8B-B14F-4D97-AF65-F5344CB8AC3E}">
        <p14:creationId xmlns:p14="http://schemas.microsoft.com/office/powerpoint/2010/main" val="1002924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413" t="11891" r="8632" b="3864"/>
          <a:stretch/>
        </p:blipFill>
        <p:spPr>
          <a:xfrm>
            <a:off x="0" y="-1"/>
            <a:ext cx="12192000" cy="6881707"/>
          </a:xfrm>
          <a:prstGeom prst="rect">
            <a:avLst/>
          </a:prstGeom>
        </p:spPr>
      </p:pic>
      <p:sp>
        <p:nvSpPr>
          <p:cNvPr id="3" name="TextBox 2"/>
          <p:cNvSpPr txBox="1"/>
          <p:nvPr/>
        </p:nvSpPr>
        <p:spPr>
          <a:xfrm>
            <a:off x="7137400" y="3276600"/>
            <a:ext cx="4953000" cy="646331"/>
          </a:xfrm>
          <a:prstGeom prst="rect">
            <a:avLst/>
          </a:prstGeom>
          <a:solidFill>
            <a:schemeClr val="accent1">
              <a:lumMod val="20000"/>
              <a:lumOff val="80000"/>
              <a:alpha val="40000"/>
            </a:schemeClr>
          </a:solidFill>
        </p:spPr>
        <p:txBody>
          <a:bodyPr wrap="square" rtlCol="0">
            <a:spAutoFit/>
          </a:bodyPr>
          <a:lstStyle/>
          <a:p>
            <a:r>
              <a:rPr lang="en-US" dirty="0" smtClean="0"/>
              <a:t>Group session </a:t>
            </a:r>
            <a:r>
              <a:rPr lang="en-US" i="1" dirty="0" smtClean="0"/>
              <a:t>3:  Inclusion of learners with special educational needs (SEN)  in mainstream education</a:t>
            </a:r>
            <a:endParaRPr lang="en-US" i="1" dirty="0"/>
          </a:p>
        </p:txBody>
      </p:sp>
    </p:spTree>
    <p:extLst>
      <p:ext uri="{BB962C8B-B14F-4D97-AF65-F5344CB8AC3E}">
        <p14:creationId xmlns:p14="http://schemas.microsoft.com/office/powerpoint/2010/main" val="2459919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66775" y="2838970"/>
            <a:ext cx="10496550" cy="2761729"/>
          </a:xfrm>
        </p:spPr>
        <p:txBody>
          <a:bodyPr>
            <a:normAutofit/>
          </a:bodyPr>
          <a:lstStyle/>
          <a:p>
            <a:pPr marL="0" indent="0" algn="ctr">
              <a:buNone/>
            </a:pPr>
            <a:r>
              <a:rPr lang="en-US" sz="3200" b="1" dirty="0"/>
              <a:t>Higher Education and Disability:</a:t>
            </a:r>
          </a:p>
          <a:p>
            <a:pPr marL="0" indent="0" algn="ctr">
              <a:buNone/>
            </a:pPr>
            <a:r>
              <a:rPr lang="fr-FR" sz="3200" b="1" dirty="0"/>
              <a:t>PREMISE, PROMISE, and PRACTICE</a:t>
            </a:r>
            <a:endParaRPr lang="en-US" sz="3200" b="1" dirty="0"/>
          </a:p>
          <a:p>
            <a:pPr marL="0" indent="0" algn="ctr">
              <a:buNone/>
            </a:pPr>
            <a:endParaRPr lang="lt-LT" sz="3200" b="1" dirty="0" smtClean="0"/>
          </a:p>
          <a:p>
            <a:pPr marL="0" indent="0" algn="ctr">
              <a:buNone/>
            </a:pPr>
            <a:r>
              <a:rPr lang="en-US" sz="3200" dirty="0" smtClean="0"/>
              <a:t>Arthur </a:t>
            </a:r>
            <a:r>
              <a:rPr lang="en-US" sz="3200" dirty="0" err="1" smtClean="0"/>
              <a:t>Limbach</a:t>
            </a:r>
            <a:r>
              <a:rPr lang="en-US" sz="3200" dirty="0" smtClean="0"/>
              <a:t>-Reich</a:t>
            </a:r>
            <a:endParaRPr lang="lt-LT" sz="3200" dirty="0" smtClean="0"/>
          </a:p>
          <a:p>
            <a:endParaRPr lang="en-GB" dirty="0"/>
          </a:p>
        </p:txBody>
      </p:sp>
    </p:spTree>
    <p:extLst>
      <p:ext uri="{BB962C8B-B14F-4D97-AF65-F5344CB8AC3E}">
        <p14:creationId xmlns:p14="http://schemas.microsoft.com/office/powerpoint/2010/main" val="107562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55918" y="2819400"/>
            <a:ext cx="2620474" cy="2470760"/>
          </a:xfrm>
          <a:prstGeom prst="rect">
            <a:avLst/>
          </a:prstGeom>
        </p:spPr>
      </p:pic>
      <p:sp>
        <p:nvSpPr>
          <p:cNvPr id="2" name="Espace réservé du contenu 1"/>
          <p:cNvSpPr>
            <a:spLocks noGrp="1"/>
          </p:cNvSpPr>
          <p:nvPr>
            <p:ph idx="1"/>
          </p:nvPr>
        </p:nvSpPr>
        <p:spPr>
          <a:xfrm>
            <a:off x="304800" y="2216671"/>
            <a:ext cx="11887200" cy="602729"/>
          </a:xfrm>
        </p:spPr>
        <p:txBody>
          <a:bodyPr>
            <a:normAutofit/>
          </a:bodyPr>
          <a:lstStyle/>
          <a:p>
            <a:pPr marL="0" indent="0">
              <a:buNone/>
            </a:pPr>
            <a:r>
              <a:rPr lang="fr-FR" sz="3200" b="1" dirty="0" smtClean="0"/>
              <a:t> </a:t>
            </a:r>
            <a:r>
              <a:rPr lang="lt-LT" sz="3200" b="1" dirty="0" smtClean="0"/>
              <a:t>         </a:t>
            </a:r>
            <a:r>
              <a:rPr lang="fr-FR" sz="3200" b="1" dirty="0" smtClean="0"/>
              <a:t>PREMISE,</a:t>
            </a:r>
            <a:r>
              <a:rPr lang="lt-LT" sz="3200" b="1" dirty="0" smtClean="0"/>
              <a:t>             </a:t>
            </a:r>
            <a:r>
              <a:rPr lang="fr-FR" sz="3200" b="1" dirty="0" smtClean="0"/>
              <a:t>	</a:t>
            </a:r>
            <a:r>
              <a:rPr lang="lt-LT" sz="3200" b="1" dirty="0" smtClean="0"/>
              <a:t>   </a:t>
            </a:r>
            <a:r>
              <a:rPr lang="fr-FR" sz="3200" b="1" dirty="0" smtClean="0"/>
              <a:t>PROMISE,      </a:t>
            </a:r>
            <a:r>
              <a:rPr lang="lt-LT" sz="3200" b="1" dirty="0" smtClean="0"/>
              <a:t>     </a:t>
            </a:r>
            <a:r>
              <a:rPr lang="fr-FR" sz="3200" b="1" dirty="0" smtClean="0"/>
              <a:t> and 	</a:t>
            </a:r>
            <a:r>
              <a:rPr lang="lt-LT" sz="3200" b="1" dirty="0" smtClean="0"/>
              <a:t> </a:t>
            </a:r>
            <a:r>
              <a:rPr lang="fr-FR" sz="3200" b="1" dirty="0" smtClean="0"/>
              <a:t>PRACTICE</a:t>
            </a:r>
            <a:endParaRPr lang="fr-FR" sz="3200" b="1" dirty="0"/>
          </a:p>
        </p:txBody>
      </p:sp>
      <p:pic>
        <p:nvPicPr>
          <p:cNvPr id="3" name="Picture 2"/>
          <p:cNvPicPr>
            <a:picLocks noChangeAspect="1"/>
          </p:cNvPicPr>
          <p:nvPr/>
        </p:nvPicPr>
        <p:blipFill>
          <a:blip r:embed="rId4"/>
          <a:stretch>
            <a:fillRect/>
          </a:stretch>
        </p:blipFill>
        <p:spPr>
          <a:xfrm>
            <a:off x="4648311" y="3031946"/>
            <a:ext cx="3279663" cy="2150492"/>
          </a:xfrm>
          <a:prstGeom prst="rect">
            <a:avLst/>
          </a:prstGeom>
        </p:spPr>
      </p:pic>
      <p:sp>
        <p:nvSpPr>
          <p:cNvPr id="4" name="Rectangle 3"/>
          <p:cNvSpPr/>
          <p:nvPr/>
        </p:nvSpPr>
        <p:spPr>
          <a:xfrm>
            <a:off x="4789488" y="5182438"/>
            <a:ext cx="3236912" cy="215444"/>
          </a:xfrm>
          <a:prstGeom prst="rect">
            <a:avLst/>
          </a:prstGeom>
        </p:spPr>
        <p:txBody>
          <a:bodyPr wrap="square">
            <a:spAutoFit/>
          </a:bodyPr>
          <a:lstStyle/>
          <a:p>
            <a:pPr>
              <a:defRPr/>
            </a:pPr>
            <a:r>
              <a:rPr lang="en-US" sz="800" dirty="0"/>
              <a:t>http://</a:t>
            </a:r>
            <a:r>
              <a:rPr lang="en-US" sz="800" dirty="0" err="1"/>
              <a:t>everydaylife.globalpost.com</a:t>
            </a:r>
            <a:r>
              <a:rPr lang="en-US" sz="800" dirty="0"/>
              <a:t>/types-inclusion-schools-20175.html</a:t>
            </a:r>
          </a:p>
        </p:txBody>
      </p:sp>
      <p:sp>
        <p:nvSpPr>
          <p:cNvPr id="5" name="Rectangle 4"/>
          <p:cNvSpPr/>
          <p:nvPr/>
        </p:nvSpPr>
        <p:spPr>
          <a:xfrm>
            <a:off x="4427593" y="5498808"/>
            <a:ext cx="3721100" cy="830997"/>
          </a:xfrm>
          <a:prstGeom prst="rect">
            <a:avLst/>
          </a:prstGeom>
          <a:noFill/>
        </p:spPr>
        <p:txBody>
          <a:bodyPr wrap="square" lIns="91440" tIns="45720" rIns="91440" bIns="45720">
            <a:spAutoFit/>
          </a:bodyPr>
          <a:lstStyle/>
          <a:p>
            <a:pPr algn="ctr"/>
            <a:r>
              <a:rPr lang="fr-FR" sz="2400" cap="none" spc="0" dirty="0" err="1" smtClean="0">
                <a:ln w="12700">
                  <a:solidFill>
                    <a:schemeClr val="tx2">
                      <a:satMod val="155000"/>
                    </a:schemeClr>
                  </a:solidFill>
                  <a:prstDash val="solid"/>
                </a:ln>
                <a:solidFill>
                  <a:srgbClr val="000000"/>
                </a:solidFill>
              </a:rPr>
              <a:t>Higher</a:t>
            </a:r>
            <a:r>
              <a:rPr lang="fr-FR" sz="2400" cap="none" spc="0" dirty="0" smtClean="0">
                <a:ln w="12700">
                  <a:solidFill>
                    <a:schemeClr val="tx2">
                      <a:satMod val="155000"/>
                    </a:schemeClr>
                  </a:solidFill>
                  <a:prstDash val="solid"/>
                </a:ln>
                <a:solidFill>
                  <a:srgbClr val="000000"/>
                </a:solidFill>
              </a:rPr>
              <a:t> Education for </a:t>
            </a:r>
            <a:r>
              <a:rPr lang="lt-LT" sz="2400" cap="none" spc="0" dirty="0" smtClean="0">
                <a:ln w="12700">
                  <a:solidFill>
                    <a:schemeClr val="tx2">
                      <a:satMod val="155000"/>
                    </a:schemeClr>
                  </a:solidFill>
                  <a:prstDash val="solid"/>
                </a:ln>
                <a:solidFill>
                  <a:srgbClr val="000000"/>
                </a:solidFill>
              </a:rPr>
              <a:t/>
            </a:r>
            <a:br>
              <a:rPr lang="lt-LT" sz="2400" cap="none" spc="0" dirty="0" smtClean="0">
                <a:ln w="12700">
                  <a:solidFill>
                    <a:schemeClr val="tx2">
                      <a:satMod val="155000"/>
                    </a:schemeClr>
                  </a:solidFill>
                  <a:prstDash val="solid"/>
                </a:ln>
                <a:solidFill>
                  <a:srgbClr val="000000"/>
                </a:solidFill>
              </a:rPr>
            </a:br>
            <a:r>
              <a:rPr lang="fr-FR" sz="2400" cap="none" spc="0" dirty="0" smtClean="0">
                <a:ln w="12700">
                  <a:solidFill>
                    <a:schemeClr val="tx2">
                      <a:satMod val="155000"/>
                    </a:schemeClr>
                  </a:solidFill>
                  <a:prstDash val="solid"/>
                </a:ln>
                <a:solidFill>
                  <a:srgbClr val="008000"/>
                </a:solidFill>
              </a:rPr>
              <a:t>All</a:t>
            </a:r>
            <a:endParaRPr lang="en-US" sz="2400" cap="none" spc="0" dirty="0">
              <a:ln w="12700">
                <a:solidFill>
                  <a:schemeClr val="tx2">
                    <a:satMod val="155000"/>
                  </a:schemeClr>
                </a:solidFill>
                <a:prstDash val="solid"/>
              </a:ln>
              <a:solidFill>
                <a:srgbClr val="008000"/>
              </a:solidFill>
            </a:endParaRPr>
          </a:p>
        </p:txBody>
      </p:sp>
      <p:sp>
        <p:nvSpPr>
          <p:cNvPr id="8" name="Rectangle 7"/>
          <p:cNvSpPr/>
          <p:nvPr/>
        </p:nvSpPr>
        <p:spPr>
          <a:xfrm>
            <a:off x="197290" y="5491177"/>
            <a:ext cx="4038600" cy="830997"/>
          </a:xfrm>
          <a:prstGeom prst="rect">
            <a:avLst/>
          </a:prstGeom>
          <a:noFill/>
        </p:spPr>
        <p:txBody>
          <a:bodyPr wrap="square" lIns="91440" tIns="45720" rIns="91440" bIns="45720">
            <a:spAutoFit/>
          </a:bodyPr>
          <a:lstStyle/>
          <a:p>
            <a:pPr algn="ctr"/>
            <a:r>
              <a:rPr lang="fr-FR" sz="2400" cap="none" spc="0" dirty="0" smtClean="0">
                <a:ln w="12700">
                  <a:solidFill>
                    <a:schemeClr val="tx2">
                      <a:satMod val="155000"/>
                    </a:schemeClr>
                  </a:solidFill>
                  <a:prstDash val="solid"/>
                </a:ln>
                <a:solidFill>
                  <a:srgbClr val="000000"/>
                </a:solidFill>
              </a:rPr>
              <a:t>CRPD (2006) Inclusive </a:t>
            </a:r>
            <a:r>
              <a:rPr lang="fr-FR" sz="2400" cap="none" spc="0" dirty="0" err="1" smtClean="0">
                <a:ln w="12700">
                  <a:solidFill>
                    <a:schemeClr val="tx2">
                      <a:satMod val="155000"/>
                    </a:schemeClr>
                  </a:solidFill>
                  <a:prstDash val="solid"/>
                </a:ln>
                <a:solidFill>
                  <a:srgbClr val="000000"/>
                </a:solidFill>
              </a:rPr>
              <a:t>education</a:t>
            </a:r>
            <a:r>
              <a:rPr lang="fr-FR" sz="2400" cap="none" spc="0" dirty="0" smtClean="0">
                <a:ln w="12700">
                  <a:solidFill>
                    <a:schemeClr val="tx2">
                      <a:satMod val="155000"/>
                    </a:schemeClr>
                  </a:solidFill>
                  <a:prstDash val="solid"/>
                </a:ln>
                <a:solidFill>
                  <a:srgbClr val="000000"/>
                </a:solidFill>
              </a:rPr>
              <a:t>, full inclusion</a:t>
            </a:r>
            <a:endParaRPr lang="en-US" sz="2400" cap="none" spc="0" dirty="0">
              <a:ln w="12700">
                <a:solidFill>
                  <a:schemeClr val="tx2">
                    <a:satMod val="155000"/>
                  </a:schemeClr>
                </a:solidFill>
                <a:prstDash val="solid"/>
              </a:ln>
              <a:solidFill>
                <a:srgbClr val="000000"/>
              </a:solidFill>
            </a:endParaRPr>
          </a:p>
        </p:txBody>
      </p:sp>
      <p:pic>
        <p:nvPicPr>
          <p:cNvPr id="9" name="Picture 8"/>
          <p:cNvPicPr>
            <a:picLocks noChangeAspect="1"/>
          </p:cNvPicPr>
          <p:nvPr/>
        </p:nvPicPr>
        <p:blipFill>
          <a:blip r:embed="rId5"/>
          <a:stretch>
            <a:fillRect/>
          </a:stretch>
        </p:blipFill>
        <p:spPr>
          <a:xfrm>
            <a:off x="8394700" y="3352800"/>
            <a:ext cx="3594099" cy="1165154"/>
          </a:xfrm>
          <a:prstGeom prst="rect">
            <a:avLst/>
          </a:prstGeom>
        </p:spPr>
      </p:pic>
      <p:sp>
        <p:nvSpPr>
          <p:cNvPr id="10" name="Rectangle 9"/>
          <p:cNvSpPr/>
          <p:nvPr/>
        </p:nvSpPr>
        <p:spPr>
          <a:xfrm>
            <a:off x="8483600" y="5186223"/>
            <a:ext cx="3416300" cy="1200329"/>
          </a:xfrm>
          <a:prstGeom prst="rect">
            <a:avLst/>
          </a:prstGeom>
          <a:noFill/>
        </p:spPr>
        <p:txBody>
          <a:bodyPr wrap="square" lIns="91440" tIns="45720" rIns="91440" bIns="45720">
            <a:spAutoFit/>
          </a:bodyPr>
          <a:lstStyle/>
          <a:p>
            <a:pPr algn="ctr"/>
            <a:r>
              <a:rPr lang="fr-FR" sz="2400" cap="none" spc="0" dirty="0" smtClean="0">
                <a:ln w="12700">
                  <a:solidFill>
                    <a:schemeClr val="tx2">
                      <a:satMod val="155000"/>
                    </a:schemeClr>
                  </a:solidFill>
                  <a:prstDash val="solid"/>
                </a:ln>
                <a:solidFill>
                  <a:srgbClr val="FF0000"/>
                </a:solidFill>
              </a:rPr>
              <a:t>(non)</a:t>
            </a:r>
            <a:r>
              <a:rPr lang="fr-FR" sz="2400" cap="none" spc="0" dirty="0" smtClean="0">
                <a:ln w="12700">
                  <a:solidFill>
                    <a:schemeClr val="tx2">
                      <a:satMod val="155000"/>
                    </a:schemeClr>
                  </a:solidFill>
                  <a:prstDash val="solid"/>
                </a:ln>
                <a:solidFill>
                  <a:srgbClr val="000000"/>
                </a:solidFill>
              </a:rPr>
              <a:t>- </a:t>
            </a:r>
            <a:r>
              <a:rPr lang="en-GB" sz="2400" cap="none" spc="0" dirty="0" smtClean="0">
                <a:ln w="12700">
                  <a:solidFill>
                    <a:schemeClr val="tx2">
                      <a:satMod val="155000"/>
                    </a:schemeClr>
                  </a:solidFill>
                  <a:prstDash val="solid"/>
                </a:ln>
                <a:solidFill>
                  <a:srgbClr val="000000"/>
                </a:solidFill>
              </a:rPr>
              <a:t>accessibility and </a:t>
            </a:r>
            <a:r>
              <a:rPr lang="en-GB" sz="2400" cap="none" spc="0" dirty="0" smtClean="0">
                <a:ln w="12700">
                  <a:solidFill>
                    <a:schemeClr val="tx2">
                      <a:satMod val="155000"/>
                    </a:schemeClr>
                  </a:solidFill>
                  <a:prstDash val="solid"/>
                </a:ln>
                <a:solidFill>
                  <a:srgbClr val="FF0000"/>
                </a:solidFill>
              </a:rPr>
              <a:t>(missing) </a:t>
            </a:r>
            <a:r>
              <a:rPr lang="en-GB" sz="2400" cap="none" spc="0" dirty="0" smtClean="0">
                <a:ln w="12700">
                  <a:solidFill>
                    <a:schemeClr val="tx2">
                      <a:satMod val="155000"/>
                    </a:schemeClr>
                  </a:solidFill>
                  <a:prstDash val="solid"/>
                </a:ln>
                <a:solidFill>
                  <a:srgbClr val="000000"/>
                </a:solidFill>
              </a:rPr>
              <a:t>reasonable accommodations </a:t>
            </a:r>
            <a:endParaRPr lang="en-GB" sz="2400" cap="none" spc="0" dirty="0">
              <a:ln w="12700">
                <a:solidFill>
                  <a:schemeClr val="tx2">
                    <a:satMod val="155000"/>
                  </a:schemeClr>
                </a:solidFill>
                <a:prstDash val="solid"/>
              </a:ln>
              <a:solidFill>
                <a:srgbClr val="000000"/>
              </a:solidFill>
            </a:endParaRPr>
          </a:p>
        </p:txBody>
      </p:sp>
      <p:sp>
        <p:nvSpPr>
          <p:cNvPr id="11" name="TextBox 10"/>
          <p:cNvSpPr txBox="1"/>
          <p:nvPr/>
        </p:nvSpPr>
        <p:spPr>
          <a:xfrm>
            <a:off x="197290" y="3783568"/>
            <a:ext cx="4230303" cy="369332"/>
          </a:xfrm>
          <a:prstGeom prst="rect">
            <a:avLst/>
          </a:prstGeom>
          <a:noFill/>
        </p:spPr>
        <p:txBody>
          <a:bodyPr wrap="square" rtlCol="0">
            <a:spAutoFit/>
          </a:bodyPr>
          <a:lstStyle/>
          <a:p>
            <a:r>
              <a:rPr lang="de-DE" dirty="0" smtClean="0"/>
              <a:t>Egalitäre 	</a:t>
            </a:r>
            <a:r>
              <a:rPr lang="de-DE" dirty="0"/>
              <a:t> </a:t>
            </a:r>
            <a:r>
              <a:rPr lang="lt-LT" dirty="0" smtClean="0"/>
              <a:t>                                          </a:t>
            </a:r>
            <a:r>
              <a:rPr lang="de-DE" dirty="0" smtClean="0"/>
              <a:t>Differenz</a:t>
            </a:r>
            <a:endParaRPr lang="de-DE" dirty="0"/>
          </a:p>
        </p:txBody>
      </p:sp>
    </p:spTree>
    <p:extLst>
      <p:ext uri="{BB962C8B-B14F-4D97-AF65-F5344CB8AC3E}">
        <p14:creationId xmlns:p14="http://schemas.microsoft.com/office/powerpoint/2010/main" val="238046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5800" y="2114550"/>
            <a:ext cx="10515600" cy="728664"/>
          </a:xfrm>
        </p:spPr>
        <p:txBody>
          <a:bodyPr>
            <a:normAutofit/>
          </a:bodyPr>
          <a:lstStyle/>
          <a:p>
            <a:pPr marL="0" indent="0">
              <a:buNone/>
            </a:pPr>
            <a:r>
              <a:rPr lang="fr-FR" sz="3200" b="1" dirty="0" smtClean="0"/>
              <a:t>Inclusion:</a:t>
            </a:r>
            <a:r>
              <a:rPr lang="fr-FR" sz="3200" dirty="0" smtClean="0"/>
              <a:t> </a:t>
            </a:r>
            <a:r>
              <a:rPr lang="fr-FR" sz="3200" dirty="0" smtClean="0">
                <a:sym typeface="Wingdings"/>
              </a:rPr>
              <a:t> </a:t>
            </a:r>
            <a:r>
              <a:rPr lang="fr-FR" sz="3200" b="1" i="1" dirty="0" smtClean="0">
                <a:solidFill>
                  <a:srgbClr val="FF0000"/>
                </a:solidFill>
                <a:sym typeface="Wingdings"/>
              </a:rPr>
              <a:t>Full Inclusion</a:t>
            </a:r>
          </a:p>
          <a:p>
            <a:pPr marL="0" indent="0">
              <a:buNone/>
            </a:pPr>
            <a:endParaRPr lang="fr-FR" sz="4800" b="1" i="1" dirty="0">
              <a:sym typeface="Wingdings"/>
            </a:endParaRPr>
          </a:p>
          <a:p>
            <a:pPr marL="0" indent="0">
              <a:buNone/>
            </a:pPr>
            <a:endParaRPr lang="fr-FR" sz="4800" b="1" i="1" dirty="0"/>
          </a:p>
        </p:txBody>
      </p:sp>
      <p:sp>
        <p:nvSpPr>
          <p:cNvPr id="3" name="Rectangle 2"/>
          <p:cNvSpPr/>
          <p:nvPr/>
        </p:nvSpPr>
        <p:spPr>
          <a:xfrm>
            <a:off x="692150" y="2843213"/>
            <a:ext cx="10547350" cy="2677656"/>
          </a:xfrm>
          <a:prstGeom prst="rect">
            <a:avLst/>
          </a:prstGeom>
        </p:spPr>
        <p:txBody>
          <a:bodyPr wrap="square">
            <a:spAutoFit/>
          </a:bodyPr>
          <a:lstStyle/>
          <a:p>
            <a:pPr marL="457200" indent="-457200">
              <a:buFont typeface="Wingdings" panose="05000000000000000000" pitchFamily="2" charset="2"/>
              <a:buChar char="§"/>
              <a:defRPr/>
            </a:pPr>
            <a:r>
              <a:rPr lang="en-US" sz="2800" b="1" dirty="0" smtClean="0">
                <a:latin typeface="Calibri (Body)"/>
                <a:cs typeface="Cambria"/>
              </a:rPr>
              <a:t> all </a:t>
            </a:r>
            <a:r>
              <a:rPr lang="en-US" sz="2800" b="1" dirty="0">
                <a:latin typeface="Calibri (Body)"/>
                <a:cs typeface="Cambria"/>
              </a:rPr>
              <a:t>students in the </a:t>
            </a:r>
            <a:r>
              <a:rPr lang="en-US" sz="2800" b="1">
                <a:latin typeface="Calibri (Body)"/>
                <a:cs typeface="Cambria"/>
              </a:rPr>
              <a:t>mainstream </a:t>
            </a:r>
            <a:r>
              <a:rPr lang="en-US" sz="2800" smtClean="0">
                <a:latin typeface="Calibri (Body)"/>
                <a:cs typeface="Cambria"/>
              </a:rPr>
              <a:t>regular </a:t>
            </a:r>
            <a:r>
              <a:rPr lang="en-US" sz="2800" dirty="0">
                <a:latin typeface="Calibri (Body)"/>
                <a:cs typeface="Cambria"/>
              </a:rPr>
              <a:t>education  and regular classes with appropriate educational programs </a:t>
            </a:r>
          </a:p>
          <a:p>
            <a:pPr marL="457200" indent="-457200">
              <a:buFont typeface="Wingdings" panose="05000000000000000000" pitchFamily="2" charset="2"/>
              <a:buChar char="§"/>
              <a:defRPr/>
            </a:pPr>
            <a:r>
              <a:rPr lang="en-US" sz="2800" b="1" dirty="0" smtClean="0">
                <a:latin typeface="Calibri (Body)"/>
                <a:cs typeface="Cambria"/>
              </a:rPr>
              <a:t> support</a:t>
            </a:r>
            <a:r>
              <a:rPr lang="en-US" sz="2800" dirty="0" smtClean="0">
                <a:latin typeface="Calibri (Body)"/>
                <a:cs typeface="Cambria"/>
              </a:rPr>
              <a:t> </a:t>
            </a:r>
            <a:r>
              <a:rPr lang="en-US" sz="2800" dirty="0">
                <a:latin typeface="Calibri (Body)"/>
                <a:cs typeface="Cambria"/>
              </a:rPr>
              <a:t>and </a:t>
            </a:r>
            <a:r>
              <a:rPr lang="en-US" sz="2800" b="1" dirty="0">
                <a:latin typeface="Calibri (Body)"/>
                <a:cs typeface="Cambria"/>
              </a:rPr>
              <a:t>assistance</a:t>
            </a:r>
            <a:endParaRPr lang="en-US" sz="2800" dirty="0">
              <a:latin typeface="Calibri (Body)"/>
              <a:cs typeface="Cambria"/>
            </a:endParaRPr>
          </a:p>
          <a:p>
            <a:pPr marL="457200" indent="-457200">
              <a:buFont typeface="Wingdings" panose="05000000000000000000" pitchFamily="2" charset="2"/>
              <a:buChar char="§"/>
              <a:defRPr/>
            </a:pPr>
            <a:r>
              <a:rPr lang="en-US" sz="2800" b="1" dirty="0" smtClean="0">
                <a:latin typeface="Calibri (Body)"/>
                <a:cs typeface="Cambria"/>
              </a:rPr>
              <a:t> everyone </a:t>
            </a:r>
            <a:r>
              <a:rPr lang="en-US" sz="2800" b="1" dirty="0">
                <a:latin typeface="Calibri (Body)"/>
                <a:cs typeface="Cambria"/>
              </a:rPr>
              <a:t>belongs, </a:t>
            </a:r>
            <a:endParaRPr lang="en-US" sz="2800" b="1" dirty="0" smtClean="0">
              <a:latin typeface="Calibri (Body)"/>
              <a:cs typeface="Cambria"/>
            </a:endParaRPr>
          </a:p>
          <a:p>
            <a:pPr marL="457200" indent="-457200">
              <a:buFont typeface="Wingdings" panose="05000000000000000000" pitchFamily="2" charset="2"/>
              <a:buChar char="§"/>
              <a:defRPr/>
            </a:pPr>
            <a:r>
              <a:rPr lang="en-US" sz="2800" b="1" dirty="0">
                <a:latin typeface="Calibri (Body)"/>
                <a:cs typeface="Cambria"/>
              </a:rPr>
              <a:t> </a:t>
            </a:r>
            <a:r>
              <a:rPr lang="en-US" sz="2800" dirty="0" smtClean="0">
                <a:latin typeface="Calibri (Body)"/>
                <a:cs typeface="Cambria"/>
              </a:rPr>
              <a:t>is </a:t>
            </a:r>
            <a:r>
              <a:rPr lang="en-US" sz="2800" b="1" dirty="0" smtClean="0">
                <a:latin typeface="Calibri (Body)"/>
                <a:cs typeface="Cambria"/>
              </a:rPr>
              <a:t>accepted &amp;</a:t>
            </a:r>
          </a:p>
          <a:p>
            <a:pPr marL="457200" indent="-457200">
              <a:buFont typeface="Wingdings" panose="05000000000000000000" pitchFamily="2" charset="2"/>
              <a:buChar char="§"/>
              <a:defRPr/>
            </a:pPr>
            <a:r>
              <a:rPr lang="en-US" sz="2800" b="1" i="1" dirty="0">
                <a:latin typeface="Calibri (Body)"/>
                <a:cs typeface="Cambria"/>
              </a:rPr>
              <a:t> </a:t>
            </a:r>
            <a:r>
              <a:rPr lang="en-US" sz="2800" b="1" i="1" dirty="0" smtClean="0">
                <a:latin typeface="Calibri (Body)"/>
                <a:cs typeface="Cambria"/>
              </a:rPr>
              <a:t>supported</a:t>
            </a:r>
            <a:endParaRPr lang="en-US" sz="2800" b="1" i="1" dirty="0">
              <a:latin typeface="Calibri (Body)"/>
              <a:cs typeface="Cambria"/>
            </a:endParaRPr>
          </a:p>
        </p:txBody>
      </p:sp>
      <p:sp>
        <p:nvSpPr>
          <p:cNvPr id="5" name="Rectangle 4"/>
          <p:cNvSpPr/>
          <p:nvPr/>
        </p:nvSpPr>
        <p:spPr>
          <a:xfrm>
            <a:off x="291361" y="6254234"/>
            <a:ext cx="4586256" cy="307777"/>
          </a:xfrm>
          <a:prstGeom prst="rect">
            <a:avLst/>
          </a:prstGeom>
        </p:spPr>
        <p:txBody>
          <a:bodyPr wrap="none">
            <a:spAutoFit/>
          </a:bodyPr>
          <a:lstStyle/>
          <a:p>
            <a:r>
              <a:rPr lang="lt-LT" sz="1400" dirty="0" err="1" smtClean="0">
                <a:latin typeface="Calibri (Body)"/>
              </a:rPr>
              <a:t>Source</a:t>
            </a:r>
            <a:r>
              <a:rPr lang="lt-LT" sz="1400" dirty="0" smtClean="0">
                <a:latin typeface="Calibri (Body)"/>
              </a:rPr>
              <a:t>: </a:t>
            </a:r>
            <a:r>
              <a:rPr lang="en-US" sz="1400" dirty="0" err="1" smtClean="0">
                <a:latin typeface="Calibri (Body)"/>
              </a:rPr>
              <a:t>Stainback</a:t>
            </a:r>
            <a:r>
              <a:rPr lang="en-US" sz="1400" dirty="0">
                <a:latin typeface="Calibri (Body)"/>
              </a:rPr>
              <a:t>, S. B., &amp; </a:t>
            </a:r>
            <a:r>
              <a:rPr lang="en-US" sz="1400" dirty="0" err="1">
                <a:latin typeface="Calibri (Body)"/>
              </a:rPr>
              <a:t>Stainback</a:t>
            </a:r>
            <a:r>
              <a:rPr lang="en-US" sz="1400" dirty="0">
                <a:latin typeface="Calibri (Body)"/>
              </a:rPr>
              <a:t>, W. C. (</a:t>
            </a:r>
            <a:r>
              <a:rPr lang="en-US" sz="1400" dirty="0" smtClean="0">
                <a:latin typeface="Calibri (Body)"/>
              </a:rPr>
              <a:t>1990, 3)</a:t>
            </a:r>
            <a:r>
              <a:rPr lang="en-US" sz="1400" dirty="0">
                <a:latin typeface="Calibri (Body)"/>
              </a:rPr>
              <a:t>. </a:t>
            </a:r>
          </a:p>
        </p:txBody>
      </p:sp>
      <p:sp>
        <p:nvSpPr>
          <p:cNvPr id="6" name="TextBox 5"/>
          <p:cNvSpPr txBox="1"/>
          <p:nvPr/>
        </p:nvSpPr>
        <p:spPr>
          <a:xfrm rot="21388070">
            <a:off x="5016529" y="5445156"/>
            <a:ext cx="6737310" cy="523220"/>
          </a:xfrm>
          <a:prstGeom prst="rect">
            <a:avLst/>
          </a:prstGeom>
          <a:noFill/>
        </p:spPr>
        <p:txBody>
          <a:bodyPr wrap="square" rtlCol="0">
            <a:spAutoFit/>
          </a:bodyPr>
          <a:lstStyle/>
          <a:p>
            <a:r>
              <a:rPr lang="en-US" sz="2800" b="1" dirty="0" smtClean="0"/>
              <a:t>School </a:t>
            </a:r>
            <a:r>
              <a:rPr lang="lt-LT" sz="2800" b="1" dirty="0" smtClean="0"/>
              <a:t>                                  </a:t>
            </a:r>
            <a:r>
              <a:rPr lang="en-US" sz="2800" b="1" dirty="0" smtClean="0">
                <a:sym typeface="Wingdings"/>
              </a:rPr>
              <a:t>University</a:t>
            </a:r>
            <a:endParaRPr lang="en-US" sz="2800" b="1" dirty="0"/>
          </a:p>
        </p:txBody>
      </p:sp>
      <p:sp>
        <p:nvSpPr>
          <p:cNvPr id="7" name="Rectangle 6"/>
          <p:cNvSpPr/>
          <p:nvPr/>
        </p:nvSpPr>
        <p:spPr>
          <a:xfrm rot="669725">
            <a:off x="7203825" y="4637949"/>
            <a:ext cx="737367" cy="1200329"/>
          </a:xfrm>
          <a:prstGeom prst="rect">
            <a:avLst/>
          </a:prstGeom>
          <a:noFill/>
        </p:spPr>
        <p:txBody>
          <a:bodyPr wrap="square" lIns="91440" tIns="45720" rIns="91440" bIns="45720">
            <a:spAutoFit/>
          </a:bodyPr>
          <a:lstStyle/>
          <a:p>
            <a:pPr algn="ctr"/>
            <a:r>
              <a:rPr lang="fr-CH" sz="7200" b="1"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a:t>
            </a:r>
            <a:endParaRPr lang="fr-CH" sz="7200" b="1"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8" name="Rectangle 7"/>
          <p:cNvSpPr/>
          <p:nvPr/>
        </p:nvSpPr>
        <p:spPr>
          <a:xfrm rot="21196806">
            <a:off x="4965802" y="4476235"/>
            <a:ext cx="4597194" cy="369332"/>
          </a:xfrm>
          <a:prstGeom prst="rect">
            <a:avLst/>
          </a:prstGeom>
        </p:spPr>
        <p:txBody>
          <a:bodyPr wrap="none">
            <a:spAutoFit/>
          </a:bodyPr>
          <a:lstStyle/>
          <a:p>
            <a:r>
              <a:rPr lang="en-US" b="1" dirty="0">
                <a:latin typeface="Arial" charset="0"/>
              </a:rPr>
              <a:t>having his or her educational needs met</a:t>
            </a:r>
            <a:endParaRPr lang="en-US" dirty="0"/>
          </a:p>
        </p:txBody>
      </p:sp>
      <p:cxnSp>
        <p:nvCxnSpPr>
          <p:cNvPr id="9" name="Straight Arrow Connector 8"/>
          <p:cNvCxnSpPr/>
          <p:nvPr/>
        </p:nvCxnSpPr>
        <p:spPr>
          <a:xfrm flipV="1">
            <a:off x="6353174" y="5706021"/>
            <a:ext cx="2314575" cy="120418"/>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297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8300" y="1257301"/>
            <a:ext cx="11469625" cy="5410200"/>
          </a:xfrm>
          <a:prstGeom prst="rect">
            <a:avLst/>
          </a:prstGeom>
        </p:spPr>
      </p:pic>
      <p:sp>
        <p:nvSpPr>
          <p:cNvPr id="4" name="Rectangle 3"/>
          <p:cNvSpPr/>
          <p:nvPr/>
        </p:nvSpPr>
        <p:spPr>
          <a:xfrm>
            <a:off x="889000" y="1329035"/>
            <a:ext cx="8585200" cy="861774"/>
          </a:xfrm>
          <a:prstGeom prst="rect">
            <a:avLst/>
          </a:prstGeom>
        </p:spPr>
        <p:txBody>
          <a:bodyPr wrap="square">
            <a:spAutoFit/>
          </a:bodyPr>
          <a:lstStyle/>
          <a:p>
            <a:r>
              <a:rPr lang="en-US" sz="3200" b="1" dirty="0"/>
              <a:t>Population with tertiary education</a:t>
            </a:r>
          </a:p>
          <a:p>
            <a:r>
              <a:rPr lang="en-US" b="1" dirty="0" smtClean="0"/>
              <a:t> </a:t>
            </a:r>
            <a:r>
              <a:rPr lang="en-US" b="1" dirty="0"/>
              <a:t>% in same age group, 2015</a:t>
            </a:r>
            <a:endParaRPr lang="en-US" dirty="0"/>
          </a:p>
        </p:txBody>
      </p:sp>
      <p:pic>
        <p:nvPicPr>
          <p:cNvPr id="5" name="Picture 4"/>
          <p:cNvPicPr>
            <a:picLocks noChangeAspect="1"/>
          </p:cNvPicPr>
          <p:nvPr/>
        </p:nvPicPr>
        <p:blipFill>
          <a:blip r:embed="rId4"/>
          <a:stretch>
            <a:fillRect/>
          </a:stretch>
        </p:blipFill>
        <p:spPr>
          <a:xfrm>
            <a:off x="888999" y="2222500"/>
            <a:ext cx="2323041" cy="451000"/>
          </a:xfrm>
          <a:prstGeom prst="rect">
            <a:avLst/>
          </a:prstGeom>
        </p:spPr>
      </p:pic>
      <p:pic>
        <p:nvPicPr>
          <p:cNvPr id="6" name="Picture 5"/>
          <p:cNvPicPr>
            <a:picLocks noChangeAspect="1"/>
          </p:cNvPicPr>
          <p:nvPr/>
        </p:nvPicPr>
        <p:blipFill>
          <a:blip r:embed="rId5"/>
          <a:stretch>
            <a:fillRect/>
          </a:stretch>
        </p:blipFill>
        <p:spPr>
          <a:xfrm>
            <a:off x="888998" y="2679700"/>
            <a:ext cx="2336801" cy="406400"/>
          </a:xfrm>
          <a:prstGeom prst="rect">
            <a:avLst/>
          </a:prstGeom>
        </p:spPr>
      </p:pic>
      <p:pic>
        <p:nvPicPr>
          <p:cNvPr id="7" name="Picture 6"/>
          <p:cNvPicPr>
            <a:picLocks noChangeAspect="1"/>
          </p:cNvPicPr>
          <p:nvPr/>
        </p:nvPicPr>
        <p:blipFill>
          <a:blip r:embed="rId6"/>
          <a:stretch>
            <a:fillRect/>
          </a:stretch>
        </p:blipFill>
        <p:spPr>
          <a:xfrm>
            <a:off x="876299" y="3048000"/>
            <a:ext cx="2324101" cy="457200"/>
          </a:xfrm>
          <a:prstGeom prst="rect">
            <a:avLst/>
          </a:prstGeom>
        </p:spPr>
      </p:pic>
      <p:sp>
        <p:nvSpPr>
          <p:cNvPr id="9" name="Rectangle 8"/>
          <p:cNvSpPr/>
          <p:nvPr/>
        </p:nvSpPr>
        <p:spPr>
          <a:xfrm>
            <a:off x="8156100" y="5479534"/>
            <a:ext cx="3460615" cy="369332"/>
          </a:xfrm>
          <a:prstGeom prst="rect">
            <a:avLst/>
          </a:prstGeom>
          <a:solidFill>
            <a:schemeClr val="bg2"/>
          </a:solidFill>
        </p:spPr>
        <p:txBody>
          <a:bodyPr wrap="none">
            <a:spAutoFit/>
          </a:bodyPr>
          <a:lstStyle/>
          <a:p>
            <a:r>
              <a:rPr lang="en-US" dirty="0" smtClean="0"/>
              <a:t>OECD (2016) Education </a:t>
            </a:r>
            <a:r>
              <a:rPr lang="en-US" dirty="0"/>
              <a:t>at a </a:t>
            </a:r>
            <a:r>
              <a:rPr lang="en-US" dirty="0" smtClean="0"/>
              <a:t>Glance</a:t>
            </a:r>
            <a:endParaRPr lang="en-US" dirty="0"/>
          </a:p>
        </p:txBody>
      </p:sp>
      <p:sp>
        <p:nvSpPr>
          <p:cNvPr id="10" name="Rectangle 9"/>
          <p:cNvSpPr/>
          <p:nvPr/>
        </p:nvSpPr>
        <p:spPr>
          <a:xfrm rot="20861351">
            <a:off x="8304974" y="1188592"/>
            <a:ext cx="1779653" cy="1077218"/>
          </a:xfrm>
          <a:prstGeom prst="rect">
            <a:avLst/>
          </a:prstGeom>
          <a:solidFill>
            <a:schemeClr val="accent4">
              <a:lumMod val="40000"/>
              <a:lumOff val="60000"/>
            </a:schemeClr>
          </a:solidFill>
        </p:spPr>
        <p:txBody>
          <a:bodyPr wrap="none" lIns="91440" tIns="45720" rIns="91440" bIns="45720">
            <a:spAutoFit/>
          </a:bodyPr>
          <a:lstStyle/>
          <a:p>
            <a:pPr algn="ctr"/>
            <a:r>
              <a:rPr lang="fr-CH" sz="3200" b="1" i="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HE</a:t>
            </a:r>
            <a:r>
              <a:rPr lang="fr-CH"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fr-CH" sz="3200" b="1" i="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HE</a:t>
            </a:r>
            <a:r>
              <a:rPr lang="fr-CH"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fr-CH" sz="32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for all ?</a:t>
            </a:r>
            <a:endParaRPr lang="fr-CH" sz="32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65285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75" y="2254771"/>
            <a:ext cx="5429250" cy="1117079"/>
          </a:xfrm>
        </p:spPr>
        <p:txBody>
          <a:bodyPr>
            <a:noAutofit/>
          </a:bodyPr>
          <a:lstStyle/>
          <a:p>
            <a:pPr marL="0" indent="0">
              <a:buNone/>
            </a:pPr>
            <a:r>
              <a:rPr lang="en-US" sz="3200" b="1" dirty="0" smtClean="0"/>
              <a:t>Inclusion in </a:t>
            </a:r>
            <a:r>
              <a:rPr lang="en-US" sz="3200" b="1" dirty="0"/>
              <a:t>H</a:t>
            </a:r>
            <a:r>
              <a:rPr lang="en-US" sz="3200" b="1" dirty="0" smtClean="0"/>
              <a:t>igher Education </a:t>
            </a:r>
            <a:r>
              <a:rPr lang="lt-LT" sz="3200" b="1" dirty="0" smtClean="0"/>
              <a:t/>
            </a:r>
            <a:br>
              <a:rPr lang="lt-LT" sz="3200" b="1" dirty="0" smtClean="0"/>
            </a:br>
            <a:r>
              <a:rPr lang="en-US" sz="3200" b="1" dirty="0" smtClean="0"/>
              <a:t>(selected Countries)</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1460654977"/>
              </p:ext>
            </p:extLst>
          </p:nvPr>
        </p:nvGraphicFramePr>
        <p:xfrm>
          <a:off x="714375" y="3448735"/>
          <a:ext cx="11077576" cy="2611119"/>
        </p:xfrm>
        <a:graphic>
          <a:graphicData uri="http://schemas.openxmlformats.org/drawingml/2006/table">
            <a:tbl>
              <a:tblPr/>
              <a:tblGrid>
                <a:gridCol w="2769394"/>
                <a:gridCol w="8308182"/>
              </a:tblGrid>
              <a:tr h="0">
                <a:tc>
                  <a:txBody>
                    <a:bodyPr/>
                    <a:lstStyle/>
                    <a:p>
                      <a:pPr algn="l" fontAlgn="ctr"/>
                      <a:r>
                        <a:rPr lang="en-US" sz="2800" b="1" i="0" u="none" strike="noStrike" dirty="0" smtClean="0">
                          <a:solidFill>
                            <a:srgbClr val="000000"/>
                          </a:solidFill>
                          <a:effectLst/>
                          <a:latin typeface="Calibri (Body)"/>
                        </a:rPr>
                        <a:t> Country </a:t>
                      </a:r>
                      <a:endParaRPr lang="en-US" sz="2800" b="1"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l" fontAlgn="ctr"/>
                      <a:r>
                        <a:rPr lang="en-US" sz="2800" b="1" i="0" u="none" strike="noStrike" dirty="0" smtClean="0">
                          <a:solidFill>
                            <a:srgbClr val="000000"/>
                          </a:solidFill>
                          <a:effectLst/>
                          <a:latin typeface="Calibri (Body)"/>
                        </a:rPr>
                        <a:t>(Increase of) </a:t>
                      </a:r>
                      <a:r>
                        <a:rPr lang="en-US" sz="2800" b="1" i="0" u="none" strike="noStrike" dirty="0">
                          <a:solidFill>
                            <a:srgbClr val="000000"/>
                          </a:solidFill>
                          <a:effectLst/>
                          <a:latin typeface="Calibri (Body)"/>
                        </a:rPr>
                        <a:t>enrolment </a:t>
                      </a:r>
                      <a:r>
                        <a:rPr lang="en-US" sz="2800" b="1" i="0" u="none" strike="noStrike" dirty="0" smtClean="0">
                          <a:solidFill>
                            <a:srgbClr val="000000"/>
                          </a:solidFill>
                          <a:effectLst/>
                          <a:latin typeface="Calibri (Body)"/>
                        </a:rPr>
                        <a:t>of</a:t>
                      </a:r>
                      <a:r>
                        <a:rPr lang="lt-LT" sz="2800" b="1" i="0" u="none" strike="noStrike" dirty="0" smtClean="0">
                          <a:solidFill>
                            <a:srgbClr val="000000"/>
                          </a:solidFill>
                          <a:effectLst/>
                          <a:latin typeface="Calibri (Body)"/>
                        </a:rPr>
                        <a:t> </a:t>
                      </a:r>
                      <a:r>
                        <a:rPr lang="en-US" sz="2800" b="1" i="0" u="none" strike="noStrike" dirty="0" smtClean="0">
                          <a:solidFill>
                            <a:srgbClr val="000000"/>
                          </a:solidFill>
                          <a:effectLst/>
                          <a:latin typeface="Calibri (Body)"/>
                        </a:rPr>
                        <a:t>students </a:t>
                      </a:r>
                      <a:r>
                        <a:rPr lang="lt-LT" sz="2800" b="1" i="0" u="none" strike="noStrike" dirty="0" smtClean="0">
                          <a:solidFill>
                            <a:srgbClr val="000000"/>
                          </a:solidFill>
                          <a:effectLst/>
                          <a:latin typeface="Calibri (Body)"/>
                        </a:rPr>
                        <a:t/>
                      </a:r>
                      <a:br>
                        <a:rPr lang="lt-LT" sz="2800" b="1" i="0" u="none" strike="noStrike" dirty="0" smtClean="0">
                          <a:solidFill>
                            <a:srgbClr val="000000"/>
                          </a:solidFill>
                          <a:effectLst/>
                          <a:latin typeface="Calibri (Body)"/>
                        </a:rPr>
                      </a:br>
                      <a:r>
                        <a:rPr lang="en-US" sz="2800" b="1" i="0" u="none" strike="noStrike" dirty="0" smtClean="0">
                          <a:solidFill>
                            <a:srgbClr val="000000"/>
                          </a:solidFill>
                          <a:effectLst/>
                          <a:latin typeface="Calibri (Body)"/>
                        </a:rPr>
                        <a:t>with disabilities</a:t>
                      </a:r>
                      <a:endParaRPr lang="en-US" sz="2800" b="1"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r>
              <a:tr h="0">
                <a:tc>
                  <a:txBody>
                    <a:bodyPr/>
                    <a:lstStyle/>
                    <a:p>
                      <a:pPr algn="l" fontAlgn="ctr"/>
                      <a:r>
                        <a:rPr lang="en-US" sz="2800" b="0" i="0" u="none" strike="noStrike" dirty="0" smtClean="0">
                          <a:solidFill>
                            <a:srgbClr val="211E1E"/>
                          </a:solidFill>
                          <a:effectLst/>
                          <a:latin typeface="Calibri (Body)"/>
                        </a:rPr>
                        <a:t> Germany </a:t>
                      </a:r>
                      <a:endParaRPr lang="en-US" sz="2800" b="0" i="0" u="none" strike="noStrike" dirty="0">
                        <a:solidFill>
                          <a:srgbClr val="211E1E"/>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l" fontAlgn="ctr"/>
                      <a:r>
                        <a:rPr lang="en-US" sz="2800" b="0" i="0" u="none" strike="noStrike" dirty="0">
                          <a:solidFill>
                            <a:srgbClr val="211E1E"/>
                          </a:solidFill>
                          <a:effectLst/>
                          <a:latin typeface="Calibri (Body)"/>
                        </a:rPr>
                        <a:t>2003 to 2006 from 15 % to 18.5 % ; </a:t>
                      </a:r>
                      <a:r>
                        <a:rPr lang="lt-LT" sz="2800" b="0" i="0" u="none" strike="noStrike" dirty="0" smtClean="0">
                          <a:solidFill>
                            <a:srgbClr val="211E1E"/>
                          </a:solidFill>
                          <a:effectLst/>
                          <a:latin typeface="Calibri (Body)"/>
                        </a:rPr>
                        <a:t>     </a:t>
                      </a:r>
                      <a:r>
                        <a:rPr lang="en-US" sz="2800" b="1" i="0" u="none" strike="noStrike" dirty="0" smtClean="0">
                          <a:solidFill>
                            <a:srgbClr val="211E1E"/>
                          </a:solidFill>
                          <a:effectLst/>
                          <a:latin typeface="Calibri (Body)"/>
                        </a:rPr>
                        <a:t>14</a:t>
                      </a:r>
                      <a:r>
                        <a:rPr lang="en-US" sz="2800" b="0" i="0" u="none" strike="noStrike" dirty="0" smtClean="0">
                          <a:solidFill>
                            <a:srgbClr val="211E1E"/>
                          </a:solidFill>
                          <a:effectLst/>
                          <a:latin typeface="Calibri (Body)"/>
                        </a:rPr>
                        <a:t> </a:t>
                      </a:r>
                      <a:r>
                        <a:rPr lang="en-US" sz="2800" b="0" i="0" u="none" strike="noStrike" dirty="0">
                          <a:solidFill>
                            <a:srgbClr val="211E1E"/>
                          </a:solidFill>
                          <a:effectLst/>
                          <a:latin typeface="Calibri (Body)"/>
                        </a:rPr>
                        <a:t>% in </a:t>
                      </a:r>
                      <a:r>
                        <a:rPr lang="en-US" sz="2800" b="0" i="0" u="none" strike="noStrike" dirty="0" smtClean="0">
                          <a:solidFill>
                            <a:srgbClr val="211E1E"/>
                          </a:solidFill>
                          <a:effectLst/>
                          <a:latin typeface="Calibri (Body)"/>
                        </a:rPr>
                        <a:t>2012</a:t>
                      </a:r>
                      <a:endParaRPr lang="en-US" sz="2800" b="0" i="0" u="none" strike="noStrike" dirty="0">
                        <a:solidFill>
                          <a:srgbClr val="211E1E"/>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800" b="0" i="0" u="none" strike="noStrike" dirty="0" smtClean="0">
                          <a:solidFill>
                            <a:srgbClr val="211E1E"/>
                          </a:solidFill>
                          <a:effectLst/>
                          <a:latin typeface="Calibri (Body)"/>
                        </a:rPr>
                        <a:t> France </a:t>
                      </a:r>
                      <a:endParaRPr lang="en-US" sz="2800" b="0" i="0" u="none" strike="noStrike" dirty="0">
                        <a:solidFill>
                          <a:srgbClr val="211E1E"/>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l" fontAlgn="ctr"/>
                      <a:r>
                        <a:rPr lang="en-US" sz="2800" b="0" i="0" u="none" strike="noStrike" dirty="0">
                          <a:solidFill>
                            <a:srgbClr val="211E1E"/>
                          </a:solidFill>
                          <a:effectLst/>
                          <a:latin typeface="Calibri (Body)"/>
                        </a:rPr>
                        <a:t>2000 to 2006 from 0.2 % to 0.4 %; </a:t>
                      </a:r>
                      <a:r>
                        <a:rPr lang="en-US" sz="2800" b="0" i="0" u="none" strike="noStrike" dirty="0" smtClean="0">
                          <a:solidFill>
                            <a:srgbClr val="211E1E"/>
                          </a:solidFill>
                          <a:effectLst/>
                          <a:latin typeface="Calibri (Body)"/>
                        </a:rPr>
                        <a:t>     </a:t>
                      </a:r>
                      <a:r>
                        <a:rPr lang="lt-LT" sz="2800" b="0" i="0" u="none" strike="noStrike" dirty="0" smtClean="0">
                          <a:solidFill>
                            <a:srgbClr val="211E1E"/>
                          </a:solidFill>
                          <a:effectLst/>
                          <a:latin typeface="Calibri (Body)"/>
                        </a:rPr>
                        <a:t>    </a:t>
                      </a:r>
                      <a:r>
                        <a:rPr lang="en-US" sz="2800" b="1" i="0" u="none" strike="noStrike" dirty="0" smtClean="0">
                          <a:solidFill>
                            <a:srgbClr val="211E1E"/>
                          </a:solidFill>
                          <a:effectLst/>
                          <a:latin typeface="Calibri (Body)"/>
                        </a:rPr>
                        <a:t>1</a:t>
                      </a:r>
                      <a:r>
                        <a:rPr lang="en-US" sz="2800" b="0" i="0" u="none" strike="noStrike" dirty="0" smtClean="0">
                          <a:solidFill>
                            <a:srgbClr val="211E1E"/>
                          </a:solidFill>
                          <a:effectLst/>
                          <a:latin typeface="Calibri (Body)"/>
                        </a:rPr>
                        <a:t> </a:t>
                      </a:r>
                      <a:r>
                        <a:rPr lang="en-US" sz="2800" b="0" i="0" u="none" strike="noStrike" dirty="0">
                          <a:solidFill>
                            <a:srgbClr val="211E1E"/>
                          </a:solidFill>
                          <a:effectLst/>
                          <a:latin typeface="Calibri (Body)"/>
                        </a:rPr>
                        <a:t>% in 2013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800" b="0" i="0" u="none" strike="noStrike" dirty="0" smtClean="0">
                          <a:solidFill>
                            <a:srgbClr val="211E1E"/>
                          </a:solidFill>
                          <a:effectLst/>
                          <a:latin typeface="Calibri (Body)"/>
                        </a:rPr>
                        <a:t> Italy </a:t>
                      </a:r>
                      <a:endParaRPr lang="en-US" sz="2800" b="0" i="0" u="none" strike="noStrike" dirty="0">
                        <a:solidFill>
                          <a:srgbClr val="211E1E"/>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l" fontAlgn="ctr"/>
                      <a:r>
                        <a:rPr lang="en-US" sz="2800" b="0" i="0" u="none" strike="noStrike" baseline="0" dirty="0" smtClean="0">
                          <a:solidFill>
                            <a:srgbClr val="211E1E"/>
                          </a:solidFill>
                          <a:effectLst/>
                          <a:latin typeface="Calibri (Body)"/>
                        </a:rPr>
                        <a:t>                                                            </a:t>
                      </a:r>
                      <a:r>
                        <a:rPr lang="lt-LT" sz="2800" b="0" i="0" u="none" strike="noStrike" baseline="0" dirty="0" smtClean="0">
                          <a:solidFill>
                            <a:srgbClr val="211E1E"/>
                          </a:solidFill>
                          <a:effectLst/>
                          <a:latin typeface="Calibri (Body)"/>
                        </a:rPr>
                        <a:t> </a:t>
                      </a:r>
                      <a:r>
                        <a:rPr lang="en-US" sz="2800" b="1" i="0" u="none" strike="noStrike" dirty="0" smtClean="0">
                          <a:solidFill>
                            <a:srgbClr val="211E1E"/>
                          </a:solidFill>
                          <a:effectLst/>
                          <a:latin typeface="Calibri (Body)"/>
                        </a:rPr>
                        <a:t>0.9 </a:t>
                      </a:r>
                      <a:r>
                        <a:rPr lang="en-US" sz="2800" b="1" i="0" u="none" strike="noStrike" dirty="0">
                          <a:solidFill>
                            <a:srgbClr val="211E1E"/>
                          </a:solidFill>
                          <a:effectLst/>
                          <a:latin typeface="Calibri (Body)"/>
                        </a:rPr>
                        <a:t>%</a:t>
                      </a:r>
                      <a:r>
                        <a:rPr lang="en-US" sz="2800" b="0" i="0" u="none" strike="noStrike" dirty="0">
                          <a:solidFill>
                            <a:srgbClr val="211E1E"/>
                          </a:solidFill>
                          <a:effectLst/>
                          <a:latin typeface="Calibri (Body)"/>
                        </a:rPr>
                        <a:t>  </a:t>
                      </a:r>
                      <a:r>
                        <a:rPr lang="en-US" sz="2800" b="0" i="0" u="none" strike="noStrike" dirty="0" smtClean="0">
                          <a:solidFill>
                            <a:srgbClr val="211E1E"/>
                          </a:solidFill>
                          <a:effectLst/>
                          <a:latin typeface="Calibri (Body)"/>
                        </a:rPr>
                        <a:t>in 2013</a:t>
                      </a:r>
                      <a:endParaRPr lang="en-US" sz="2800" b="0" i="0" u="none" strike="noStrike" dirty="0">
                        <a:solidFill>
                          <a:srgbClr val="211E1E"/>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bl>
          </a:graphicData>
        </a:graphic>
      </p:graphicFrame>
      <p:sp>
        <p:nvSpPr>
          <p:cNvPr id="4" name="Rectangle 3"/>
          <p:cNvSpPr/>
          <p:nvPr/>
        </p:nvSpPr>
        <p:spPr>
          <a:xfrm>
            <a:off x="639669" y="6213226"/>
            <a:ext cx="4500096" cy="523220"/>
          </a:xfrm>
          <a:prstGeom prst="rect">
            <a:avLst/>
          </a:prstGeom>
        </p:spPr>
        <p:txBody>
          <a:bodyPr wrap="square">
            <a:spAutoFit/>
          </a:bodyPr>
          <a:lstStyle/>
          <a:p>
            <a:r>
              <a:rPr lang="it-IT" sz="1400" dirty="0"/>
              <a:t>Source: OECD, (2008) and OECD, (2011)</a:t>
            </a:r>
            <a:r>
              <a:rPr lang="it-IT" sz="1400" dirty="0" smtClean="0"/>
              <a:t>; DSW (2013) </a:t>
            </a:r>
          </a:p>
          <a:p>
            <a:r>
              <a:rPr lang="it-IT" sz="1400" dirty="0" err="1" smtClean="0"/>
              <a:t>Italy</a:t>
            </a:r>
            <a:r>
              <a:rPr lang="it-IT" sz="1400" dirty="0" smtClean="0"/>
              <a:t>: Maggiolini </a:t>
            </a:r>
            <a:r>
              <a:rPr lang="it-IT" sz="1400" dirty="0"/>
              <a:t>&amp; Molteni (2013, p. 251).</a:t>
            </a:r>
            <a:endParaRPr lang="en-US" sz="1400" dirty="0"/>
          </a:p>
        </p:txBody>
      </p:sp>
      <p:sp>
        <p:nvSpPr>
          <p:cNvPr id="5" name="Rectangle 4"/>
          <p:cNvSpPr/>
          <p:nvPr/>
        </p:nvSpPr>
        <p:spPr>
          <a:xfrm>
            <a:off x="7591425" y="2191834"/>
            <a:ext cx="4149726" cy="1107996"/>
          </a:xfrm>
          <a:prstGeom prst="rect">
            <a:avLst/>
          </a:prstGeom>
          <a:solidFill>
            <a:srgbClr val="A0BFD8"/>
          </a:solidFill>
          <a:ln>
            <a:solidFill>
              <a:schemeClr val="tx1"/>
            </a:solidFill>
          </a:ln>
        </p:spPr>
        <p:txBody>
          <a:bodyPr wrap="square">
            <a:spAutoFit/>
          </a:bodyPr>
          <a:lstStyle/>
          <a:p>
            <a:r>
              <a:rPr lang="en-US" sz="2200" i="1" dirty="0"/>
              <a:t>Are German </a:t>
            </a:r>
            <a:r>
              <a:rPr lang="en-US" sz="2200" i="1" dirty="0" smtClean="0"/>
              <a:t>universities </a:t>
            </a:r>
            <a:r>
              <a:rPr lang="en-US" sz="2200" i="1" dirty="0"/>
              <a:t>more inclusive than French or </a:t>
            </a:r>
            <a:r>
              <a:rPr lang="en-US" sz="2200" i="1" dirty="0" smtClean="0"/>
              <a:t>Italian universities? </a:t>
            </a:r>
            <a:endParaRPr lang="en-US" sz="2200" i="1" dirty="0"/>
          </a:p>
        </p:txBody>
      </p:sp>
    </p:spTree>
    <p:extLst>
      <p:ext uri="{BB962C8B-B14F-4D97-AF65-F5344CB8AC3E}">
        <p14:creationId xmlns:p14="http://schemas.microsoft.com/office/powerpoint/2010/main" val="268468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0" y="2572271"/>
            <a:ext cx="2743200" cy="3180829"/>
          </a:xfrm>
        </p:spPr>
        <p:txBody>
          <a:bodyPr>
            <a:noAutofit/>
          </a:bodyPr>
          <a:lstStyle/>
          <a:p>
            <a:pPr marL="0" indent="0">
              <a:buNone/>
            </a:pPr>
            <a:r>
              <a:rPr lang="en-US" sz="3200" b="1" dirty="0" smtClean="0"/>
              <a:t>Why </a:t>
            </a:r>
            <a:r>
              <a:rPr lang="en-US" sz="3200" b="1" dirty="0"/>
              <a:t>students waive reasonable </a:t>
            </a:r>
            <a:r>
              <a:rPr lang="en-US" sz="3200" b="1" dirty="0" err="1" smtClean="0"/>
              <a:t>accommo-dations</a:t>
            </a:r>
            <a:r>
              <a:rPr lang="en-US" sz="3200" b="1" dirty="0" smtClean="0"/>
              <a:t>? </a:t>
            </a:r>
          </a:p>
          <a:p>
            <a:pPr marL="0" indent="0">
              <a:buNone/>
            </a:pPr>
            <a:r>
              <a:rPr lang="en-US" i="1" dirty="0" smtClean="0"/>
              <a:t>(in Germany)</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3333006356"/>
              </p:ext>
            </p:extLst>
          </p:nvPr>
        </p:nvGraphicFramePr>
        <p:xfrm>
          <a:off x="2967767" y="2156003"/>
          <a:ext cx="8420100" cy="4127500"/>
        </p:xfrm>
        <a:graphic>
          <a:graphicData uri="http://schemas.openxmlformats.org/drawingml/2006/table">
            <a:tbl>
              <a:tblPr/>
              <a:tblGrid>
                <a:gridCol w="6083300"/>
                <a:gridCol w="2336800"/>
              </a:tblGrid>
              <a:tr h="0">
                <a:tc>
                  <a:txBody>
                    <a:bodyPr/>
                    <a:lstStyle/>
                    <a:p>
                      <a:pPr algn="l" fontAlgn="ctr"/>
                      <a:r>
                        <a:rPr lang="en-US" sz="2000" b="1" i="0" u="none" strike="noStrike" dirty="0">
                          <a:solidFill>
                            <a:srgbClr val="000000"/>
                          </a:solidFill>
                          <a:effectLst/>
                          <a:latin typeface="Calibri"/>
                        </a:rPr>
                        <a:t>Reasons to waive </a:t>
                      </a:r>
                      <a:r>
                        <a:rPr lang="en-US" sz="2000" b="1" i="0" u="none" strike="noStrike" dirty="0" err="1" smtClean="0">
                          <a:solidFill>
                            <a:srgbClr val="000000"/>
                          </a:solidFill>
                          <a:effectLst/>
                          <a:latin typeface="Calibri"/>
                        </a:rPr>
                        <a:t>r.a.</a:t>
                      </a:r>
                      <a:r>
                        <a:rPr lang="en-US" sz="2000" b="1" i="0" u="none" strike="noStrike" dirty="0" smtClean="0">
                          <a:solidFill>
                            <a:srgbClr val="000000"/>
                          </a:solidFill>
                          <a:effectLst/>
                          <a:latin typeface="Calibri"/>
                        </a:rPr>
                        <a:t> </a:t>
                      </a:r>
                      <a:endParaRPr lang="en-US" sz="2000" b="1"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1" i="0" u="none" strike="noStrike" dirty="0">
                          <a:solidFill>
                            <a:srgbClr val="000000"/>
                          </a:solidFill>
                          <a:effectLst/>
                          <a:latin typeface="Calibri"/>
                        </a:rPr>
                        <a:t>Percentage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r>
              <a:tr h="0">
                <a:tc>
                  <a:txBody>
                    <a:bodyPr/>
                    <a:lstStyle/>
                    <a:p>
                      <a:pPr algn="l" fontAlgn="ctr"/>
                      <a:r>
                        <a:rPr lang="en-US" sz="2000" b="0" i="0" u="none" strike="noStrike" dirty="0">
                          <a:solidFill>
                            <a:srgbClr val="000000"/>
                          </a:solidFill>
                          <a:effectLst/>
                          <a:latin typeface="Calibri"/>
                        </a:rPr>
                        <a:t>Don’t know the option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57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Don’t want to be treated special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44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Don’t believe of being eligible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a:solidFill>
                            <a:srgbClr val="000000"/>
                          </a:solidFill>
                          <a:effectLst/>
                          <a:latin typeface="Calibri"/>
                        </a:rPr>
                        <a:t>Too shy to ask staff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37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a:solidFill>
                            <a:srgbClr val="21141E"/>
                          </a:solidFill>
                          <a:effectLst/>
                          <a:latin typeface="Calibri"/>
                        </a:rPr>
                        <a:t>Discretion preference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33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Too shy to go to the concerned office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32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a:solidFill>
                            <a:srgbClr val="000000"/>
                          </a:solidFill>
                          <a:effectLst/>
                          <a:latin typeface="Calibri"/>
                        </a:rPr>
                        <a:t>Don’t know for sure whether being eligible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31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Don’t know anybody to ask for </a:t>
                      </a:r>
                      <a:r>
                        <a:rPr lang="en-US" sz="2000" b="0" i="0" u="none" strike="noStrike" dirty="0" smtClean="0">
                          <a:solidFill>
                            <a:srgbClr val="000000"/>
                          </a:solidFill>
                          <a:effectLst/>
                          <a:latin typeface="Calibri"/>
                        </a:rPr>
                        <a:t>counseling </a:t>
                      </a:r>
                      <a:r>
                        <a:rPr lang="en-US" sz="2000" b="0" i="0" u="none" strike="noStrike" dirty="0">
                          <a:solidFill>
                            <a:srgbClr val="000000"/>
                          </a:solidFill>
                          <a:effectLst/>
                          <a:latin typeface="Calibri"/>
                        </a:rPr>
                        <a:t>or assistance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26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Too much additional work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a:solidFill>
                            <a:srgbClr val="000000"/>
                          </a:solidFill>
                          <a:effectLst/>
                          <a:latin typeface="Calibri"/>
                        </a:rPr>
                        <a:t>Measure not helpful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a:solidFill>
                            <a:srgbClr val="21141E"/>
                          </a:solidFill>
                          <a:effectLst/>
                          <a:latin typeface="Calibri"/>
                        </a:rPr>
                        <a:t>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Need already previously unconsidered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smtClean="0">
                          <a:solidFill>
                            <a:srgbClr val="21141E"/>
                          </a:solidFill>
                          <a:effectLst/>
                          <a:latin typeface="Calibri"/>
                        </a:rPr>
                        <a:t>  4</a:t>
                      </a:r>
                      <a:endParaRPr lang="en-US" sz="2000" b="0" i="0" u="none" strike="noStrike" dirty="0">
                        <a:solidFill>
                          <a:srgbClr val="21141E"/>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r h="0">
                <a:tc>
                  <a:txBody>
                    <a:bodyPr/>
                    <a:lstStyle/>
                    <a:p>
                      <a:pPr algn="l" fontAlgn="ctr"/>
                      <a:r>
                        <a:rPr lang="en-US" sz="2000" b="0" i="0" u="none" strike="noStrike" dirty="0">
                          <a:solidFill>
                            <a:srgbClr val="000000"/>
                          </a:solidFill>
                          <a:effectLst/>
                          <a:latin typeface="Calibri"/>
                        </a:rPr>
                        <a:t>Request already previously rejected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2000" b="0" i="0" u="none" strike="noStrike" dirty="0" smtClean="0">
                          <a:solidFill>
                            <a:srgbClr val="21141E"/>
                          </a:solidFill>
                          <a:effectLst/>
                          <a:latin typeface="Calibri"/>
                        </a:rPr>
                        <a:t>  1</a:t>
                      </a:r>
                      <a:endParaRPr lang="en-US" sz="2000" b="0" i="0" u="none" strike="noStrike" dirty="0">
                        <a:solidFill>
                          <a:srgbClr val="21141E"/>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5EF"/>
                    </a:solidFill>
                  </a:tcPr>
                </a:tc>
              </a:tr>
            </a:tbl>
          </a:graphicData>
        </a:graphic>
      </p:graphicFrame>
      <p:sp>
        <p:nvSpPr>
          <p:cNvPr id="5" name="Rectangle 4"/>
          <p:cNvSpPr/>
          <p:nvPr/>
        </p:nvSpPr>
        <p:spPr>
          <a:xfrm>
            <a:off x="2967767" y="6270287"/>
            <a:ext cx="5404708" cy="307777"/>
          </a:xfrm>
          <a:prstGeom prst="rect">
            <a:avLst/>
          </a:prstGeom>
        </p:spPr>
        <p:txBody>
          <a:bodyPr wrap="square">
            <a:spAutoFit/>
          </a:bodyPr>
          <a:lstStyle/>
          <a:p>
            <a:r>
              <a:rPr lang="fr-FR" sz="1400" dirty="0"/>
              <a:t>Source: </a:t>
            </a:r>
            <a:r>
              <a:rPr lang="fr-FR" sz="1400" dirty="0" smtClean="0"/>
              <a:t>DSW data: </a:t>
            </a:r>
            <a:r>
              <a:rPr lang="fr-FR" sz="1400" dirty="0" err="1" smtClean="0"/>
              <a:t>Unger</a:t>
            </a:r>
            <a:r>
              <a:rPr lang="fr-FR" sz="1400" dirty="0" smtClean="0"/>
              <a:t> </a:t>
            </a:r>
            <a:r>
              <a:rPr lang="fr-FR" sz="1400" dirty="0"/>
              <a:t>et al., 2012, p. 191.</a:t>
            </a:r>
            <a:endParaRPr lang="en-US" sz="1400" dirty="0"/>
          </a:p>
        </p:txBody>
      </p:sp>
    </p:spTree>
    <p:extLst>
      <p:ext uri="{BB962C8B-B14F-4D97-AF65-F5344CB8AC3E}">
        <p14:creationId xmlns:p14="http://schemas.microsoft.com/office/powerpoint/2010/main" val="33418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76589365"/>
              </p:ext>
            </p:extLst>
          </p:nvPr>
        </p:nvGraphicFramePr>
        <p:xfrm>
          <a:off x="352425" y="2590919"/>
          <a:ext cx="11150604" cy="3482340"/>
        </p:xfrm>
        <a:graphic>
          <a:graphicData uri="http://schemas.openxmlformats.org/drawingml/2006/table">
            <a:tbl>
              <a:tblPr/>
              <a:tblGrid>
                <a:gridCol w="2780703"/>
                <a:gridCol w="929989"/>
                <a:gridCol w="929989"/>
                <a:gridCol w="929989"/>
                <a:gridCol w="929989"/>
                <a:gridCol w="929989"/>
                <a:gridCol w="929989"/>
                <a:gridCol w="929989"/>
                <a:gridCol w="929989"/>
                <a:gridCol w="929989"/>
              </a:tblGrid>
              <a:tr h="0">
                <a:tc>
                  <a:txBody>
                    <a:bodyPr/>
                    <a:lstStyle/>
                    <a:p>
                      <a:pPr algn="l" fontAlgn="ctr"/>
                      <a:r>
                        <a:rPr lang="en-US" sz="1700" b="1" i="0" u="none" strike="noStrike" dirty="0" smtClean="0">
                          <a:solidFill>
                            <a:srgbClr val="21141E"/>
                          </a:solidFill>
                          <a:effectLst/>
                          <a:latin typeface="Calibri (Body)"/>
                        </a:rPr>
                        <a:t> Support </a:t>
                      </a:r>
                      <a:r>
                        <a:rPr lang="en-US" sz="1700" b="1" i="0" u="none" strike="noStrike" dirty="0">
                          <a:solidFill>
                            <a:srgbClr val="21141E"/>
                          </a:solidFill>
                          <a:effectLst/>
                          <a:latin typeface="Calibri (Body)"/>
                        </a:rPr>
                        <a:t>received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err="1">
                          <a:solidFill>
                            <a:srgbClr val="000000"/>
                          </a:solidFill>
                          <a:effectLst/>
                          <a:latin typeface="Calibri (Body)"/>
                        </a:rPr>
                        <a:t>cognit</a:t>
                      </a:r>
                      <a:r>
                        <a:rPr lang="en-US" sz="1700" b="0" i="0" u="none" strike="noStrike" dirty="0">
                          <a:solidFill>
                            <a:srgbClr val="000000"/>
                          </a:solidFill>
                          <a:effectLst/>
                          <a:latin typeface="Calibri (Body)"/>
                        </a:rPr>
                        <a:t>. dis.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psych. dis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learn. dis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err="1">
                          <a:solidFill>
                            <a:srgbClr val="000000"/>
                          </a:solidFill>
                          <a:effectLst/>
                          <a:latin typeface="Calibri (Body)"/>
                        </a:rPr>
                        <a:t>moto</a:t>
                      </a:r>
                      <a:r>
                        <a:rPr lang="en-US" sz="1700" b="0" i="0" u="none" strike="noStrike" dirty="0">
                          <a:solidFill>
                            <a:srgbClr val="000000"/>
                          </a:solidFill>
                          <a:effectLst/>
                          <a:latin typeface="Calibri (Body)"/>
                        </a:rPr>
                        <a:t>. </a:t>
                      </a:r>
                      <a:r>
                        <a:rPr lang="en-US" sz="1700" b="0" i="0" u="none" strike="noStrike" dirty="0" smtClean="0">
                          <a:solidFill>
                            <a:srgbClr val="000000"/>
                          </a:solidFill>
                          <a:effectLst/>
                          <a:latin typeface="Calibri (Body)"/>
                        </a:rPr>
                        <a:t>dis</a:t>
                      </a:r>
                      <a:endParaRPr lang="en-US" sz="1700" b="0"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smtClean="0">
                          <a:solidFill>
                            <a:srgbClr val="000000"/>
                          </a:solidFill>
                          <a:effectLst/>
                          <a:latin typeface="Calibri (Body)"/>
                        </a:rPr>
                        <a:t>health dis.</a:t>
                      </a:r>
                      <a:endParaRPr lang="en-US" sz="1700" b="0"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visual. </a:t>
                      </a:r>
                      <a:r>
                        <a:rPr lang="en-US" sz="1700" b="0" i="0" u="none" strike="noStrike" dirty="0" smtClean="0">
                          <a:solidFill>
                            <a:srgbClr val="000000"/>
                          </a:solidFill>
                          <a:effectLst/>
                          <a:latin typeface="Calibri (Body)"/>
                        </a:rPr>
                        <a:t>dis.</a:t>
                      </a:r>
                      <a:endParaRPr lang="en-US" sz="1700" b="0"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hear. </a:t>
                      </a:r>
                      <a:r>
                        <a:rPr lang="en-US" sz="1700" b="0" i="0" u="none" strike="noStrike" dirty="0" smtClean="0">
                          <a:solidFill>
                            <a:srgbClr val="000000"/>
                          </a:solidFill>
                          <a:effectLst/>
                          <a:latin typeface="Calibri (Body)"/>
                        </a:rPr>
                        <a:t>dis.</a:t>
                      </a:r>
                      <a:endParaRPr lang="en-US" sz="1700" b="0"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smtClean="0">
                          <a:solidFill>
                            <a:srgbClr val="000000"/>
                          </a:solidFill>
                          <a:effectLst/>
                          <a:latin typeface="Calibri (Body)"/>
                        </a:rPr>
                        <a:t>multi.</a:t>
                      </a:r>
                      <a:r>
                        <a:rPr lang="en-US" sz="1700" b="0" i="0" u="none" strike="noStrike" baseline="0" dirty="0" smtClean="0">
                          <a:solidFill>
                            <a:srgbClr val="000000"/>
                          </a:solidFill>
                          <a:effectLst/>
                          <a:latin typeface="Calibri (Body)"/>
                        </a:rPr>
                        <a:t> </a:t>
                      </a:r>
                      <a:endParaRPr lang="lt-LT" sz="1700" b="0" i="0" u="none" strike="noStrike" baseline="0" dirty="0" smtClean="0">
                        <a:solidFill>
                          <a:srgbClr val="000000"/>
                        </a:solidFill>
                        <a:effectLst/>
                        <a:latin typeface="Calibri (Body)"/>
                      </a:endParaRPr>
                    </a:p>
                    <a:p>
                      <a:pPr algn="ctr" fontAlgn="ctr"/>
                      <a:r>
                        <a:rPr lang="en-US" sz="1700" b="0" i="0" u="none" strike="noStrike" baseline="0" dirty="0" smtClean="0">
                          <a:solidFill>
                            <a:srgbClr val="000000"/>
                          </a:solidFill>
                          <a:effectLst/>
                          <a:latin typeface="Calibri (Body)"/>
                        </a:rPr>
                        <a:t>dis</a:t>
                      </a:r>
                      <a:endParaRPr lang="en-US" sz="1700" b="0" i="0" u="none" strike="noStrike" dirty="0">
                        <a:solidFill>
                          <a:srgbClr val="000000"/>
                        </a:solidFill>
                        <a:effectLst/>
                        <a:latin typeface="Calibri (Body)"/>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total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r>
              <a:tr h="0">
                <a:tc>
                  <a:txBody>
                    <a:bodyPr/>
                    <a:lstStyle/>
                    <a:p>
                      <a:pPr algn="l" fontAlgn="ctr"/>
                      <a:r>
                        <a:rPr lang="en-US" sz="1700" b="0" i="0" u="none" strike="noStrike" dirty="0">
                          <a:solidFill>
                            <a:srgbClr val="21141E"/>
                          </a:solidFill>
                          <a:effectLst/>
                          <a:latin typeface="Calibri (Body)"/>
                        </a:rPr>
                        <a:t>Human support (p=0.002)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18.9 %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7.5 %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19.5 %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14.9 %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6.4 %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14.7 %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7.4 %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3.8 %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14.5 %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r h="0">
                <a:tc>
                  <a:txBody>
                    <a:bodyPr/>
                    <a:lstStyle/>
                    <a:p>
                      <a:pPr algn="l" fontAlgn="ctr"/>
                      <a:r>
                        <a:rPr lang="en-US" sz="1700" b="0" i="0" u="none" strike="noStrike">
                          <a:solidFill>
                            <a:srgbClr val="21141E"/>
                          </a:solidFill>
                          <a:effectLst/>
                          <a:latin typeface="Calibri (Body)"/>
                        </a:rPr>
                        <a:t>Technical support (p=0.0027)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10.8 %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11.3 %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16.5 %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6.4 %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17.6 %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3.8 %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13.8 %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r h="0">
                <a:tc>
                  <a:txBody>
                    <a:bodyPr/>
                    <a:lstStyle/>
                    <a:p>
                      <a:pPr algn="l" fontAlgn="ctr"/>
                      <a:r>
                        <a:rPr lang="en-US" sz="1700" b="1" i="0" u="none" strike="noStrike" dirty="0">
                          <a:solidFill>
                            <a:srgbClr val="21141E"/>
                          </a:solidFill>
                          <a:effectLst/>
                          <a:latin typeface="Calibri (Body)"/>
                        </a:rPr>
                        <a:t>Teaching </a:t>
                      </a:r>
                      <a:r>
                        <a:rPr lang="en-US" sz="1700" b="0" i="0" u="none" strike="noStrike" dirty="0">
                          <a:solidFill>
                            <a:srgbClr val="21141E"/>
                          </a:solidFill>
                          <a:effectLst/>
                          <a:latin typeface="Calibri (Body)"/>
                        </a:rPr>
                        <a:t>support (p&lt;0.0001)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40.5 %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26.4 %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42.8 %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36.6 %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21141E"/>
                          </a:solidFill>
                          <a:effectLst/>
                          <a:latin typeface="Calibri (Body)"/>
                        </a:rPr>
                        <a:t>20.4 %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47.0 %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3.7 %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26.9 %</a:t>
                      </a:r>
                      <a:r>
                        <a:rPr lang="en-US" sz="1700" b="0" i="0" u="none" strike="noStrike" dirty="0">
                          <a:solidFill>
                            <a:srgbClr val="21141E"/>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35.1 %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r h="0">
                <a:tc>
                  <a:txBody>
                    <a:bodyPr/>
                    <a:lstStyle/>
                    <a:p>
                      <a:pPr algn="l" fontAlgn="ctr"/>
                      <a:r>
                        <a:rPr lang="en-US" sz="1700" b="0" i="0" u="none" strike="noStrike">
                          <a:solidFill>
                            <a:srgbClr val="21141E"/>
                          </a:solidFill>
                          <a:effectLst/>
                          <a:latin typeface="Calibri (Body)"/>
                        </a:rPr>
                        <a:t>No need (p&lt;0.0001)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16.2 %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22.6 %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25.9 %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26.0 %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47.3 %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11.7 %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37.0 %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11.5 %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27.2 %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r h="0">
                <a:tc>
                  <a:txBody>
                    <a:bodyPr/>
                    <a:lstStyle/>
                    <a:p>
                      <a:pPr algn="l" fontAlgn="ctr"/>
                      <a:r>
                        <a:rPr lang="en-US" sz="1700" b="1" i="0" u="none" strike="noStrike" dirty="0" smtClean="0">
                          <a:solidFill>
                            <a:srgbClr val="21141E"/>
                          </a:solidFill>
                          <a:effectLst/>
                          <a:latin typeface="Calibri (Body)"/>
                        </a:rPr>
                        <a:t> Success </a:t>
                      </a:r>
                      <a:r>
                        <a:rPr lang="en-US" sz="1700" b="1" i="0" u="none" strike="noStrike" dirty="0">
                          <a:solidFill>
                            <a:srgbClr val="21141E"/>
                          </a:solidFill>
                          <a:effectLst/>
                          <a:latin typeface="Calibri (Body)"/>
                        </a:rPr>
                        <a:t>factors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c>
                  <a:txBody>
                    <a:bodyPr/>
                    <a:lstStyle/>
                    <a:p>
                      <a:pPr algn="ctr" fontAlgn="ctr"/>
                      <a:r>
                        <a:rPr lang="en-US" sz="1700" b="0" i="0" u="none" strike="noStrike" dirty="0">
                          <a:solidFill>
                            <a:srgbClr val="000000"/>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BFD8"/>
                    </a:solidFill>
                  </a:tcPr>
                </a:tc>
              </a:tr>
              <a:tr h="0">
                <a:tc>
                  <a:txBody>
                    <a:bodyPr/>
                    <a:lstStyle/>
                    <a:p>
                      <a:pPr algn="l" fontAlgn="ctr"/>
                      <a:r>
                        <a:rPr lang="en-US" sz="1700" b="0" i="0" u="none" strike="noStrike" dirty="0">
                          <a:solidFill>
                            <a:srgbClr val="21141E"/>
                          </a:solidFill>
                          <a:effectLst/>
                          <a:latin typeface="Calibri (Body)"/>
                        </a:rPr>
                        <a:t>Teaching method (p=0.002)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32.3 %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31.3 %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29.4 %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34.3 %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9.2 %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10.0 %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10.0 %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14.3 %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28.1 %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r h="0">
                <a:tc>
                  <a:txBody>
                    <a:bodyPr/>
                    <a:lstStyle/>
                    <a:p>
                      <a:pPr algn="l" fontAlgn="ctr"/>
                      <a:r>
                        <a:rPr lang="en-US" sz="1700" b="1" i="0" u="none" strike="noStrike" dirty="0">
                          <a:solidFill>
                            <a:srgbClr val="21141E"/>
                          </a:solidFill>
                          <a:effectLst/>
                          <a:latin typeface="Calibri (Body)"/>
                        </a:rPr>
                        <a:t>Family suppor</a:t>
                      </a:r>
                      <a:r>
                        <a:rPr lang="en-US" sz="1700" b="0" i="0" u="none" strike="noStrike" dirty="0">
                          <a:solidFill>
                            <a:srgbClr val="21141E"/>
                          </a:solidFill>
                          <a:effectLst/>
                          <a:latin typeface="Calibri (Body)"/>
                        </a:rPr>
                        <a:t>t (p=0.006)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56.3 %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63.2 %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61.5 %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57.9 %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39.5 %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46.2 %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46.2 %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63.2 %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1" i="0" u="none" strike="noStrike" dirty="0">
                          <a:solidFill>
                            <a:srgbClr val="21141E"/>
                          </a:solidFill>
                          <a:effectLst/>
                          <a:latin typeface="Calibri (Body)"/>
                        </a:rPr>
                        <a:t>56.8 %</a:t>
                      </a:r>
                      <a:r>
                        <a:rPr lang="en-US" sz="1700" b="0" i="0" u="none" strike="noStrike" dirty="0">
                          <a:solidFill>
                            <a:srgbClr val="21141E"/>
                          </a:solidFill>
                          <a:effectLst/>
                          <a:latin typeface="Calibri (Body)"/>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r h="0">
                <a:tc>
                  <a:txBody>
                    <a:bodyPr/>
                    <a:lstStyle/>
                    <a:p>
                      <a:pPr algn="l" fontAlgn="ctr"/>
                      <a:r>
                        <a:rPr lang="en-US" sz="1700" b="0" i="0" u="none" strike="noStrike">
                          <a:solidFill>
                            <a:srgbClr val="21141E"/>
                          </a:solidFill>
                          <a:effectLst/>
                          <a:latin typeface="Calibri (Body)"/>
                        </a:rPr>
                        <a:t>Assessment of progress (p=0.006)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10.0 %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13.8 %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15.3 %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a:solidFill>
                            <a:srgbClr val="21141E"/>
                          </a:solidFill>
                          <a:effectLst/>
                          <a:latin typeface="Calibri (Body)"/>
                        </a:rPr>
                        <a:t>20.5 %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7.8 %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38.5 %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38.5 %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7.1 %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c>
                  <a:txBody>
                    <a:bodyPr/>
                    <a:lstStyle/>
                    <a:p>
                      <a:pPr algn="ctr" fontAlgn="ctr"/>
                      <a:r>
                        <a:rPr lang="en-US" sz="1700" b="0" i="0" u="none" strike="noStrike" dirty="0">
                          <a:solidFill>
                            <a:srgbClr val="21141E"/>
                          </a:solidFill>
                          <a:effectLst/>
                          <a:latin typeface="Calibri (Body)"/>
                        </a:rPr>
                        <a:t>15.2 %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4"/>
                    </a:solidFill>
                  </a:tcPr>
                </a:tc>
              </a:tr>
            </a:tbl>
          </a:graphicData>
        </a:graphic>
      </p:graphicFrame>
      <p:sp>
        <p:nvSpPr>
          <p:cNvPr id="4" name="Rectangle 3"/>
          <p:cNvSpPr/>
          <p:nvPr/>
        </p:nvSpPr>
        <p:spPr>
          <a:xfrm>
            <a:off x="261587" y="6067335"/>
            <a:ext cx="7644163" cy="523220"/>
          </a:xfrm>
          <a:prstGeom prst="rect">
            <a:avLst/>
          </a:prstGeom>
        </p:spPr>
        <p:txBody>
          <a:bodyPr wrap="square">
            <a:spAutoFit/>
          </a:bodyPr>
          <a:lstStyle/>
          <a:p>
            <a:r>
              <a:rPr lang="en-US" sz="1400" dirty="0"/>
              <a:t>Source: OECD 2011 </a:t>
            </a:r>
            <a:r>
              <a:rPr lang="en-US" sz="1400" dirty="0" smtClean="0"/>
              <a:t>in </a:t>
            </a:r>
            <a:r>
              <a:rPr lang="en-US" sz="1400" dirty="0" err="1" smtClean="0"/>
              <a:t>Ebersold</a:t>
            </a:r>
            <a:r>
              <a:rPr lang="en-US" sz="1400" dirty="0"/>
              <a:t>, S., </a:t>
            </a:r>
            <a:r>
              <a:rPr lang="en-US" sz="1400" i="1" dirty="0"/>
              <a:t>Transitions to Tertiary Education and Work for Youth with Disabilities, Education and Training Policy</a:t>
            </a:r>
            <a:r>
              <a:rPr lang="en-US" sz="1400" dirty="0"/>
              <a:t>,  </a:t>
            </a:r>
            <a:r>
              <a:rPr lang="en-US" sz="1400" dirty="0" smtClean="0"/>
              <a:t>Paris</a:t>
            </a:r>
            <a:r>
              <a:rPr lang="en-US" sz="1400" dirty="0"/>
              <a:t>: </a:t>
            </a:r>
            <a:r>
              <a:rPr lang="en-US" sz="1400" dirty="0" smtClean="0"/>
              <a:t>OECD </a:t>
            </a:r>
            <a:endParaRPr lang="en-US" sz="1400" dirty="0"/>
          </a:p>
        </p:txBody>
      </p:sp>
      <p:sp>
        <p:nvSpPr>
          <p:cNvPr id="5" name="TextBox 4"/>
          <p:cNvSpPr txBox="1"/>
          <p:nvPr/>
        </p:nvSpPr>
        <p:spPr>
          <a:xfrm>
            <a:off x="352425" y="2073275"/>
            <a:ext cx="3060700" cy="584775"/>
          </a:xfrm>
          <a:prstGeom prst="rect">
            <a:avLst/>
          </a:prstGeom>
          <a:noFill/>
        </p:spPr>
        <p:txBody>
          <a:bodyPr wrap="square" rtlCol="0">
            <a:spAutoFit/>
          </a:bodyPr>
          <a:lstStyle/>
          <a:p>
            <a:r>
              <a:rPr lang="en-US" sz="3200" b="1" dirty="0" smtClean="0"/>
              <a:t>What helps?</a:t>
            </a:r>
            <a:endParaRPr lang="en-US" sz="3200" b="1" dirty="0"/>
          </a:p>
        </p:txBody>
      </p:sp>
    </p:spTree>
    <p:extLst>
      <p:ext uri="{BB962C8B-B14F-4D97-AF65-F5344CB8AC3E}">
        <p14:creationId xmlns:p14="http://schemas.microsoft.com/office/powerpoint/2010/main" val="365360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533" y="3526135"/>
            <a:ext cx="11033339" cy="1200329"/>
          </a:xfrm>
          <a:prstGeom prst="rect">
            <a:avLst/>
          </a:prstGeom>
          <a:noFill/>
        </p:spPr>
        <p:txBody>
          <a:bodyPr wrap="none" lIns="91440" tIns="45720" rIns="91440" bIns="45720">
            <a:spAutoFit/>
          </a:bodyPr>
          <a:lstStyle/>
          <a:p>
            <a:pPr algn="ctr"/>
            <a:r>
              <a:rPr lang="en-US" sz="7200" b="1" cap="none" spc="0" dirty="0" err="1" smtClean="0">
                <a:ln w="12700">
                  <a:solidFill>
                    <a:srgbClr val="0000FF"/>
                  </a:solidFill>
                  <a:prstDash val="solid"/>
                </a:ln>
                <a:effectLst>
                  <a:outerShdw blurRad="41275" dist="20320" dir="1800000" algn="tl" rotWithShape="0">
                    <a:srgbClr val="000000">
                      <a:alpha val="40000"/>
                    </a:srgbClr>
                  </a:outerShdw>
                </a:effectLst>
              </a:rPr>
              <a:t>Thang</a:t>
            </a:r>
            <a:r>
              <a:rPr lang="en-US" sz="7200" b="1" cap="none" spc="0" dirty="0" smtClean="0">
                <a:ln w="12700">
                  <a:solidFill>
                    <a:srgbClr val="0000FF"/>
                  </a:solidFill>
                  <a:prstDash val="solid"/>
                </a:ln>
                <a:effectLst>
                  <a:outerShdw blurRad="41275" dist="20320" dir="1800000" algn="tl" rotWithShape="0">
                    <a:srgbClr val="000000">
                      <a:alpha val="40000"/>
                    </a:srgbClr>
                  </a:outerShdw>
                </a:effectLst>
              </a:rPr>
              <a:t>  </a:t>
            </a:r>
            <a:r>
              <a:rPr lang="en-US" sz="7200" b="1" cap="none" spc="0" dirty="0" err="1" smtClean="0">
                <a:ln w="12700">
                  <a:solidFill>
                    <a:srgbClr val="0000FF"/>
                  </a:solidFill>
                  <a:prstDash val="solid"/>
                </a:ln>
                <a:effectLst>
                  <a:outerShdw blurRad="41275" dist="20320" dir="1800000" algn="tl" rotWithShape="0">
                    <a:srgbClr val="000000">
                      <a:alpha val="40000"/>
                    </a:srgbClr>
                  </a:outerShdw>
                </a:effectLst>
              </a:rPr>
              <a:t>yur</a:t>
            </a:r>
            <a:r>
              <a:rPr lang="en-US" sz="7200" b="1" cap="none" spc="0" dirty="0" smtClean="0">
                <a:ln w="12700">
                  <a:solidFill>
                    <a:srgbClr val="0000FF"/>
                  </a:solidFill>
                  <a:prstDash val="solid"/>
                </a:ln>
                <a:effectLst>
                  <a:outerShdw blurRad="41275" dist="20320" dir="1800000" algn="tl" rotWithShape="0">
                    <a:srgbClr val="000000">
                      <a:alpha val="40000"/>
                    </a:srgbClr>
                  </a:outerShdw>
                </a:effectLst>
              </a:rPr>
              <a:t> 4   </a:t>
            </a:r>
            <a:r>
              <a:rPr lang="en-US" sz="7200" b="1" cap="none" spc="0" dirty="0" err="1" smtClean="0">
                <a:ln w="12700">
                  <a:solidFill>
                    <a:srgbClr val="0000FF"/>
                  </a:solidFill>
                  <a:prstDash val="solid"/>
                </a:ln>
                <a:effectLst>
                  <a:outerShdw blurRad="41275" dist="20320" dir="1800000" algn="tl" rotWithShape="0">
                    <a:srgbClr val="000000">
                      <a:alpha val="40000"/>
                    </a:srgbClr>
                  </a:outerShdw>
                </a:effectLst>
              </a:rPr>
              <a:t>yur</a:t>
            </a:r>
            <a:r>
              <a:rPr lang="en-US" sz="7200" b="1" cap="none" spc="0" dirty="0" smtClean="0">
                <a:ln w="12700">
                  <a:solidFill>
                    <a:srgbClr val="0000FF"/>
                  </a:solidFill>
                  <a:prstDash val="solid"/>
                </a:ln>
                <a:effectLst>
                  <a:outerShdw blurRad="41275" dist="20320" dir="1800000" algn="tl" rotWithShape="0">
                    <a:srgbClr val="000000">
                      <a:alpha val="40000"/>
                    </a:srgbClr>
                  </a:outerShdw>
                </a:effectLst>
              </a:rPr>
              <a:t> </a:t>
            </a:r>
            <a:r>
              <a:rPr lang="en-US" sz="7200" b="1" cap="none" spc="0" dirty="0" err="1" smtClean="0">
                <a:ln w="12700">
                  <a:solidFill>
                    <a:srgbClr val="0000FF"/>
                  </a:solidFill>
                  <a:prstDash val="solid"/>
                </a:ln>
                <a:effectLst>
                  <a:outerShdw blurRad="41275" dist="20320" dir="1800000" algn="tl" rotWithShape="0">
                    <a:srgbClr val="000000">
                      <a:alpha val="40000"/>
                    </a:srgbClr>
                  </a:outerShdw>
                </a:effectLst>
              </a:rPr>
              <a:t>adtenshen</a:t>
            </a:r>
            <a:endParaRPr lang="en-US" sz="7200" b="1" cap="none" spc="0" dirty="0">
              <a:ln w="12700">
                <a:solidFill>
                  <a:srgbClr val="0000FF"/>
                </a:solidFill>
                <a:prstDash val="solid"/>
              </a:ln>
              <a:effectLst>
                <a:outerShdw blurRad="41275" dist="20320" dir="1800000" algn="tl" rotWithShape="0">
                  <a:srgbClr val="000000">
                    <a:alpha val="40000"/>
                  </a:srgbClr>
                </a:outerShdw>
              </a:effectLst>
            </a:endParaRPr>
          </a:p>
        </p:txBody>
      </p:sp>
      <p:sp>
        <p:nvSpPr>
          <p:cNvPr id="4" name="Rectangle 3"/>
          <p:cNvSpPr/>
          <p:nvPr/>
        </p:nvSpPr>
        <p:spPr>
          <a:xfrm>
            <a:off x="3810922" y="3170535"/>
            <a:ext cx="556951" cy="923330"/>
          </a:xfrm>
          <a:prstGeom prst="rect">
            <a:avLst/>
          </a:prstGeom>
          <a:noFill/>
        </p:spPr>
        <p:txBody>
          <a:bodyPr wrap="none" lIns="91440" tIns="45720" rIns="91440" bIns="45720">
            <a:spAutoFit/>
          </a:bodyPr>
          <a:lstStyle/>
          <a:p>
            <a:pPr algn="ctr"/>
            <a:r>
              <a:rPr lang="fr-CH"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a:t>
            </a:r>
            <a:endParaRPr lang="fr-CH"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a:xfrm>
            <a:off x="6223924" y="3232671"/>
            <a:ext cx="556951" cy="854080"/>
          </a:xfrm>
          <a:prstGeom prst="rect">
            <a:avLst/>
          </a:prstGeom>
          <a:noFill/>
        </p:spPr>
        <p:txBody>
          <a:bodyPr wrap="none" lIns="91440" tIns="45720" rIns="91440" bIns="45720">
            <a:spAutoFit/>
          </a:bodyPr>
          <a:lstStyle/>
          <a:p>
            <a:pPr marL="0" indent="0" algn="ctr">
              <a:buNone/>
            </a:pPr>
            <a:r>
              <a:rPr lang="fr-CH"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a:t>
            </a:r>
            <a:endParaRPr lang="fr-CH"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7" name="Straight Connector 6"/>
          <p:cNvCxnSpPr/>
          <p:nvPr/>
        </p:nvCxnSpPr>
        <p:spPr>
          <a:xfrm flipV="1">
            <a:off x="7988300" y="3810000"/>
            <a:ext cx="457200" cy="8255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937500" y="3924300"/>
            <a:ext cx="596900" cy="6985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692400" y="4051300"/>
            <a:ext cx="533400" cy="5080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717800" y="3937000"/>
            <a:ext cx="457200" cy="4572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802174" y="3018135"/>
            <a:ext cx="517051" cy="923330"/>
          </a:xfrm>
          <a:prstGeom prst="rect">
            <a:avLst/>
          </a:prstGeom>
          <a:noFill/>
        </p:spPr>
        <p:txBody>
          <a:bodyPr wrap="none" lIns="91440" tIns="45720" rIns="91440" bIns="45720">
            <a:spAutoFit/>
          </a:bodyPr>
          <a:lstStyle/>
          <a:p>
            <a:pPr algn="ctr"/>
            <a:r>
              <a:rPr lang="fr-CH"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a:t>
            </a:r>
            <a:endParaRPr lang="fr-CH"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0" name="Rectangle 19"/>
          <p:cNvSpPr/>
          <p:nvPr/>
        </p:nvSpPr>
        <p:spPr>
          <a:xfrm>
            <a:off x="8055329" y="2865735"/>
            <a:ext cx="424741" cy="923330"/>
          </a:xfrm>
          <a:prstGeom prst="rect">
            <a:avLst/>
          </a:prstGeom>
          <a:noFill/>
        </p:spPr>
        <p:txBody>
          <a:bodyPr wrap="none" lIns="91440" tIns="45720" rIns="91440" bIns="45720">
            <a:spAutoFit/>
          </a:bodyPr>
          <a:lstStyle/>
          <a:p>
            <a:pPr algn="ctr"/>
            <a:r>
              <a:rPr lang="fr-CH"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t>
            </a:r>
            <a:endParaRPr lang="fr-CH"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22" name="Straight Connector 21"/>
          <p:cNvCxnSpPr>
            <a:endCxn id="3" idx="3"/>
          </p:cNvCxnSpPr>
          <p:nvPr/>
        </p:nvCxnSpPr>
        <p:spPr>
          <a:xfrm flipV="1">
            <a:off x="9715500" y="4126300"/>
            <a:ext cx="1973372" cy="26790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0039110" y="2967335"/>
            <a:ext cx="1333981" cy="923330"/>
          </a:xfrm>
          <a:prstGeom prst="rect">
            <a:avLst/>
          </a:prstGeom>
          <a:noFill/>
        </p:spPr>
        <p:txBody>
          <a:bodyPr wrap="none" lIns="91440" tIns="45720" rIns="91440" bIns="45720">
            <a:spAutoFit/>
          </a:bodyPr>
          <a:lstStyle/>
          <a:p>
            <a:pPr algn="ctr"/>
            <a:r>
              <a:rPr lang="fr-CH"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tion</a:t>
            </a:r>
            <a:endParaRPr lang="fr-CH"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4" name="Picture 23"/>
          <p:cNvPicPr>
            <a:picLocks noChangeAspect="1"/>
          </p:cNvPicPr>
          <p:nvPr/>
        </p:nvPicPr>
        <p:blipFill>
          <a:blip r:embed="rId2"/>
          <a:stretch>
            <a:fillRect/>
          </a:stretch>
        </p:blipFill>
        <p:spPr>
          <a:xfrm rot="21172245">
            <a:off x="5081044" y="4677596"/>
            <a:ext cx="1853156" cy="1520004"/>
          </a:xfrm>
          <a:prstGeom prst="rect">
            <a:avLst/>
          </a:prstGeom>
        </p:spPr>
      </p:pic>
      <p:sp>
        <p:nvSpPr>
          <p:cNvPr id="25" name="Rectangle 24"/>
          <p:cNvSpPr/>
          <p:nvPr/>
        </p:nvSpPr>
        <p:spPr>
          <a:xfrm>
            <a:off x="5013174" y="3218934"/>
            <a:ext cx="680996" cy="584776"/>
          </a:xfrm>
          <a:prstGeom prst="rect">
            <a:avLst/>
          </a:prstGeom>
        </p:spPr>
        <p:txBody>
          <a:bodyPr wrap="none">
            <a:spAutoFit/>
          </a:bodyPr>
          <a:lstStyle/>
          <a:p>
            <a:r>
              <a:rPr lang="en-US" sz="3200" b="1" dirty="0">
                <a:ln w="12700">
                  <a:solidFill>
                    <a:srgbClr val="0000FF"/>
                  </a:solidFill>
                  <a:prstDash val="solid"/>
                </a:ln>
                <a:solidFill>
                  <a:srgbClr val="FF0000"/>
                </a:solidFill>
                <a:effectLst>
                  <a:outerShdw blurRad="41275" dist="20320" dir="1800000" algn="tl" rotWithShape="0">
                    <a:srgbClr val="000000">
                      <a:alpha val="40000"/>
                    </a:srgbClr>
                  </a:outerShdw>
                </a:effectLst>
              </a:rPr>
              <a:t>for</a:t>
            </a:r>
            <a:endParaRPr lang="en-US" sz="3200" dirty="0">
              <a:solidFill>
                <a:srgbClr val="FF0000"/>
              </a:solidFill>
            </a:endParaRPr>
          </a:p>
        </p:txBody>
      </p:sp>
      <p:cxnSp>
        <p:nvCxnSpPr>
          <p:cNvPr id="27" name="Straight Connector 26"/>
          <p:cNvCxnSpPr/>
          <p:nvPr/>
        </p:nvCxnSpPr>
        <p:spPr>
          <a:xfrm flipV="1">
            <a:off x="4838700" y="3886200"/>
            <a:ext cx="812800" cy="4826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57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TotalTime>
  <Words>1102</Words>
  <Application>Microsoft Office PowerPoint</Application>
  <PresentationFormat>Widescreen</PresentationFormat>
  <Paragraphs>188</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(Body)</vt:lpstr>
      <vt:lpstr>Calibri Light</vt:lpstr>
      <vt:lpstr>Cambria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ALI</dc:creator>
  <cp:keywords/>
  <dc:description/>
  <cp:lastModifiedBy>Greta</cp:lastModifiedBy>
  <cp:revision>31</cp:revision>
  <dcterms:created xsi:type="dcterms:W3CDTF">2016-10-18T07:52:33Z</dcterms:created>
  <dcterms:modified xsi:type="dcterms:W3CDTF">2017-01-24T09:48:27Z</dcterms:modified>
  <cp:category/>
</cp:coreProperties>
</file>