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3720" autoAdjust="0"/>
  </p:normalViewPr>
  <p:slideViewPr>
    <p:cSldViewPr snapToGrid="0">
      <p:cViewPr varScale="1">
        <p:scale>
          <a:sx n="109" d="100"/>
          <a:sy n="109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17190-45C0-44AA-846D-043E9AB4C6FA}" type="datetimeFigureOut">
              <a:rPr lang="fr-FR" smtClean="0"/>
              <a:t>24/01/2017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1975-5C8D-443F-92E2-8BBE31D3F9D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7350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17190-45C0-44AA-846D-043E9AB4C6FA}" type="datetimeFigureOut">
              <a:rPr lang="fr-FR" smtClean="0"/>
              <a:t>24/01/2017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1975-5C8D-443F-92E2-8BBE31D3F9D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6086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17190-45C0-44AA-846D-043E9AB4C6FA}" type="datetimeFigureOut">
              <a:rPr lang="fr-FR" smtClean="0"/>
              <a:t>24/01/2017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1975-5C8D-443F-92E2-8BBE31D3F9D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7281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153171"/>
            <a:ext cx="10515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2905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17190-45C0-44AA-846D-043E9AB4C6FA}" type="datetimeFigureOut">
              <a:rPr lang="fr-FR" smtClean="0"/>
              <a:t>24/01/2017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1975-5C8D-443F-92E2-8BBE31D3F9D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6377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17190-45C0-44AA-846D-043E9AB4C6FA}" type="datetimeFigureOut">
              <a:rPr lang="fr-FR" smtClean="0"/>
              <a:t>24/01/2017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1975-5C8D-443F-92E2-8BBE31D3F9D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0610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17190-45C0-44AA-846D-043E9AB4C6FA}" type="datetimeFigureOut">
              <a:rPr lang="fr-FR" smtClean="0"/>
              <a:t>24/01/2017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1975-5C8D-443F-92E2-8BBE31D3F9D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3125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17190-45C0-44AA-846D-043E9AB4C6FA}" type="datetimeFigureOut">
              <a:rPr lang="fr-FR" smtClean="0"/>
              <a:t>24/01/2017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1975-5C8D-443F-92E2-8BBE31D3F9D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0080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17190-45C0-44AA-846D-043E9AB4C6FA}" type="datetimeFigureOut">
              <a:rPr lang="fr-FR" smtClean="0"/>
              <a:t>24/01/2017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1975-5C8D-443F-92E2-8BBE31D3F9D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156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17190-45C0-44AA-846D-043E9AB4C6FA}" type="datetimeFigureOut">
              <a:rPr lang="fr-FR" smtClean="0"/>
              <a:t>24/01/2017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1975-5C8D-443F-92E2-8BBE31D3F9D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0291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17190-45C0-44AA-846D-043E9AB4C6FA}" type="datetimeFigureOut">
              <a:rPr lang="fr-FR" smtClean="0"/>
              <a:t>24/01/2017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1975-5C8D-443F-92E2-8BBE31D3F9D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7057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17190-45C0-44AA-846D-043E9AB4C6FA}" type="datetimeFigureOut">
              <a:rPr lang="fr-FR" smtClean="0"/>
              <a:t>24/01/2017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01975-5C8D-443F-92E2-8BBE31D3F9DF}" type="slidenum">
              <a:rPr lang="fr-FR" smtClean="0"/>
              <a:t>‹#›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 rotWithShape="1">
          <a:blip r:embed="rId13"/>
          <a:srcRect l="7413" t="11891" r="8109" b="413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924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/>
          <a:srcRect l="7413" t="11891" r="8632" b="3864"/>
          <a:stretch/>
        </p:blipFill>
        <p:spPr>
          <a:xfrm>
            <a:off x="0" y="-1"/>
            <a:ext cx="12192000" cy="6881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919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838200" y="2429163"/>
            <a:ext cx="10515600" cy="407534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 smtClean="0"/>
              <a:t>Empirical </a:t>
            </a:r>
            <a:r>
              <a:rPr lang="en-US" sz="3600" dirty="0"/>
              <a:t>research finds the quality of teachers to be by far </a:t>
            </a:r>
            <a:r>
              <a:rPr lang="en-US" sz="3600" dirty="0">
                <a:solidFill>
                  <a:srgbClr val="C00000"/>
                </a:solidFill>
              </a:rPr>
              <a:t>the most important </a:t>
            </a:r>
            <a:r>
              <a:rPr lang="en-US" sz="3600" dirty="0"/>
              <a:t>factor affecting </a:t>
            </a:r>
            <a:r>
              <a:rPr lang="en-US" sz="3600" dirty="0">
                <a:solidFill>
                  <a:srgbClr val="C00000"/>
                </a:solidFill>
              </a:rPr>
              <a:t>educational achievements</a:t>
            </a:r>
            <a:r>
              <a:rPr lang="en-US" sz="3600" dirty="0" smtClean="0">
                <a:solidFill>
                  <a:srgbClr val="C00000"/>
                </a:solidFill>
              </a:rPr>
              <a:t>!</a:t>
            </a:r>
            <a:endParaRPr lang="cs-CZ" sz="3600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endParaRPr lang="cs-CZ" sz="4000" b="1" dirty="0"/>
          </a:p>
          <a:p>
            <a:pPr marL="0" indent="0" algn="ctr">
              <a:buNone/>
            </a:pPr>
            <a:r>
              <a:rPr lang="cs-CZ" sz="4800" b="1" dirty="0" err="1">
                <a:solidFill>
                  <a:srgbClr val="C00000"/>
                </a:solidFill>
              </a:rPr>
              <a:t>How</a:t>
            </a:r>
            <a:r>
              <a:rPr lang="cs-CZ" sz="4800" b="1" dirty="0">
                <a:solidFill>
                  <a:srgbClr val="C00000"/>
                </a:solidFill>
              </a:rPr>
              <a:t> to </a:t>
            </a:r>
            <a:r>
              <a:rPr lang="cs-CZ" sz="4800" b="1" dirty="0" err="1">
                <a:solidFill>
                  <a:srgbClr val="C00000"/>
                </a:solidFill>
              </a:rPr>
              <a:t>have</a:t>
            </a:r>
            <a:r>
              <a:rPr lang="cs-CZ" sz="4800" b="1" dirty="0">
                <a:solidFill>
                  <a:srgbClr val="C00000"/>
                </a:solidFill>
              </a:rPr>
              <a:t> </a:t>
            </a:r>
            <a:r>
              <a:rPr lang="cs-CZ" sz="4800" b="1" dirty="0" err="1">
                <a:solidFill>
                  <a:srgbClr val="C00000"/>
                </a:solidFill>
              </a:rPr>
              <a:t>good</a:t>
            </a:r>
            <a:r>
              <a:rPr lang="cs-CZ" sz="4800" b="1" dirty="0">
                <a:solidFill>
                  <a:srgbClr val="C00000"/>
                </a:solidFill>
              </a:rPr>
              <a:t> </a:t>
            </a:r>
            <a:r>
              <a:rPr lang="cs-CZ" sz="4800" b="1" dirty="0" err="1" smtClean="0">
                <a:solidFill>
                  <a:srgbClr val="C00000"/>
                </a:solidFill>
              </a:rPr>
              <a:t>teachers</a:t>
            </a:r>
            <a:r>
              <a:rPr lang="en-US" sz="4800" b="1" dirty="0" smtClean="0">
                <a:solidFill>
                  <a:srgbClr val="C00000"/>
                </a:solidFill>
              </a:rPr>
              <a:t>?</a:t>
            </a:r>
            <a:endParaRPr lang="fr-FR" sz="4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465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838199" y="2153170"/>
            <a:ext cx="10963031" cy="43726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Permanent and dynamic process</a:t>
            </a:r>
            <a:endParaRPr lang="cs-CZ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Attracting</a:t>
            </a:r>
            <a:r>
              <a:rPr lang="en-US" dirty="0" smtClean="0"/>
              <a:t> talented </a:t>
            </a:r>
            <a:r>
              <a:rPr lang="en-US" dirty="0" smtClean="0">
                <a:solidFill>
                  <a:srgbClr val="C00000"/>
                </a:solidFill>
              </a:rPr>
              <a:t>youth</a:t>
            </a:r>
            <a:r>
              <a:rPr lang="en-US" dirty="0" smtClean="0"/>
              <a:t> into the teacher's profession, </a:t>
            </a:r>
            <a:r>
              <a:rPr lang="en-US" dirty="0" err="1" smtClean="0"/>
              <a:t>ie</a:t>
            </a:r>
            <a:r>
              <a:rPr lang="en-US" dirty="0" smtClean="0"/>
              <a:t>. initial teacher education (ITE)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Attracting</a:t>
            </a:r>
            <a:r>
              <a:rPr lang="en-US" dirty="0" smtClean="0"/>
              <a:t> </a:t>
            </a:r>
            <a:r>
              <a:rPr lang="en-US" dirty="0"/>
              <a:t>best and better </a:t>
            </a:r>
            <a:r>
              <a:rPr lang="en-US" dirty="0">
                <a:solidFill>
                  <a:srgbClr val="C00000"/>
                </a:solidFill>
              </a:rPr>
              <a:t>graduates</a:t>
            </a:r>
            <a:r>
              <a:rPr lang="en-US" dirty="0"/>
              <a:t> of ITE into the profession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Entry</a:t>
            </a:r>
            <a:r>
              <a:rPr lang="en-US" dirty="0"/>
              <a:t> </a:t>
            </a:r>
            <a:r>
              <a:rPr lang="en-US" dirty="0" smtClean="0"/>
              <a:t>of experienced </a:t>
            </a:r>
            <a:r>
              <a:rPr lang="en-US" dirty="0">
                <a:solidFill>
                  <a:srgbClr val="C00000"/>
                </a:solidFill>
              </a:rPr>
              <a:t>experts</a:t>
            </a:r>
            <a:r>
              <a:rPr lang="en-US" dirty="0"/>
              <a:t> from other professions into </a:t>
            </a:r>
            <a:r>
              <a:rPr lang="en-US" dirty="0" smtClean="0"/>
              <a:t>the profession</a:t>
            </a:r>
            <a:endParaRPr lang="cs-CZ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Retention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dirty="0">
                <a:solidFill>
                  <a:srgbClr val="C00000"/>
                </a:solidFill>
              </a:rPr>
              <a:t>good teachers </a:t>
            </a:r>
            <a:r>
              <a:rPr lang="en-US" dirty="0"/>
              <a:t>in the profession </a:t>
            </a:r>
            <a:endParaRPr lang="en-US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Releasing </a:t>
            </a:r>
            <a:r>
              <a:rPr lang="en-US" dirty="0"/>
              <a:t>of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poorly performing </a:t>
            </a:r>
            <a:r>
              <a:rPr lang="en-US" dirty="0" smtClean="0"/>
              <a:t>teachers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297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838200" y="2153170"/>
            <a:ext cx="10515600" cy="449772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4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 </a:t>
            </a:r>
            <a:r>
              <a:rPr lang="en-US" sz="4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n-US" sz="4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Governance of the process</a:t>
            </a:r>
            <a:endParaRPr lang="cs-CZ" sz="4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000" b="1" dirty="0"/>
              <a:t>I</a:t>
            </a:r>
            <a:r>
              <a:rPr lang="cs-CZ" sz="3000" b="1" dirty="0" err="1"/>
              <a:t>nitial</a:t>
            </a:r>
            <a:r>
              <a:rPr lang="cs-CZ" sz="3000" b="1" dirty="0"/>
              <a:t> </a:t>
            </a:r>
            <a:r>
              <a:rPr lang="cs-CZ" sz="3000" b="1" dirty="0" err="1"/>
              <a:t>teacher</a:t>
            </a:r>
            <a:r>
              <a:rPr lang="cs-CZ" sz="3000" b="1" dirty="0"/>
              <a:t> </a:t>
            </a:r>
            <a:r>
              <a:rPr lang="cs-CZ" sz="3000" b="1" dirty="0" err="1"/>
              <a:t>training</a:t>
            </a:r>
            <a:r>
              <a:rPr lang="cs-CZ" sz="3000" b="1" dirty="0"/>
              <a:t> (ITE)</a:t>
            </a:r>
            <a:r>
              <a:rPr lang="en-US" sz="3000" b="1" dirty="0"/>
              <a:t> and continuing professional development (CPD)</a:t>
            </a:r>
            <a:endParaRPr lang="cs-CZ" sz="3000" b="1" dirty="0"/>
          </a:p>
          <a:p>
            <a:pPr lvl="1"/>
            <a:r>
              <a:rPr lang="cs-CZ" sz="2600" dirty="0" smtClean="0"/>
              <a:t>G</a:t>
            </a:r>
            <a:r>
              <a:rPr lang="en-US" sz="2600" dirty="0" err="1"/>
              <a:t>ood</a:t>
            </a:r>
            <a:r>
              <a:rPr lang="en-US" sz="2600" dirty="0"/>
              <a:t> quality &amp; relevant</a:t>
            </a:r>
            <a:endParaRPr lang="cs-CZ" sz="2600" dirty="0" smtClean="0"/>
          </a:p>
          <a:p>
            <a:r>
              <a:rPr lang="cs-CZ" sz="3000" b="1" dirty="0" smtClean="0"/>
              <a:t>I</a:t>
            </a:r>
            <a:r>
              <a:rPr lang="en-US" sz="3000" b="1" dirty="0" smtClean="0"/>
              <a:t>n</a:t>
            </a:r>
            <a:r>
              <a:rPr lang="cs-CZ" sz="3000" b="1" dirty="0" smtClean="0"/>
              <a:t>c</a:t>
            </a:r>
            <a:r>
              <a:rPr lang="en-US" sz="3000" b="1" dirty="0" err="1" smtClean="0"/>
              <a:t>entives</a:t>
            </a:r>
            <a:r>
              <a:rPr lang="en-US" sz="3000" b="1" dirty="0" smtClean="0"/>
              <a:t> matter</a:t>
            </a:r>
            <a:endParaRPr lang="cs-CZ" sz="3000" b="1" dirty="0" smtClean="0"/>
          </a:p>
          <a:p>
            <a:pPr lvl="1"/>
            <a:r>
              <a:rPr lang="en-US" sz="2600" dirty="0" smtClean="0"/>
              <a:t>Financial vis-a-vis </a:t>
            </a:r>
            <a:r>
              <a:rPr lang="en-US" sz="2600" dirty="0"/>
              <a:t>outside </a:t>
            </a:r>
            <a:r>
              <a:rPr lang="en-US" sz="2600" dirty="0" smtClean="0"/>
              <a:t>options: </a:t>
            </a:r>
            <a:r>
              <a:rPr lang="en-US" sz="2600" dirty="0"/>
              <a:t>performance based, individual/group based, short/medium/long-term</a:t>
            </a:r>
          </a:p>
          <a:p>
            <a:pPr lvl="1"/>
            <a:r>
              <a:rPr lang="en-US" sz="2600" dirty="0"/>
              <a:t>Working environment</a:t>
            </a:r>
          </a:p>
          <a:p>
            <a:pPr lvl="1"/>
            <a:r>
              <a:rPr lang="en-US" sz="2600" dirty="0"/>
              <a:t>Intrinsic </a:t>
            </a:r>
            <a:r>
              <a:rPr lang="en-US" sz="2600" dirty="0" smtClean="0"/>
              <a:t>incentives</a:t>
            </a:r>
          </a:p>
          <a:p>
            <a:r>
              <a:rPr lang="cs-CZ" sz="3000" b="1" dirty="0" err="1"/>
              <a:t>School</a:t>
            </a:r>
            <a:r>
              <a:rPr lang="cs-CZ" sz="3000" b="1" dirty="0"/>
              <a:t> </a:t>
            </a:r>
            <a:r>
              <a:rPr lang="cs-CZ" sz="3000" b="1" dirty="0" err="1"/>
              <a:t>principals</a:t>
            </a:r>
            <a:endParaRPr lang="cs-CZ" sz="3000" b="1" dirty="0"/>
          </a:p>
          <a:p>
            <a:pPr lvl="1"/>
            <a:r>
              <a:rPr lang="en-US" sz="2600" dirty="0"/>
              <a:t>selecting, hiring, supporting, coordinating and...releasing teachers, setting incentives, </a:t>
            </a:r>
            <a:r>
              <a:rPr lang="cs-CZ" sz="2600" dirty="0"/>
              <a:t>monitoring, </a:t>
            </a:r>
            <a:r>
              <a:rPr lang="en-US" sz="2600" dirty="0"/>
              <a:t>shaping the environment, etc</a:t>
            </a:r>
            <a:r>
              <a:rPr lang="en-US" sz="2600" dirty="0" smtClean="0"/>
              <a:t>.</a:t>
            </a:r>
            <a:endParaRPr lang="fr-FR" sz="2600" dirty="0"/>
          </a:p>
        </p:txBody>
      </p:sp>
    </p:spTree>
    <p:extLst>
      <p:ext uri="{BB962C8B-B14F-4D97-AF65-F5344CB8AC3E}">
        <p14:creationId xmlns:p14="http://schemas.microsoft.com/office/powerpoint/2010/main" val="3664192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838199" y="2153171"/>
            <a:ext cx="10837985" cy="434922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 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Supportive measures</a:t>
            </a:r>
            <a:endParaRPr lang="cs-CZ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600" dirty="0" smtClean="0"/>
              <a:t>Well </a:t>
            </a:r>
            <a:r>
              <a:rPr lang="en-US" sz="2600" dirty="0"/>
              <a:t>functioning educational system requires </a:t>
            </a:r>
            <a:r>
              <a:rPr lang="en-US" sz="2600" dirty="0">
                <a:solidFill>
                  <a:srgbClr val="C00000"/>
                </a:solidFill>
              </a:rPr>
              <a:t>balanced mix of A, </a:t>
            </a:r>
            <a:r>
              <a:rPr lang="en-US" sz="2600" dirty="0" smtClean="0">
                <a:solidFill>
                  <a:srgbClr val="C00000"/>
                </a:solidFill>
              </a:rPr>
              <a:t>B</a:t>
            </a:r>
          </a:p>
          <a:p>
            <a:r>
              <a:rPr lang="en-US" sz="2600" dirty="0" smtClean="0"/>
              <a:t>We want </a:t>
            </a:r>
            <a:r>
              <a:rPr lang="en-US" sz="2600" dirty="0"/>
              <a:t>the above to function well or even better in case of </a:t>
            </a:r>
            <a:r>
              <a:rPr lang="en-US" sz="2600" dirty="0">
                <a:solidFill>
                  <a:srgbClr val="C00000"/>
                </a:solidFill>
              </a:rPr>
              <a:t>socio-economically </a:t>
            </a:r>
            <a:r>
              <a:rPr lang="en-US" sz="2600" dirty="0" smtClean="0">
                <a:solidFill>
                  <a:srgbClr val="C00000"/>
                </a:solidFill>
              </a:rPr>
              <a:t>disadvantaged</a:t>
            </a:r>
            <a:r>
              <a:rPr lang="en-US" sz="2600" dirty="0" smtClean="0"/>
              <a:t> </a:t>
            </a:r>
            <a:r>
              <a:rPr lang="en-US" sz="2600" dirty="0" smtClean="0">
                <a:sym typeface="Wingdings" panose="05000000000000000000" pitchFamily="2" charset="2"/>
              </a:rPr>
              <a:t></a:t>
            </a:r>
            <a:r>
              <a:rPr lang="en-US" sz="2600" dirty="0"/>
              <a:t>  </a:t>
            </a:r>
            <a:r>
              <a:rPr lang="en-US" sz="2600" dirty="0">
                <a:solidFill>
                  <a:srgbClr val="C00000"/>
                </a:solidFill>
              </a:rPr>
              <a:t>additional measures have to be </a:t>
            </a:r>
            <a:r>
              <a:rPr lang="en-US" sz="2600" dirty="0" smtClean="0">
                <a:solidFill>
                  <a:srgbClr val="C00000"/>
                </a:solidFill>
              </a:rPr>
              <a:t>taken</a:t>
            </a:r>
          </a:p>
          <a:p>
            <a:r>
              <a:rPr lang="en-US" sz="2600" dirty="0" smtClean="0"/>
              <a:t>Empirical </a:t>
            </a:r>
            <a:r>
              <a:rPr lang="en-US" sz="2600" dirty="0"/>
              <a:t>research on what </a:t>
            </a:r>
            <a:r>
              <a:rPr lang="en-US" sz="2600" dirty="0" smtClean="0"/>
              <a:t>works </a:t>
            </a:r>
            <a:r>
              <a:rPr lang="en-US" sz="2600" dirty="0"/>
              <a:t>and what not, although rich, is of varying quality, still fragmented, and situation </a:t>
            </a:r>
            <a:r>
              <a:rPr lang="en-US" sz="2600" dirty="0" smtClean="0"/>
              <a:t>specific</a:t>
            </a:r>
            <a:endParaRPr lang="en-US" sz="2600" dirty="0" smtClean="0">
              <a:solidFill>
                <a:srgbClr val="C00000"/>
              </a:solidFill>
            </a:endParaRPr>
          </a:p>
          <a:p>
            <a:r>
              <a:rPr lang="en-US" sz="2600" dirty="0" smtClean="0"/>
              <a:t>Need for careful </a:t>
            </a:r>
            <a:r>
              <a:rPr lang="en-US" sz="2600" dirty="0"/>
              <a:t>design and </a:t>
            </a:r>
            <a:r>
              <a:rPr lang="en-US" sz="2600" dirty="0" smtClean="0"/>
              <a:t>rigorous evaluation </a:t>
            </a:r>
            <a:r>
              <a:rPr lang="en-US" sz="2600" dirty="0"/>
              <a:t>of </a:t>
            </a:r>
            <a:r>
              <a:rPr lang="en-US" sz="2600" dirty="0" smtClean="0"/>
              <a:t>educational policies</a:t>
            </a:r>
            <a:endParaRPr lang="en-US" sz="2600" dirty="0"/>
          </a:p>
          <a:p>
            <a:pPr lvl="1"/>
            <a:r>
              <a:rPr lang="en-US" sz="2200" dirty="0" smtClean="0"/>
              <a:t>More evidence </a:t>
            </a:r>
            <a:r>
              <a:rPr lang="en-US" sz="2200" dirty="0"/>
              <a:t>comes from the US and developing word and less from the </a:t>
            </a:r>
            <a:r>
              <a:rPr lang="en-US" sz="2200" dirty="0" smtClean="0"/>
              <a:t>EU</a:t>
            </a:r>
            <a:endParaRPr lang="en-US" sz="2200" dirty="0"/>
          </a:p>
          <a:p>
            <a:pPr lvl="1"/>
            <a:r>
              <a:rPr lang="en-US" sz="2200" dirty="0" smtClean="0"/>
              <a:t>Greater </a:t>
            </a:r>
            <a:r>
              <a:rPr lang="en-US" sz="2200" dirty="0"/>
              <a:t>effort </a:t>
            </a:r>
            <a:r>
              <a:rPr lang="en-US" sz="2200" dirty="0" smtClean="0"/>
              <a:t>needed to </a:t>
            </a:r>
            <a:r>
              <a:rPr lang="en-US" sz="2200" dirty="0"/>
              <a:t>support / target scientific research </a:t>
            </a:r>
            <a:r>
              <a:rPr lang="en-US" sz="2200" dirty="0" smtClean="0"/>
              <a:t>in </a:t>
            </a:r>
            <a:r>
              <a:rPr lang="en-US" sz="2200" dirty="0"/>
              <a:t>this area </a:t>
            </a:r>
            <a:r>
              <a:rPr lang="en-US" sz="2200" dirty="0" smtClean="0"/>
              <a:t>-&gt; </a:t>
            </a:r>
            <a:r>
              <a:rPr lang="en-US" sz="2200" dirty="0" smtClean="0">
                <a:solidFill>
                  <a:srgbClr val="C00000"/>
                </a:solidFill>
              </a:rPr>
              <a:t>needs research </a:t>
            </a:r>
            <a:r>
              <a:rPr lang="en-US" sz="2200" dirty="0">
                <a:solidFill>
                  <a:srgbClr val="C00000"/>
                </a:solidFill>
              </a:rPr>
              <a:t>programs, </a:t>
            </a:r>
            <a:r>
              <a:rPr lang="en-US" sz="2200" dirty="0" smtClean="0">
                <a:solidFill>
                  <a:srgbClr val="C00000"/>
                </a:solidFill>
              </a:rPr>
              <a:t>topics chosen, </a:t>
            </a:r>
            <a:r>
              <a:rPr lang="en-US" sz="2200" dirty="0">
                <a:solidFill>
                  <a:srgbClr val="C00000"/>
                </a:solidFill>
              </a:rPr>
              <a:t>collaboration of public admin and academic </a:t>
            </a:r>
            <a:r>
              <a:rPr lang="en-US" sz="2200" dirty="0" smtClean="0">
                <a:solidFill>
                  <a:srgbClr val="C00000"/>
                </a:solidFill>
              </a:rPr>
              <a:t>sector</a:t>
            </a:r>
            <a:endParaRPr lang="en-US" sz="2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63950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181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Cyrielle DOLL</dc:creator>
  <cp:lastModifiedBy>Greta</cp:lastModifiedBy>
  <cp:revision>7</cp:revision>
  <dcterms:created xsi:type="dcterms:W3CDTF">2016-10-18T07:52:33Z</dcterms:created>
  <dcterms:modified xsi:type="dcterms:W3CDTF">2017-01-24T09:49:11Z</dcterms:modified>
</cp:coreProperties>
</file>