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59" r:id="rId4"/>
    <p:sldId id="265" r:id="rId5"/>
    <p:sldId id="266" r:id="rId6"/>
    <p:sldId id="280" r:id="rId7"/>
    <p:sldId id="273" r:id="rId8"/>
    <p:sldId id="276" r:id="rId9"/>
    <p:sldId id="269" r:id="rId10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C508E-DF50-49DF-A393-04C7A0131CD9}" type="datetimeFigureOut">
              <a:rPr lang="nl-BE" smtClean="0"/>
              <a:pPr/>
              <a:t>24/01/2017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B7201-BFA2-4492-A86C-BE6AAB8F24C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8517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5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08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28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53171"/>
            <a:ext cx="10515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9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37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61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1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0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2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05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7190-45C0-44AA-846D-043E9AB4C6FA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1975-5C8D-443F-92E2-8BBE31D3F9D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4"/>
          <a:srcRect l="7413" t="11891" r="8109" b="4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2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413" t="11891" r="8632" b="3864"/>
          <a:stretch/>
        </p:blipFill>
        <p:spPr>
          <a:xfrm>
            <a:off x="0" y="-1"/>
            <a:ext cx="12192000" cy="68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1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0" y="2710596"/>
            <a:ext cx="12192000" cy="18573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Professionalisation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of Childcare Assistants in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Early Childhood Education and Care (ECEC):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Pathways towards Qualification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Dr. Jan Peeters, </a:t>
            </a:r>
            <a:r>
              <a:rPr kumimoji="0" lang="lt-LT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r. Nima Sharmahd , Irma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Budginat</a:t>
            </a:r>
            <a:r>
              <a:rPr kumimoji="0" lang="lt-LT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ė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5389179"/>
            <a:ext cx="12192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0" y="5347742"/>
            <a:ext cx="1133404" cy="1196809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4310" y="5890074"/>
            <a:ext cx="1948270" cy="49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vbjkcmykengels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6656" y="5593632"/>
            <a:ext cx="2171989" cy="82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6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0" y="2188100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Framework</a:t>
            </a:r>
            <a:endParaRPr kumimoji="0" lang="nl-BE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324853" y="3007236"/>
            <a:ext cx="11177336" cy="334101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b="1" dirty="0" smtClean="0"/>
              <a:t>Competent staff in ECEC</a:t>
            </a:r>
            <a:r>
              <a:rPr lang="en-GB" dirty="0" smtClean="0"/>
              <a:t>:</a:t>
            </a:r>
            <a:r>
              <a:rPr lang="en-GB" sz="2800" dirty="0" smtClean="0"/>
              <a:t> the quality of early childhood education and care (ECEC) depends on well-educated and competent staff</a:t>
            </a:r>
            <a:r>
              <a:rPr lang="en-GB" sz="2400" dirty="0" smtClean="0"/>
              <a:t> </a:t>
            </a:r>
            <a:r>
              <a:rPr lang="en-GB" sz="1800" dirty="0" smtClean="0"/>
              <a:t>(UNESCO, 2010; EC Thematic Group on ECEC, 2014; European Commission/EACEA/Eurydice/Eurostat, 2014) </a:t>
            </a:r>
          </a:p>
          <a:p>
            <a:pPr algn="just"/>
            <a:r>
              <a:rPr lang="en-GB" b="1" dirty="0" smtClean="0"/>
              <a:t>Competent system in ECEC</a:t>
            </a:r>
            <a:r>
              <a:rPr lang="en-GB" dirty="0" smtClean="0"/>
              <a:t>: being c</a:t>
            </a:r>
            <a:r>
              <a:rPr lang="en-GB" sz="2800" dirty="0" smtClean="0"/>
              <a:t>ompetent is not the sole responsibility of the teacher </a:t>
            </a:r>
            <a:r>
              <a:rPr lang="en-GB" sz="1800" dirty="0" smtClean="0"/>
              <a:t>(</a:t>
            </a:r>
            <a:r>
              <a:rPr lang="en-GB" sz="1800" dirty="0" err="1" smtClean="0"/>
              <a:t>CoRe</a:t>
            </a:r>
            <a:r>
              <a:rPr lang="en-GB" sz="1800" dirty="0" smtClean="0"/>
              <a:t>, 2011; 2016; Peeters et al., 2015)</a:t>
            </a:r>
          </a:p>
          <a:p>
            <a:pPr algn="just"/>
            <a:r>
              <a:rPr lang="en-GB" dirty="0" smtClean="0"/>
              <a:t>In many countries part of the ECEC workforce is represented by </a:t>
            </a:r>
            <a:r>
              <a:rPr lang="en-GB" b="1" dirty="0" smtClean="0"/>
              <a:t>low qualified assistants (40 to 50%)</a:t>
            </a:r>
          </a:p>
          <a:p>
            <a:pPr algn="just"/>
            <a:r>
              <a:rPr lang="en-GB" b="1" dirty="0" smtClean="0"/>
              <a:t>‘Invisible assistants’</a:t>
            </a:r>
            <a:r>
              <a:rPr lang="en-GB" dirty="0" smtClean="0"/>
              <a:t>(</a:t>
            </a:r>
            <a:r>
              <a:rPr lang="en-GB" dirty="0" err="1" smtClean="0"/>
              <a:t>CoRe</a:t>
            </a:r>
            <a:r>
              <a:rPr lang="en-GB" dirty="0" smtClean="0"/>
              <a:t>, 2011)</a:t>
            </a:r>
          </a:p>
          <a:p>
            <a:pPr algn="just"/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77529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0" y="2294994"/>
            <a:ext cx="12191999" cy="7202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Findings</a:t>
            </a:r>
            <a:endParaRPr kumimoji="0" lang="nl-BE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1058779" y="3152274"/>
            <a:ext cx="9230849" cy="323105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The ‘invisibility’ of the ECEC assistants in research and policy</a:t>
            </a:r>
            <a:r>
              <a:rPr lang="lt-LT" dirty="0" smtClean="0"/>
              <a:t> </a:t>
            </a:r>
            <a:r>
              <a:rPr lang="en-US" dirty="0" smtClean="0"/>
              <a:t>documents contrasts with</a:t>
            </a:r>
            <a:r>
              <a:rPr lang="lt-LT" dirty="0" smtClean="0"/>
              <a:t>:</a:t>
            </a:r>
            <a:r>
              <a:rPr lang="en-US" dirty="0" smtClean="0"/>
              <a:t> </a:t>
            </a:r>
          </a:p>
          <a:p>
            <a:pPr algn="just"/>
            <a:r>
              <a:rPr lang="lt-LT" dirty="0" smtClean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share of assistants </a:t>
            </a:r>
            <a:r>
              <a:rPr lang="en-US" dirty="0" smtClean="0"/>
              <a:t>working in ECEC services, which in some countries can be quite high (40-50% of the workforce)</a:t>
            </a:r>
            <a:r>
              <a:rPr lang="lt-LT" dirty="0" smtClean="0"/>
              <a:t>;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Their important role towards children and parents</a:t>
            </a:r>
            <a:r>
              <a:rPr lang="lt-LT" dirty="0" smtClean="0"/>
              <a:t>;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In most countries no opportunities to get core qualification and fewer CPD</a:t>
            </a:r>
            <a:r>
              <a:rPr lang="lt-LT" dirty="0" smtClean="0"/>
              <a:t>;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Caring task                holistic approach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</a:p>
          <a:p>
            <a:pPr algn="just"/>
            <a:endParaRPr lang="nl-BE" dirty="0"/>
          </a:p>
        </p:txBody>
      </p:sp>
      <p:sp>
        <p:nvSpPr>
          <p:cNvPr id="6" name="PIJL-LINKS en -RECHTS 5"/>
          <p:cNvSpPr/>
          <p:nvPr/>
        </p:nvSpPr>
        <p:spPr>
          <a:xfrm>
            <a:off x="3176336" y="5883441"/>
            <a:ext cx="529390" cy="2526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927916" y="2228193"/>
          <a:ext cx="6237097" cy="4290871"/>
        </p:xfrm>
        <a:graphic>
          <a:graphicData uri="http://schemas.openxmlformats.org/drawingml/2006/table">
            <a:tbl>
              <a:tblPr/>
              <a:tblGrid>
                <a:gridCol w="2531006"/>
                <a:gridCol w="2037878"/>
                <a:gridCol w="1668213"/>
              </a:tblGrid>
              <a:tr h="389324">
                <a:tc>
                  <a:txBody>
                    <a:bodyPr/>
                    <a:lstStyle/>
                    <a:p>
                      <a:pPr marL="201295" marR="71755"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COUNTRY</a:t>
                      </a:r>
                      <a:endParaRPr lang="nl-BE" sz="1100" dirty="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Age group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% ASSISTANTS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Belgium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</a:tr>
              <a:tr h="202969">
                <a:tc rowSpan="2"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Wingdings"/>
                        <a:buChar char=""/>
                      </a:pPr>
                      <a:r>
                        <a:rPr lang="en-GB" sz="1000">
                          <a:latin typeface="Ubuntu"/>
                        </a:rPr>
                        <a:t>Flemish speaking part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2,5-6 years old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9,42 %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94662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0-2,5 years old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0,4 %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Wingdings"/>
                        <a:buChar char=""/>
                      </a:pPr>
                      <a:r>
                        <a:rPr lang="en-GB" sz="1000">
                          <a:latin typeface="Ubuntu"/>
                        </a:rPr>
                        <a:t>French speaking part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2,5-6 years old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8,9 %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Denmark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40 %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</a:tr>
              <a:tr h="194662">
                <a:tc rowSpan="2">
                  <a:txBody>
                    <a:bodyPr/>
                    <a:lstStyle/>
                    <a:p>
                      <a:pPr marL="342900" marR="71755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France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0-2,5 years old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N.A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94662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2,5-6 years old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50 %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Greece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N.A.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Ireland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N.A.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Lithuania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50 %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94662">
                <a:tc rowSpan="2">
                  <a:txBody>
                    <a:bodyPr/>
                    <a:lstStyle/>
                    <a:p>
                      <a:pPr marL="342900" marR="71755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The Netherlands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4-12 years old</a:t>
                      </a:r>
                      <a:endParaRPr lang="nl-BE" sz="1100" dirty="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2,76 %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</a:tr>
              <a:tr h="194662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0-4 years old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N.A.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Poland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2-6 years old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2 %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Romania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0-7 years old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0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28 %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0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Slovenia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0-7 years old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50 %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Spain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0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N.A.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0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Sweden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N.A.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UK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0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50 %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0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Serbia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0,22 %</a:t>
                      </a:r>
                      <a:endParaRPr lang="nl-BE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7"/>
                    </a:solidFill>
                  </a:tcPr>
                </a:tc>
              </a:tr>
              <a:tr h="194662">
                <a:tc>
                  <a:txBody>
                    <a:bodyPr/>
                    <a:lstStyle/>
                    <a:p>
                      <a:pPr marL="342900" marR="71755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000">
                          <a:latin typeface="Ubuntu"/>
                        </a:rPr>
                        <a:t>Germany</a:t>
                      </a:r>
                      <a:endParaRPr lang="nl-BE" sz="1000">
                        <a:latin typeface="Ubunt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DB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0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71755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23151F"/>
                          </a:solidFill>
                          <a:latin typeface="Calibri"/>
                          <a:ea typeface="Ubuntu"/>
                          <a:cs typeface="Times New Roman"/>
                        </a:rPr>
                        <a:t>11,1 %</a:t>
                      </a:r>
                      <a:endParaRPr lang="nl-BE" sz="1100" dirty="0">
                        <a:solidFill>
                          <a:srgbClr val="23151F"/>
                        </a:solidFill>
                        <a:latin typeface="Calibri"/>
                        <a:ea typeface="Ubunt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2049517"/>
            <a:ext cx="12192000" cy="7765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Key Findings</a:t>
            </a:r>
            <a:endParaRPr lang="nl-BE" sz="4000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418897" y="2740574"/>
            <a:ext cx="9480330" cy="3772370"/>
          </a:xfrm>
        </p:spPr>
        <p:txBody>
          <a:bodyPr>
            <a:noAutofit/>
          </a:bodyPr>
          <a:lstStyle/>
          <a:p>
            <a:pPr algn="just"/>
            <a:r>
              <a:rPr lang="en-GB" sz="2400" b="1" dirty="0" smtClean="0"/>
              <a:t>No statistics </a:t>
            </a:r>
            <a:r>
              <a:rPr lang="en-GB" sz="2400" dirty="0" smtClean="0"/>
              <a:t>about the </a:t>
            </a:r>
            <a:r>
              <a:rPr lang="en-GB" sz="2400" b="1" dirty="0" smtClean="0"/>
              <a:t>socio-economic or ethnic-cultural background</a:t>
            </a:r>
            <a:r>
              <a:rPr lang="en-GB" sz="2400" dirty="0" smtClean="0"/>
              <a:t> of assistants</a:t>
            </a:r>
            <a:r>
              <a:rPr lang="lt-LT" sz="2400" dirty="0" smtClean="0"/>
              <a:t>.</a:t>
            </a:r>
            <a:r>
              <a:rPr lang="en-GB" sz="2400" dirty="0" smtClean="0"/>
              <a:t> </a:t>
            </a:r>
          </a:p>
          <a:p>
            <a:pPr algn="just"/>
            <a:r>
              <a:rPr lang="en-GB" sz="2400" dirty="0" smtClean="0"/>
              <a:t>National experts → </a:t>
            </a:r>
            <a:r>
              <a:rPr lang="en-GB" sz="2400" b="1" dirty="0" smtClean="0"/>
              <a:t>high share of assistants with ethnic-minority background or low socio-economic status</a:t>
            </a:r>
            <a:r>
              <a:rPr lang="en-GB" sz="2400" dirty="0" smtClean="0"/>
              <a:t> among assistants compared to the core practitioners. </a:t>
            </a:r>
          </a:p>
          <a:p>
            <a:pPr algn="just"/>
            <a:r>
              <a:rPr lang="en-GB" sz="2400" dirty="0" smtClean="0"/>
              <a:t>The presence of assistants within the ECEC workforce contribute to the </a:t>
            </a:r>
            <a:r>
              <a:rPr lang="en-GB" sz="2400" b="1" dirty="0" smtClean="0"/>
              <a:t>diversity within the team</a:t>
            </a:r>
            <a:r>
              <a:rPr lang="en-GB" sz="2400" dirty="0" smtClean="0"/>
              <a:t>, when CPD activities are foreseen</a:t>
            </a:r>
            <a:r>
              <a:rPr lang="nl-BE" dirty="0" smtClean="0"/>
              <a:t>.</a:t>
            </a:r>
            <a:endParaRPr lang="nl-B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0" y="2175640"/>
            <a:ext cx="12192000" cy="7225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Findings from the case studies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622238" y="2898227"/>
            <a:ext cx="10685010" cy="335908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GB" sz="2400" b="1" dirty="0" smtClean="0"/>
              <a:t>Investing in specific adapted pathways for assistants to qualification: </a:t>
            </a:r>
          </a:p>
          <a:p>
            <a:pPr marL="514350" indent="-514350" algn="just">
              <a:buAutoNum type="alphaLcParenR"/>
            </a:pPr>
            <a:r>
              <a:rPr lang="en-GB" sz="2400" dirty="0" smtClean="0"/>
              <a:t>Creating specific </a:t>
            </a:r>
            <a:r>
              <a:rPr lang="en-GB" sz="2400" b="1" dirty="0" smtClean="0"/>
              <a:t>quota systems </a:t>
            </a:r>
            <a:r>
              <a:rPr lang="en-GB" sz="2400" dirty="0" smtClean="0"/>
              <a:t>reserved for experienced but unqualified workers (Denmark)</a:t>
            </a:r>
            <a:r>
              <a:rPr lang="lt-LT" sz="2400" dirty="0" smtClean="0"/>
              <a:t>;</a:t>
            </a:r>
            <a:endParaRPr lang="en-GB" sz="2400" dirty="0" smtClean="0"/>
          </a:p>
          <a:p>
            <a:pPr marL="514350" indent="-514350" algn="just">
              <a:buNone/>
            </a:pPr>
            <a:r>
              <a:rPr lang="en-GB" sz="2400" dirty="0" smtClean="0"/>
              <a:t>b)  Attracting </a:t>
            </a:r>
            <a:r>
              <a:rPr lang="en-GB" sz="2400" b="1" dirty="0" smtClean="0"/>
              <a:t>young males </a:t>
            </a:r>
            <a:r>
              <a:rPr lang="en-GB" sz="2400" dirty="0" smtClean="0"/>
              <a:t>towards the profession of assistants and then guide them towards the qualification as core practitioners </a:t>
            </a:r>
            <a:br>
              <a:rPr lang="en-GB" sz="2400" dirty="0" smtClean="0"/>
            </a:br>
            <a:r>
              <a:rPr lang="en-GB" sz="2400" dirty="0" smtClean="0"/>
              <a:t>(a qualification based on a generalist approach can help) (Denmark)</a:t>
            </a:r>
            <a:r>
              <a:rPr lang="lt-LT" sz="2400" dirty="0" smtClean="0"/>
              <a:t>;</a:t>
            </a:r>
            <a:endParaRPr lang="en-GB" sz="2400" dirty="0" smtClean="0"/>
          </a:p>
          <a:p>
            <a:pPr marL="514350" indent="-514350" algn="just">
              <a:buNone/>
            </a:pPr>
            <a:r>
              <a:rPr lang="en-GB" sz="2400" dirty="0" smtClean="0"/>
              <a:t>c)   Constantly linking </a:t>
            </a:r>
            <a:r>
              <a:rPr lang="en-GB" sz="2400" b="1" dirty="0" smtClean="0"/>
              <a:t>theory and practice </a:t>
            </a:r>
            <a:r>
              <a:rPr lang="en-GB" sz="2400" dirty="0" smtClean="0"/>
              <a:t>during the studies (France)</a:t>
            </a:r>
            <a:r>
              <a:rPr lang="lt-LT" sz="2400" dirty="0" smtClean="0"/>
              <a:t>.</a:t>
            </a:r>
            <a:endParaRPr lang="en-GB" sz="2400" dirty="0" smtClean="0"/>
          </a:p>
          <a:p>
            <a:pPr marL="514350" indent="-514350" algn="just">
              <a:buAutoNum type="alphaLcParenR" startAt="2"/>
            </a:pPr>
            <a:endParaRPr lang="en-GB" sz="2400" dirty="0" smtClean="0"/>
          </a:p>
          <a:p>
            <a:pPr>
              <a:buNone/>
            </a:pPr>
            <a:endParaRPr lang="nl-B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0" y="2196662"/>
            <a:ext cx="12192000" cy="10392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 and Recommendations</a:t>
            </a:r>
            <a:endParaRPr kumimoji="0" lang="nl-BE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41421" y="2514600"/>
            <a:ext cx="10767712" cy="4110487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endParaRPr lang="nl-BE" b="1" dirty="0" smtClean="0"/>
          </a:p>
          <a:p>
            <a:pPr marL="514350" indent="-514350" algn="just"/>
            <a:r>
              <a:rPr lang="en-GB" dirty="0" smtClean="0"/>
              <a:t>Make </a:t>
            </a:r>
            <a:r>
              <a:rPr lang="en-GB" b="1" dirty="0" smtClean="0"/>
              <a:t>assistants visible </a:t>
            </a:r>
            <a:r>
              <a:rPr lang="en-GB" dirty="0" smtClean="0"/>
              <a:t>by collecting national data about their number, gender and socio-cultural background</a:t>
            </a:r>
            <a:r>
              <a:rPr lang="lt-LT" dirty="0" smtClean="0"/>
              <a:t>;</a:t>
            </a:r>
            <a:endParaRPr lang="en-GB" dirty="0" smtClean="0"/>
          </a:p>
          <a:p>
            <a:pPr marL="514350" indent="-514350" algn="just"/>
            <a:r>
              <a:rPr lang="en-GB" dirty="0" smtClean="0"/>
              <a:t>Create adapted </a:t>
            </a:r>
            <a:r>
              <a:rPr lang="en-GB" b="1" dirty="0" smtClean="0"/>
              <a:t>pathways to the same level of qualification </a:t>
            </a:r>
            <a:r>
              <a:rPr lang="en-GB" dirty="0" smtClean="0"/>
              <a:t>as the core practitioners</a:t>
            </a:r>
            <a:r>
              <a:rPr lang="lt-LT" dirty="0" smtClean="0"/>
              <a:t>;</a:t>
            </a:r>
            <a:endParaRPr lang="en-GB" dirty="0" smtClean="0"/>
          </a:p>
          <a:p>
            <a:pPr marL="514350" lvl="0" indent="-514350" algn="just"/>
            <a:r>
              <a:rPr lang="en-GB" dirty="0" smtClean="0"/>
              <a:t>Create pathways to qualification with specific attention in making them </a:t>
            </a:r>
            <a:r>
              <a:rPr lang="en-GB" b="1" dirty="0" smtClean="0"/>
              <a:t>attractive for males</a:t>
            </a:r>
            <a:r>
              <a:rPr lang="en-GB" dirty="0" smtClean="0"/>
              <a:t> and ethnic minorities</a:t>
            </a:r>
            <a:r>
              <a:rPr lang="lt-LT" dirty="0" smtClean="0"/>
              <a:t>;</a:t>
            </a:r>
            <a:endParaRPr lang="en-GB" dirty="0" smtClean="0"/>
          </a:p>
          <a:p>
            <a:pPr marL="514350" indent="-514350" algn="just"/>
            <a:r>
              <a:rPr lang="en-GB" dirty="0" smtClean="0"/>
              <a:t>Develop </a:t>
            </a:r>
            <a:r>
              <a:rPr lang="en-GB" b="1" dirty="0" smtClean="0"/>
              <a:t>professional and training competences profiles</a:t>
            </a:r>
            <a:r>
              <a:rPr lang="en-GB" dirty="0" smtClean="0"/>
              <a:t> for assistants that are defined in broad competences (holistic approach)</a:t>
            </a:r>
            <a:r>
              <a:rPr lang="lt-LT" dirty="0" smtClean="0"/>
              <a:t>.</a:t>
            </a:r>
            <a:endParaRPr lang="nl-BE" dirty="0" smtClean="0"/>
          </a:p>
          <a:p>
            <a:pPr marL="514350" lvl="0" indent="-514350" algn="just"/>
            <a:endParaRPr lang="en-GB" dirty="0" smtClean="0"/>
          </a:p>
          <a:p>
            <a:pPr marL="514350" lvl="0" indent="-514350" algn="just">
              <a:buNone/>
            </a:pPr>
            <a:endParaRPr lang="en-GB" dirty="0" smtClean="0"/>
          </a:p>
          <a:p>
            <a:pPr marL="514350" indent="-514350" algn="just"/>
            <a:endParaRPr lang="en-GB" dirty="0" smtClean="0"/>
          </a:p>
          <a:p>
            <a:pPr marL="514350" indent="-514350"/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0" y="2196663"/>
            <a:ext cx="12192000" cy="13746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12678" y="2045369"/>
            <a:ext cx="11237887" cy="49913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700" b="1" dirty="0" smtClean="0"/>
              <a:t>References</a:t>
            </a:r>
            <a:endParaRPr lang="en-US" sz="1700" dirty="0" smtClean="0"/>
          </a:p>
          <a:p>
            <a:pPr>
              <a:buNone/>
            </a:pPr>
            <a:r>
              <a:rPr lang="en-GB" sz="1400" dirty="0" smtClean="0"/>
              <a:t>European Commission Thematic Group on ECEC Quality, </a:t>
            </a:r>
            <a:r>
              <a:rPr lang="en-GB" sz="1400" i="1" dirty="0" smtClean="0"/>
              <a:t>European Quality Framework: research evidence. </a:t>
            </a:r>
            <a:r>
              <a:rPr lang="en-GB" sz="1400" dirty="0" smtClean="0"/>
              <a:t>Document presented at the Conference of the Greek EU Presidency in Athens (19-20 June 2014), 2014.</a:t>
            </a:r>
            <a:endParaRPr lang="nl-BE" sz="1400" dirty="0" smtClean="0"/>
          </a:p>
          <a:p>
            <a:pPr>
              <a:buNone/>
            </a:pPr>
            <a:r>
              <a:rPr lang="en-GB" sz="1400" dirty="0" smtClean="0"/>
              <a:t>European Commission/EACEAC/Eurydice/</a:t>
            </a:r>
            <a:r>
              <a:rPr lang="en-GB" sz="1400" dirty="0" err="1" smtClean="0"/>
              <a:t>Eurostat</a:t>
            </a:r>
            <a:r>
              <a:rPr lang="en-GB" sz="1400" dirty="0" smtClean="0"/>
              <a:t>, </a:t>
            </a:r>
            <a:r>
              <a:rPr lang="en-GB" sz="1400" i="1" dirty="0" smtClean="0"/>
              <a:t>Key data on early childhood education and care in Europe</a:t>
            </a:r>
            <a:r>
              <a:rPr lang="en-GB" sz="1400" dirty="0" smtClean="0"/>
              <a:t>, 2014 Edition. Eurydice and </a:t>
            </a:r>
            <a:r>
              <a:rPr lang="en-GB" sz="1400" dirty="0" err="1" smtClean="0"/>
              <a:t>Eurostat</a:t>
            </a:r>
            <a:r>
              <a:rPr lang="en-GB" sz="1400" dirty="0" smtClean="0"/>
              <a:t> Report. Luxembourg: Publications Office of the European Union, 2014.</a:t>
            </a:r>
            <a:endParaRPr lang="nl-BE" sz="1400" dirty="0" smtClean="0"/>
          </a:p>
          <a:p>
            <a:pPr>
              <a:buNone/>
            </a:pPr>
            <a:r>
              <a:rPr lang="en-GB" sz="1400" dirty="0" smtClean="0"/>
              <a:t>Hayes, N., </a:t>
            </a:r>
            <a:r>
              <a:rPr lang="en-GB" sz="1400" i="1" dirty="0" smtClean="0"/>
              <a:t>Perspectives on the Relationship between Education and Care in Early Childhood, </a:t>
            </a:r>
            <a:r>
              <a:rPr lang="en-GB" sz="1400" dirty="0" smtClean="0"/>
              <a:t>Background Paper prepared for the National Council for Curriculum and Assessment (Dublin: NCCA), 2007.</a:t>
            </a:r>
            <a:endParaRPr lang="nl-BE" sz="1400" dirty="0" smtClean="0"/>
          </a:p>
          <a:p>
            <a:pPr>
              <a:buNone/>
            </a:pPr>
            <a:r>
              <a:rPr lang="en-GB" sz="1400" dirty="0" smtClean="0"/>
              <a:t>Hayes, N., Teaching Matters in Early Educational Practice: The Case for a Nurturing Pedagogy. </a:t>
            </a:r>
            <a:r>
              <a:rPr lang="en-GB" sz="1400" i="1" dirty="0" smtClean="0"/>
              <a:t>Early Education and Development </a:t>
            </a:r>
            <a:r>
              <a:rPr lang="en-GB" sz="1400" dirty="0" err="1" smtClean="0"/>
              <a:t>Vol</a:t>
            </a:r>
            <a:r>
              <a:rPr lang="en-GB" sz="1400" dirty="0" smtClean="0"/>
              <a:t> 19, Issue 3, 2008, pp 430 – 440.</a:t>
            </a:r>
          </a:p>
          <a:p>
            <a:pPr>
              <a:buNone/>
            </a:pPr>
            <a:r>
              <a:rPr lang="en-GB" sz="1400" dirty="0" smtClean="0"/>
              <a:t>Peeters, J.; Cameron, C., </a:t>
            </a:r>
            <a:r>
              <a:rPr lang="en-GB" sz="1400" dirty="0" err="1" smtClean="0"/>
              <a:t>Lazzari</a:t>
            </a:r>
            <a:r>
              <a:rPr lang="en-GB" sz="1400" dirty="0" smtClean="0"/>
              <a:t>, A., Peleman, B., </a:t>
            </a:r>
            <a:r>
              <a:rPr lang="en-GB" sz="1400" dirty="0" err="1" smtClean="0"/>
              <a:t>Budginaite</a:t>
            </a:r>
            <a:r>
              <a:rPr lang="en-GB" sz="1400" dirty="0" smtClean="0"/>
              <a:t>, I., </a:t>
            </a:r>
            <a:r>
              <a:rPr lang="en-GB" sz="1400" dirty="0" err="1" smtClean="0"/>
              <a:t>Hauari</a:t>
            </a:r>
            <a:r>
              <a:rPr lang="en-GB" sz="1400" dirty="0" smtClean="0"/>
              <a:t>, H., &amp; </a:t>
            </a:r>
            <a:r>
              <a:rPr lang="en-GB" sz="1400" dirty="0" err="1" smtClean="0"/>
              <a:t>Siarova</a:t>
            </a:r>
            <a:r>
              <a:rPr lang="en-GB" sz="1400" dirty="0" smtClean="0"/>
              <a:t>, H., </a:t>
            </a:r>
            <a:r>
              <a:rPr lang="en-GB" sz="1400" i="1" dirty="0" smtClean="0"/>
              <a:t>Impact of continuous professional development and working conditions of early childhood education and care practitioners on quality, staff-child interactions and children’s outcomes: A systematic synthesis of research evidence</a:t>
            </a:r>
            <a:r>
              <a:rPr lang="en-GB" sz="1400" dirty="0" smtClean="0"/>
              <a:t>, Gent: VBJK. Dublin: </a:t>
            </a:r>
            <a:r>
              <a:rPr lang="en-GB" sz="1400" dirty="0" err="1" smtClean="0"/>
              <a:t>Eurofound</a:t>
            </a:r>
            <a:r>
              <a:rPr lang="en-GB" sz="1400" dirty="0" smtClean="0"/>
              <a:t>, 2015.</a:t>
            </a:r>
            <a:endParaRPr lang="nl-BE" sz="1400" dirty="0" smtClean="0"/>
          </a:p>
          <a:p>
            <a:pPr>
              <a:buNone/>
            </a:pPr>
            <a:r>
              <a:rPr lang="en-GB" sz="1400" dirty="0" smtClean="0"/>
              <a:t>Urban, M.; </a:t>
            </a:r>
            <a:r>
              <a:rPr lang="en-GB" sz="1400" dirty="0" err="1" smtClean="0"/>
              <a:t>Vandenbroeck</a:t>
            </a:r>
            <a:r>
              <a:rPr lang="en-GB" sz="1400" dirty="0" smtClean="0"/>
              <a:t>, M.; Peeters, J.; </a:t>
            </a:r>
            <a:r>
              <a:rPr lang="en-GB" sz="1400" dirty="0" err="1" smtClean="0"/>
              <a:t>Lazzari</a:t>
            </a:r>
            <a:r>
              <a:rPr lang="en-GB" sz="1400" dirty="0" smtClean="0"/>
              <a:t>, A.; Van Laere, K., </a:t>
            </a:r>
            <a:r>
              <a:rPr lang="en-GB" sz="1400" i="1" dirty="0" smtClean="0"/>
              <a:t>Competence Requirements in Early Childhood Education and Care. </a:t>
            </a:r>
            <a:r>
              <a:rPr lang="en-GB" sz="1400" i="1" dirty="0" err="1" smtClean="0"/>
              <a:t>CoRe</a:t>
            </a:r>
            <a:r>
              <a:rPr lang="en-GB" sz="1400" i="1" dirty="0" smtClean="0"/>
              <a:t> Final Report</a:t>
            </a:r>
            <a:r>
              <a:rPr lang="en-GB" sz="1400" dirty="0" smtClean="0"/>
              <a:t>. Brussels: European Commission, 2011.</a:t>
            </a:r>
            <a:endParaRPr lang="nl-BE" sz="1400" dirty="0" smtClean="0"/>
          </a:p>
          <a:p>
            <a:pPr>
              <a:buNone/>
            </a:pPr>
            <a:r>
              <a:rPr lang="en-GB" sz="1400" dirty="0" smtClean="0"/>
              <a:t>Van Laere, K.; Peeters, J.; Vandenbroeck, M., ‘The Education and Care Divide: the role of the early childhood workforce in 15 European countries’, </a:t>
            </a:r>
            <a:r>
              <a:rPr lang="en-GB" sz="1400" i="1" dirty="0" smtClean="0"/>
              <a:t>European Journal of Education</a:t>
            </a:r>
            <a:r>
              <a:rPr lang="en-GB" sz="1400" dirty="0" smtClean="0"/>
              <a:t>, 47, 4, 527-541, 2012.</a:t>
            </a:r>
          </a:p>
          <a:p>
            <a:pPr>
              <a:buNone/>
            </a:pPr>
            <a:r>
              <a:rPr lang="en-GB" sz="1400" dirty="0" smtClean="0"/>
              <a:t>Vandenbroeck, M., Urban, M., </a:t>
            </a:r>
            <a:r>
              <a:rPr lang="en-GB" sz="1400" dirty="0" err="1" smtClean="0"/>
              <a:t>Peeters,J</a:t>
            </a:r>
            <a:r>
              <a:rPr lang="en-GB" sz="1400" dirty="0" smtClean="0"/>
              <a:t>. (2016) Pathways to professionalism in ECEC. London </a:t>
            </a:r>
            <a:r>
              <a:rPr lang="en-GB" sz="1400" dirty="0" err="1" smtClean="0"/>
              <a:t>Routledge</a:t>
            </a:r>
            <a:r>
              <a:rPr lang="en-GB" sz="1400" dirty="0" smtClean="0"/>
              <a:t>. </a:t>
            </a:r>
            <a:endParaRPr lang="nl-BE" sz="1400" dirty="0" smtClean="0"/>
          </a:p>
          <a:p>
            <a:pPr>
              <a:buNone/>
            </a:pPr>
            <a:endParaRPr lang="nl-BE" sz="2000" dirty="0" smtClean="0"/>
          </a:p>
          <a:p>
            <a:pPr>
              <a:buNone/>
            </a:pPr>
            <a:endParaRPr lang="nl-BE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746</Words>
  <Application>Microsoft Office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Ubuntu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Findings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 DOLL</dc:creator>
  <cp:lastModifiedBy>Greta</cp:lastModifiedBy>
  <cp:revision>14</cp:revision>
  <dcterms:created xsi:type="dcterms:W3CDTF">2016-10-18T07:52:33Z</dcterms:created>
  <dcterms:modified xsi:type="dcterms:W3CDTF">2017-01-24T09:49:50Z</dcterms:modified>
</cp:coreProperties>
</file>