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2" r:id="rId4"/>
    <p:sldId id="284" r:id="rId5"/>
    <p:sldId id="285" r:id="rId6"/>
    <p:sldId id="263" r:id="rId7"/>
    <p:sldId id="261" r:id="rId8"/>
    <p:sldId id="269" r:id="rId9"/>
    <p:sldId id="276" r:id="rId10"/>
    <p:sldId id="283" r:id="rId11"/>
    <p:sldId id="286" r:id="rId12"/>
    <p:sldId id="287" r:id="rId13"/>
    <p:sldId id="288" r:id="rId14"/>
    <p:sldId id="290" r:id="rId15"/>
    <p:sldId id="289" r:id="rId16"/>
    <p:sldId id="292" r:id="rId17"/>
    <p:sldId id="293" r:id="rId18"/>
    <p:sldId id="26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400" autoAdjust="0"/>
  </p:normalViewPr>
  <p:slideViewPr>
    <p:cSldViewPr snapToGrid="0">
      <p:cViewPr varScale="1">
        <p:scale>
          <a:sx n="96" d="100"/>
          <a:sy n="96" d="100"/>
        </p:scale>
        <p:origin x="10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41B3A-5135-49B4-AAC8-27B48FFB6CD7}" type="datetimeFigureOut">
              <a:rPr lang="de-AT" smtClean="0"/>
              <a:t>25.01.2017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B3E1D-87FC-4F11-9CE7-0DAD51955CE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661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F27E-36DD-43BD-800B-C2564EAD543B}" type="datetimeFigureOut">
              <a:rPr lang="de-AT" smtClean="0"/>
              <a:t>25.01.2017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D843C-9FC5-4440-9BA9-28AB15B5189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Ladies </a:t>
            </a:r>
            <a:r>
              <a:rPr lang="de-AT" dirty="0" err="1"/>
              <a:t>and</a:t>
            </a:r>
            <a:r>
              <a:rPr lang="de-AT" baseline="0" dirty="0"/>
              <a:t> Gentlemen, I </a:t>
            </a:r>
            <a:r>
              <a:rPr lang="de-AT" baseline="0" dirty="0" err="1"/>
              <a:t>want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welcome</a:t>
            </a:r>
            <a:r>
              <a:rPr lang="de-AT" baseline="0" dirty="0"/>
              <a:t> </a:t>
            </a:r>
            <a:r>
              <a:rPr lang="de-AT" baseline="0" dirty="0" err="1"/>
              <a:t>you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workshop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particularly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my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75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Obviously</a:t>
            </a:r>
            <a:r>
              <a:rPr lang="de-AT" dirty="0"/>
              <a:t>, </a:t>
            </a:r>
            <a:r>
              <a:rPr lang="de-AT" dirty="0" err="1"/>
              <a:t>integration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, </a:t>
            </a:r>
            <a:r>
              <a:rPr lang="de-AT" dirty="0" err="1"/>
              <a:t>each</a:t>
            </a:r>
            <a:r>
              <a:rPr lang="de-AT" dirty="0"/>
              <a:t> in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so in </a:t>
            </a:r>
            <a:r>
              <a:rPr lang="de-AT" dirty="0" err="1"/>
              <a:t>combination</a:t>
            </a:r>
            <a:r>
              <a:rPr lang="de-AT" dirty="0"/>
              <a:t>, i.e. mutual </a:t>
            </a:r>
            <a:r>
              <a:rPr lang="de-AT" dirty="0" err="1"/>
              <a:t>interaction</a:t>
            </a:r>
            <a:r>
              <a:rPr lang="de-AT" dirty="0"/>
              <a:t>. In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not </a:t>
            </a:r>
            <a:r>
              <a:rPr lang="de-AT" dirty="0" err="1"/>
              <a:t>treat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superficial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concentrate</a:t>
            </a:r>
            <a:r>
              <a:rPr lang="de-AT" dirty="0"/>
              <a:t> on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aspects</a:t>
            </a:r>
            <a:r>
              <a:rPr lang="de-AT" dirty="0"/>
              <a:t>.</a:t>
            </a:r>
            <a:r>
              <a:rPr lang="de-AT" baseline="0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give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a </a:t>
            </a:r>
            <a:r>
              <a:rPr lang="de-AT" dirty="0" err="1"/>
              <a:t>framework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orientation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</a:t>
            </a:r>
            <a:r>
              <a:rPr lang="de-AT" baseline="0" dirty="0" err="1"/>
              <a:t>targeting</a:t>
            </a:r>
            <a:r>
              <a:rPr lang="de-AT" baseline="0" dirty="0"/>
              <a:t> in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I </a:t>
            </a:r>
            <a:r>
              <a:rPr lang="de-AT" baseline="0" dirty="0" err="1"/>
              <a:t>propose</a:t>
            </a:r>
            <a:r>
              <a:rPr lang="de-AT" baseline="0" dirty="0"/>
              <a:t> </a:t>
            </a:r>
            <a:r>
              <a:rPr lang="de-AT" baseline="0" dirty="0" err="1"/>
              <a:t>this</a:t>
            </a:r>
            <a:r>
              <a:rPr lang="de-AT" baseline="0" dirty="0"/>
              <a:t> </a:t>
            </a:r>
            <a:r>
              <a:rPr lang="de-AT" baseline="0" dirty="0" err="1"/>
              <a:t>schema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categorize</a:t>
            </a:r>
            <a:r>
              <a:rPr lang="de-AT" baseline="0" dirty="0"/>
              <a:t> </a:t>
            </a:r>
            <a:r>
              <a:rPr lang="de-AT" baseline="0" dirty="0" err="1"/>
              <a:t>five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integration</a:t>
            </a:r>
            <a:r>
              <a:rPr lang="de-AT" baseline="0" dirty="0"/>
              <a:t> in </a:t>
            </a:r>
            <a:r>
              <a:rPr lang="de-AT" baseline="0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implication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interdependent. </a:t>
            </a:r>
            <a:r>
              <a:rPr lang="de-AT" baseline="0" dirty="0" err="1"/>
              <a:t>While</a:t>
            </a:r>
            <a:r>
              <a:rPr lang="de-AT" baseline="0" dirty="0"/>
              <a:t> Prof. </a:t>
            </a:r>
            <a:r>
              <a:rPr lang="de-AT" baseline="0" dirty="0" err="1"/>
              <a:t>Brunello</a:t>
            </a:r>
            <a:r>
              <a:rPr lang="de-AT" baseline="0" dirty="0"/>
              <a:t> </a:t>
            </a:r>
            <a:r>
              <a:rPr lang="de-AT" baseline="0" dirty="0" err="1"/>
              <a:t>has</a:t>
            </a:r>
            <a:r>
              <a:rPr lang="de-AT" baseline="0" dirty="0"/>
              <a:t> </a:t>
            </a:r>
            <a:r>
              <a:rPr lang="de-AT" baseline="0" dirty="0" err="1"/>
              <a:t>elaborated</a:t>
            </a:r>
            <a:r>
              <a:rPr lang="de-AT" baseline="0" dirty="0"/>
              <a:t> on </a:t>
            </a:r>
            <a:r>
              <a:rPr lang="de-AT" baseline="0" dirty="0" err="1"/>
              <a:t>structural</a:t>
            </a:r>
            <a:r>
              <a:rPr lang="de-AT" baseline="0" dirty="0"/>
              <a:t> </a:t>
            </a:r>
            <a:r>
              <a:rPr lang="de-AT" baseline="0" dirty="0" err="1"/>
              <a:t>questions</a:t>
            </a:r>
            <a:r>
              <a:rPr lang="de-AT" baseline="0" dirty="0"/>
              <a:t> such </a:t>
            </a:r>
            <a:r>
              <a:rPr lang="de-AT" baseline="0" dirty="0" err="1"/>
              <a:t>as</a:t>
            </a:r>
            <a:r>
              <a:rPr lang="de-AT" baseline="0" dirty="0"/>
              <a:t> </a:t>
            </a:r>
            <a:r>
              <a:rPr lang="de-AT" baseline="0" dirty="0" err="1"/>
              <a:t>school</a:t>
            </a:r>
            <a:r>
              <a:rPr lang="de-AT" baseline="0" dirty="0"/>
              <a:t> </a:t>
            </a:r>
            <a:r>
              <a:rPr lang="de-AT" baseline="0" dirty="0" err="1"/>
              <a:t>stratficiation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early</a:t>
            </a:r>
            <a:r>
              <a:rPr lang="de-AT" baseline="0" dirty="0"/>
              <a:t> </a:t>
            </a:r>
            <a:r>
              <a:rPr lang="de-AT" baseline="0" dirty="0" err="1"/>
              <a:t>tracking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also </a:t>
            </a:r>
            <a:r>
              <a:rPr lang="de-AT" baseline="0" dirty="0" err="1"/>
              <a:t>strongly</a:t>
            </a:r>
            <a:r>
              <a:rPr lang="de-AT" baseline="0" dirty="0"/>
              <a:t> </a:t>
            </a:r>
            <a:r>
              <a:rPr lang="de-AT" baseline="0" dirty="0" err="1"/>
              <a:t>connected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segregation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family</a:t>
            </a:r>
            <a:r>
              <a:rPr lang="de-AT" baseline="0" dirty="0"/>
              <a:t> </a:t>
            </a:r>
            <a:r>
              <a:rPr lang="de-AT" baseline="0" dirty="0" err="1"/>
              <a:t>background</a:t>
            </a:r>
            <a:r>
              <a:rPr lang="de-AT" baseline="0" dirty="0"/>
              <a:t> </a:t>
            </a:r>
            <a:r>
              <a:rPr lang="de-AT" baseline="0" dirty="0" err="1"/>
              <a:t>my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will </a:t>
            </a:r>
            <a:r>
              <a:rPr lang="de-AT" baseline="0" dirty="0" err="1"/>
              <a:t>focus</a:t>
            </a:r>
            <a:r>
              <a:rPr lang="de-AT" baseline="0" dirty="0"/>
              <a:t> ...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946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Obviously</a:t>
            </a:r>
            <a:r>
              <a:rPr lang="de-AT" dirty="0"/>
              <a:t>, </a:t>
            </a:r>
            <a:r>
              <a:rPr lang="de-AT" dirty="0" err="1"/>
              <a:t>integration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, </a:t>
            </a:r>
            <a:r>
              <a:rPr lang="de-AT" dirty="0" err="1"/>
              <a:t>each</a:t>
            </a:r>
            <a:r>
              <a:rPr lang="de-AT" dirty="0"/>
              <a:t> in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so in </a:t>
            </a:r>
            <a:r>
              <a:rPr lang="de-AT" dirty="0" err="1"/>
              <a:t>combination</a:t>
            </a:r>
            <a:r>
              <a:rPr lang="de-AT" dirty="0"/>
              <a:t>, i.e. mutual </a:t>
            </a:r>
            <a:r>
              <a:rPr lang="de-AT" dirty="0" err="1"/>
              <a:t>interaction</a:t>
            </a:r>
            <a:r>
              <a:rPr lang="de-AT" dirty="0"/>
              <a:t>. In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not </a:t>
            </a:r>
            <a:r>
              <a:rPr lang="de-AT" dirty="0" err="1"/>
              <a:t>treat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superficial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concentrate</a:t>
            </a:r>
            <a:r>
              <a:rPr lang="de-AT" dirty="0"/>
              <a:t> on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aspects</a:t>
            </a:r>
            <a:r>
              <a:rPr lang="de-AT" dirty="0"/>
              <a:t>.</a:t>
            </a:r>
            <a:r>
              <a:rPr lang="de-AT" baseline="0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give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a </a:t>
            </a:r>
            <a:r>
              <a:rPr lang="de-AT" dirty="0" err="1"/>
              <a:t>framework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orientation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</a:t>
            </a:r>
            <a:r>
              <a:rPr lang="de-AT" baseline="0" dirty="0" err="1"/>
              <a:t>targeting</a:t>
            </a:r>
            <a:r>
              <a:rPr lang="de-AT" baseline="0" dirty="0"/>
              <a:t> in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I </a:t>
            </a:r>
            <a:r>
              <a:rPr lang="de-AT" baseline="0" dirty="0" err="1"/>
              <a:t>propose</a:t>
            </a:r>
            <a:r>
              <a:rPr lang="de-AT" baseline="0" dirty="0"/>
              <a:t> </a:t>
            </a:r>
            <a:r>
              <a:rPr lang="de-AT" baseline="0" dirty="0" err="1"/>
              <a:t>this</a:t>
            </a:r>
            <a:r>
              <a:rPr lang="de-AT" baseline="0" dirty="0"/>
              <a:t> </a:t>
            </a:r>
            <a:r>
              <a:rPr lang="de-AT" baseline="0" dirty="0" err="1"/>
              <a:t>schema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categorize</a:t>
            </a:r>
            <a:r>
              <a:rPr lang="de-AT" baseline="0" dirty="0"/>
              <a:t> </a:t>
            </a:r>
            <a:r>
              <a:rPr lang="de-AT" baseline="0" dirty="0" err="1"/>
              <a:t>five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integration</a:t>
            </a:r>
            <a:r>
              <a:rPr lang="de-AT" baseline="0" dirty="0"/>
              <a:t> in </a:t>
            </a:r>
            <a:r>
              <a:rPr lang="de-AT" baseline="0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implication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interdependent. </a:t>
            </a:r>
            <a:r>
              <a:rPr lang="de-AT" baseline="0" dirty="0" err="1"/>
              <a:t>While</a:t>
            </a:r>
            <a:r>
              <a:rPr lang="de-AT" baseline="0" dirty="0"/>
              <a:t> Prof. </a:t>
            </a:r>
            <a:r>
              <a:rPr lang="de-AT" baseline="0" dirty="0" err="1"/>
              <a:t>Brunello</a:t>
            </a:r>
            <a:r>
              <a:rPr lang="de-AT" baseline="0" dirty="0"/>
              <a:t> </a:t>
            </a:r>
            <a:r>
              <a:rPr lang="de-AT" baseline="0" dirty="0" err="1"/>
              <a:t>has</a:t>
            </a:r>
            <a:r>
              <a:rPr lang="de-AT" baseline="0" dirty="0"/>
              <a:t> </a:t>
            </a:r>
            <a:r>
              <a:rPr lang="de-AT" baseline="0" dirty="0" err="1"/>
              <a:t>elaborated</a:t>
            </a:r>
            <a:r>
              <a:rPr lang="de-AT" baseline="0" dirty="0"/>
              <a:t> on </a:t>
            </a:r>
            <a:r>
              <a:rPr lang="de-AT" baseline="0" dirty="0" err="1"/>
              <a:t>structural</a:t>
            </a:r>
            <a:r>
              <a:rPr lang="de-AT" baseline="0" dirty="0"/>
              <a:t> </a:t>
            </a:r>
            <a:r>
              <a:rPr lang="de-AT" baseline="0" dirty="0" err="1"/>
              <a:t>questions</a:t>
            </a:r>
            <a:r>
              <a:rPr lang="de-AT" baseline="0" dirty="0"/>
              <a:t> such </a:t>
            </a:r>
            <a:r>
              <a:rPr lang="de-AT" baseline="0" dirty="0" err="1"/>
              <a:t>as</a:t>
            </a:r>
            <a:r>
              <a:rPr lang="de-AT" baseline="0" dirty="0"/>
              <a:t> </a:t>
            </a:r>
            <a:r>
              <a:rPr lang="de-AT" baseline="0" dirty="0" err="1"/>
              <a:t>school</a:t>
            </a:r>
            <a:r>
              <a:rPr lang="de-AT" baseline="0" dirty="0"/>
              <a:t> </a:t>
            </a:r>
            <a:r>
              <a:rPr lang="de-AT" baseline="0" dirty="0" err="1"/>
              <a:t>stratficiation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early</a:t>
            </a:r>
            <a:r>
              <a:rPr lang="de-AT" baseline="0" dirty="0"/>
              <a:t> </a:t>
            </a:r>
            <a:r>
              <a:rPr lang="de-AT" baseline="0" dirty="0" err="1"/>
              <a:t>tracking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also </a:t>
            </a:r>
            <a:r>
              <a:rPr lang="de-AT" baseline="0" dirty="0" err="1"/>
              <a:t>strongly</a:t>
            </a:r>
            <a:r>
              <a:rPr lang="de-AT" baseline="0" dirty="0"/>
              <a:t> </a:t>
            </a:r>
            <a:r>
              <a:rPr lang="de-AT" baseline="0" dirty="0" err="1"/>
              <a:t>connected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segregation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family</a:t>
            </a:r>
            <a:r>
              <a:rPr lang="de-AT" baseline="0" dirty="0"/>
              <a:t> </a:t>
            </a:r>
            <a:r>
              <a:rPr lang="de-AT" baseline="0" dirty="0" err="1"/>
              <a:t>background</a:t>
            </a:r>
            <a:r>
              <a:rPr lang="de-AT" baseline="0" dirty="0"/>
              <a:t> </a:t>
            </a:r>
            <a:r>
              <a:rPr lang="de-AT" baseline="0" dirty="0" err="1"/>
              <a:t>my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will </a:t>
            </a:r>
            <a:r>
              <a:rPr lang="de-AT" baseline="0" dirty="0" err="1"/>
              <a:t>focus</a:t>
            </a:r>
            <a:r>
              <a:rPr lang="de-AT" baseline="0" dirty="0"/>
              <a:t> ...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637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Obviously</a:t>
            </a:r>
            <a:r>
              <a:rPr lang="de-AT" dirty="0"/>
              <a:t>, </a:t>
            </a:r>
            <a:r>
              <a:rPr lang="de-AT" dirty="0" err="1"/>
              <a:t>integration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, </a:t>
            </a:r>
            <a:r>
              <a:rPr lang="de-AT" dirty="0" err="1"/>
              <a:t>each</a:t>
            </a:r>
            <a:r>
              <a:rPr lang="de-AT" dirty="0"/>
              <a:t> in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so in </a:t>
            </a:r>
            <a:r>
              <a:rPr lang="de-AT" dirty="0" err="1"/>
              <a:t>combination</a:t>
            </a:r>
            <a:r>
              <a:rPr lang="de-AT" dirty="0"/>
              <a:t>, i.e. mutual </a:t>
            </a:r>
            <a:r>
              <a:rPr lang="de-AT" dirty="0" err="1"/>
              <a:t>interaction</a:t>
            </a:r>
            <a:r>
              <a:rPr lang="de-AT" dirty="0"/>
              <a:t>. In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not </a:t>
            </a:r>
            <a:r>
              <a:rPr lang="de-AT" dirty="0" err="1"/>
              <a:t>treat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superficial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concentrate</a:t>
            </a:r>
            <a:r>
              <a:rPr lang="de-AT" dirty="0"/>
              <a:t> on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aspects</a:t>
            </a:r>
            <a:r>
              <a:rPr lang="de-AT" dirty="0"/>
              <a:t>.</a:t>
            </a:r>
            <a:r>
              <a:rPr lang="de-AT" baseline="0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give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a </a:t>
            </a:r>
            <a:r>
              <a:rPr lang="de-AT" dirty="0" err="1"/>
              <a:t>framework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orientation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</a:t>
            </a:r>
            <a:r>
              <a:rPr lang="de-AT" baseline="0" dirty="0" err="1"/>
              <a:t>targeting</a:t>
            </a:r>
            <a:r>
              <a:rPr lang="de-AT" baseline="0" dirty="0"/>
              <a:t> in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I </a:t>
            </a:r>
            <a:r>
              <a:rPr lang="de-AT" baseline="0" dirty="0" err="1"/>
              <a:t>propose</a:t>
            </a:r>
            <a:r>
              <a:rPr lang="de-AT" baseline="0" dirty="0"/>
              <a:t> </a:t>
            </a:r>
            <a:r>
              <a:rPr lang="de-AT" baseline="0" dirty="0" err="1"/>
              <a:t>this</a:t>
            </a:r>
            <a:r>
              <a:rPr lang="de-AT" baseline="0" dirty="0"/>
              <a:t> </a:t>
            </a:r>
            <a:r>
              <a:rPr lang="de-AT" baseline="0" dirty="0" err="1"/>
              <a:t>schema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categorize</a:t>
            </a:r>
            <a:r>
              <a:rPr lang="de-AT" baseline="0" dirty="0"/>
              <a:t> </a:t>
            </a:r>
            <a:r>
              <a:rPr lang="de-AT" baseline="0" dirty="0" err="1"/>
              <a:t>five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integration</a:t>
            </a:r>
            <a:r>
              <a:rPr lang="de-AT" baseline="0" dirty="0"/>
              <a:t> in </a:t>
            </a:r>
            <a:r>
              <a:rPr lang="de-AT" baseline="0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implication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interdependent. </a:t>
            </a:r>
            <a:r>
              <a:rPr lang="de-AT" baseline="0" dirty="0" err="1"/>
              <a:t>While</a:t>
            </a:r>
            <a:r>
              <a:rPr lang="de-AT" baseline="0" dirty="0"/>
              <a:t> Prof. </a:t>
            </a:r>
            <a:r>
              <a:rPr lang="de-AT" baseline="0" dirty="0" err="1"/>
              <a:t>Brunello</a:t>
            </a:r>
            <a:r>
              <a:rPr lang="de-AT" baseline="0" dirty="0"/>
              <a:t> </a:t>
            </a:r>
            <a:r>
              <a:rPr lang="de-AT" baseline="0" dirty="0" err="1"/>
              <a:t>has</a:t>
            </a:r>
            <a:r>
              <a:rPr lang="de-AT" baseline="0" dirty="0"/>
              <a:t> </a:t>
            </a:r>
            <a:r>
              <a:rPr lang="de-AT" baseline="0" dirty="0" err="1"/>
              <a:t>elaborated</a:t>
            </a:r>
            <a:r>
              <a:rPr lang="de-AT" baseline="0" dirty="0"/>
              <a:t> on </a:t>
            </a:r>
            <a:r>
              <a:rPr lang="de-AT" baseline="0" dirty="0" err="1"/>
              <a:t>structural</a:t>
            </a:r>
            <a:r>
              <a:rPr lang="de-AT" baseline="0" dirty="0"/>
              <a:t> </a:t>
            </a:r>
            <a:r>
              <a:rPr lang="de-AT" baseline="0" dirty="0" err="1"/>
              <a:t>questions</a:t>
            </a:r>
            <a:r>
              <a:rPr lang="de-AT" baseline="0" dirty="0"/>
              <a:t> such </a:t>
            </a:r>
            <a:r>
              <a:rPr lang="de-AT" baseline="0" dirty="0" err="1"/>
              <a:t>as</a:t>
            </a:r>
            <a:r>
              <a:rPr lang="de-AT" baseline="0" dirty="0"/>
              <a:t> </a:t>
            </a:r>
            <a:r>
              <a:rPr lang="de-AT" baseline="0" dirty="0" err="1"/>
              <a:t>school</a:t>
            </a:r>
            <a:r>
              <a:rPr lang="de-AT" baseline="0" dirty="0"/>
              <a:t> </a:t>
            </a:r>
            <a:r>
              <a:rPr lang="de-AT" baseline="0" dirty="0" err="1"/>
              <a:t>stratficiation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early</a:t>
            </a:r>
            <a:r>
              <a:rPr lang="de-AT" baseline="0" dirty="0"/>
              <a:t> </a:t>
            </a:r>
            <a:r>
              <a:rPr lang="de-AT" baseline="0" dirty="0" err="1"/>
              <a:t>tracking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also </a:t>
            </a:r>
            <a:r>
              <a:rPr lang="de-AT" baseline="0" dirty="0" err="1"/>
              <a:t>strongly</a:t>
            </a:r>
            <a:r>
              <a:rPr lang="de-AT" baseline="0" dirty="0"/>
              <a:t> </a:t>
            </a:r>
            <a:r>
              <a:rPr lang="de-AT" baseline="0" dirty="0" err="1"/>
              <a:t>connected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segregation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family</a:t>
            </a:r>
            <a:r>
              <a:rPr lang="de-AT" baseline="0" dirty="0"/>
              <a:t> </a:t>
            </a:r>
            <a:r>
              <a:rPr lang="de-AT" baseline="0" dirty="0" err="1"/>
              <a:t>background</a:t>
            </a:r>
            <a:r>
              <a:rPr lang="de-AT" baseline="0" dirty="0"/>
              <a:t> </a:t>
            </a:r>
            <a:r>
              <a:rPr lang="de-AT" baseline="0" dirty="0" err="1"/>
              <a:t>my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will </a:t>
            </a:r>
            <a:r>
              <a:rPr lang="de-AT" baseline="0" dirty="0" err="1"/>
              <a:t>focus</a:t>
            </a:r>
            <a:r>
              <a:rPr lang="de-AT" baseline="0" dirty="0"/>
              <a:t> ...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8709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Obviously</a:t>
            </a:r>
            <a:r>
              <a:rPr lang="de-AT" dirty="0"/>
              <a:t>, </a:t>
            </a:r>
            <a:r>
              <a:rPr lang="de-AT" dirty="0" err="1"/>
              <a:t>integration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, </a:t>
            </a:r>
            <a:r>
              <a:rPr lang="de-AT" dirty="0" err="1"/>
              <a:t>each</a:t>
            </a:r>
            <a:r>
              <a:rPr lang="de-AT" dirty="0"/>
              <a:t> in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so in </a:t>
            </a:r>
            <a:r>
              <a:rPr lang="de-AT" dirty="0" err="1"/>
              <a:t>combination</a:t>
            </a:r>
            <a:r>
              <a:rPr lang="de-AT" dirty="0"/>
              <a:t>, i.e. mutual </a:t>
            </a:r>
            <a:r>
              <a:rPr lang="de-AT" dirty="0" err="1"/>
              <a:t>interaction</a:t>
            </a:r>
            <a:r>
              <a:rPr lang="de-AT" dirty="0"/>
              <a:t>. In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not </a:t>
            </a:r>
            <a:r>
              <a:rPr lang="de-AT" dirty="0" err="1"/>
              <a:t>treat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superficial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concentrate</a:t>
            </a:r>
            <a:r>
              <a:rPr lang="de-AT" dirty="0"/>
              <a:t> on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aspects</a:t>
            </a:r>
            <a:r>
              <a:rPr lang="de-AT" dirty="0"/>
              <a:t>.</a:t>
            </a:r>
            <a:r>
              <a:rPr lang="de-AT" baseline="0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give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a </a:t>
            </a:r>
            <a:r>
              <a:rPr lang="de-AT" dirty="0" err="1"/>
              <a:t>framework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orientation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</a:t>
            </a:r>
            <a:r>
              <a:rPr lang="de-AT" baseline="0" dirty="0" err="1"/>
              <a:t>targeting</a:t>
            </a:r>
            <a:r>
              <a:rPr lang="de-AT" baseline="0" dirty="0"/>
              <a:t> in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I </a:t>
            </a:r>
            <a:r>
              <a:rPr lang="de-AT" baseline="0" dirty="0" err="1"/>
              <a:t>propose</a:t>
            </a:r>
            <a:r>
              <a:rPr lang="de-AT" baseline="0" dirty="0"/>
              <a:t> </a:t>
            </a:r>
            <a:r>
              <a:rPr lang="de-AT" baseline="0" dirty="0" err="1"/>
              <a:t>this</a:t>
            </a:r>
            <a:r>
              <a:rPr lang="de-AT" baseline="0" dirty="0"/>
              <a:t> </a:t>
            </a:r>
            <a:r>
              <a:rPr lang="de-AT" baseline="0" dirty="0" err="1"/>
              <a:t>schema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categorize</a:t>
            </a:r>
            <a:r>
              <a:rPr lang="de-AT" baseline="0" dirty="0"/>
              <a:t> </a:t>
            </a:r>
            <a:r>
              <a:rPr lang="de-AT" baseline="0" dirty="0" err="1"/>
              <a:t>five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integration</a:t>
            </a:r>
            <a:r>
              <a:rPr lang="de-AT" baseline="0" dirty="0"/>
              <a:t> in </a:t>
            </a:r>
            <a:r>
              <a:rPr lang="de-AT" baseline="0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implication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interdependent. </a:t>
            </a:r>
            <a:r>
              <a:rPr lang="de-AT" baseline="0" dirty="0" err="1"/>
              <a:t>While</a:t>
            </a:r>
            <a:r>
              <a:rPr lang="de-AT" baseline="0" dirty="0"/>
              <a:t> Prof. </a:t>
            </a:r>
            <a:r>
              <a:rPr lang="de-AT" baseline="0" dirty="0" err="1"/>
              <a:t>Brunello</a:t>
            </a:r>
            <a:r>
              <a:rPr lang="de-AT" baseline="0" dirty="0"/>
              <a:t> </a:t>
            </a:r>
            <a:r>
              <a:rPr lang="de-AT" baseline="0" dirty="0" err="1"/>
              <a:t>has</a:t>
            </a:r>
            <a:r>
              <a:rPr lang="de-AT" baseline="0" dirty="0"/>
              <a:t> </a:t>
            </a:r>
            <a:r>
              <a:rPr lang="de-AT" baseline="0" dirty="0" err="1"/>
              <a:t>elaborated</a:t>
            </a:r>
            <a:r>
              <a:rPr lang="de-AT" baseline="0" dirty="0"/>
              <a:t> on </a:t>
            </a:r>
            <a:r>
              <a:rPr lang="de-AT" baseline="0" dirty="0" err="1"/>
              <a:t>structural</a:t>
            </a:r>
            <a:r>
              <a:rPr lang="de-AT" baseline="0" dirty="0"/>
              <a:t> </a:t>
            </a:r>
            <a:r>
              <a:rPr lang="de-AT" baseline="0" dirty="0" err="1"/>
              <a:t>questions</a:t>
            </a:r>
            <a:r>
              <a:rPr lang="de-AT" baseline="0" dirty="0"/>
              <a:t> such </a:t>
            </a:r>
            <a:r>
              <a:rPr lang="de-AT" baseline="0" dirty="0" err="1"/>
              <a:t>as</a:t>
            </a:r>
            <a:r>
              <a:rPr lang="de-AT" baseline="0" dirty="0"/>
              <a:t> </a:t>
            </a:r>
            <a:r>
              <a:rPr lang="de-AT" baseline="0" dirty="0" err="1"/>
              <a:t>school</a:t>
            </a:r>
            <a:r>
              <a:rPr lang="de-AT" baseline="0" dirty="0"/>
              <a:t> </a:t>
            </a:r>
            <a:r>
              <a:rPr lang="de-AT" baseline="0" dirty="0" err="1"/>
              <a:t>stratficiation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early</a:t>
            </a:r>
            <a:r>
              <a:rPr lang="de-AT" baseline="0" dirty="0"/>
              <a:t> </a:t>
            </a:r>
            <a:r>
              <a:rPr lang="de-AT" baseline="0" dirty="0" err="1"/>
              <a:t>tracking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also </a:t>
            </a:r>
            <a:r>
              <a:rPr lang="de-AT" baseline="0" dirty="0" err="1"/>
              <a:t>strongly</a:t>
            </a:r>
            <a:r>
              <a:rPr lang="de-AT" baseline="0" dirty="0"/>
              <a:t> </a:t>
            </a:r>
            <a:r>
              <a:rPr lang="de-AT" baseline="0" dirty="0" err="1"/>
              <a:t>connected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segregation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family</a:t>
            </a:r>
            <a:r>
              <a:rPr lang="de-AT" baseline="0" dirty="0"/>
              <a:t> </a:t>
            </a:r>
            <a:r>
              <a:rPr lang="de-AT" baseline="0" dirty="0" err="1"/>
              <a:t>background</a:t>
            </a:r>
            <a:r>
              <a:rPr lang="de-AT" baseline="0" dirty="0"/>
              <a:t> </a:t>
            </a:r>
            <a:r>
              <a:rPr lang="de-AT" baseline="0" dirty="0" err="1"/>
              <a:t>my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will </a:t>
            </a:r>
            <a:r>
              <a:rPr lang="de-AT" baseline="0" dirty="0" err="1"/>
              <a:t>focus</a:t>
            </a:r>
            <a:r>
              <a:rPr lang="de-AT" baseline="0" dirty="0"/>
              <a:t> ...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2789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Obviously</a:t>
            </a:r>
            <a:r>
              <a:rPr lang="de-AT" dirty="0"/>
              <a:t>, </a:t>
            </a:r>
            <a:r>
              <a:rPr lang="de-AT" dirty="0" err="1"/>
              <a:t>integration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, </a:t>
            </a:r>
            <a:r>
              <a:rPr lang="de-AT" dirty="0" err="1"/>
              <a:t>each</a:t>
            </a:r>
            <a:r>
              <a:rPr lang="de-AT" dirty="0"/>
              <a:t> in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so in </a:t>
            </a:r>
            <a:r>
              <a:rPr lang="de-AT" dirty="0" err="1"/>
              <a:t>combination</a:t>
            </a:r>
            <a:r>
              <a:rPr lang="de-AT" dirty="0"/>
              <a:t>, i.e. mutual </a:t>
            </a:r>
            <a:r>
              <a:rPr lang="de-AT" dirty="0" err="1"/>
              <a:t>interaction</a:t>
            </a:r>
            <a:r>
              <a:rPr lang="de-AT" dirty="0"/>
              <a:t>. In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not </a:t>
            </a:r>
            <a:r>
              <a:rPr lang="de-AT" dirty="0" err="1"/>
              <a:t>treat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superficial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concentrate</a:t>
            </a:r>
            <a:r>
              <a:rPr lang="de-AT" dirty="0"/>
              <a:t> on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aspects</a:t>
            </a:r>
            <a:r>
              <a:rPr lang="de-AT" dirty="0"/>
              <a:t>.</a:t>
            </a:r>
            <a:r>
              <a:rPr lang="de-AT" baseline="0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give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a </a:t>
            </a:r>
            <a:r>
              <a:rPr lang="de-AT" dirty="0" err="1"/>
              <a:t>framework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orientation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</a:t>
            </a:r>
            <a:r>
              <a:rPr lang="de-AT" baseline="0" dirty="0" err="1"/>
              <a:t>targeting</a:t>
            </a:r>
            <a:r>
              <a:rPr lang="de-AT" baseline="0" dirty="0"/>
              <a:t> in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I </a:t>
            </a:r>
            <a:r>
              <a:rPr lang="de-AT" baseline="0" dirty="0" err="1"/>
              <a:t>propose</a:t>
            </a:r>
            <a:r>
              <a:rPr lang="de-AT" baseline="0" dirty="0"/>
              <a:t> </a:t>
            </a:r>
            <a:r>
              <a:rPr lang="de-AT" baseline="0" dirty="0" err="1"/>
              <a:t>this</a:t>
            </a:r>
            <a:r>
              <a:rPr lang="de-AT" baseline="0" dirty="0"/>
              <a:t> </a:t>
            </a:r>
            <a:r>
              <a:rPr lang="de-AT" baseline="0" dirty="0" err="1"/>
              <a:t>schema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categorize</a:t>
            </a:r>
            <a:r>
              <a:rPr lang="de-AT" baseline="0" dirty="0"/>
              <a:t> </a:t>
            </a:r>
            <a:r>
              <a:rPr lang="de-AT" baseline="0" dirty="0" err="1"/>
              <a:t>five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integration</a:t>
            </a:r>
            <a:r>
              <a:rPr lang="de-AT" baseline="0" dirty="0"/>
              <a:t> in </a:t>
            </a:r>
            <a:r>
              <a:rPr lang="de-AT" baseline="0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implication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interdependent. </a:t>
            </a:r>
            <a:r>
              <a:rPr lang="de-AT" baseline="0" dirty="0" err="1"/>
              <a:t>While</a:t>
            </a:r>
            <a:r>
              <a:rPr lang="de-AT" baseline="0" dirty="0"/>
              <a:t> Prof. </a:t>
            </a:r>
            <a:r>
              <a:rPr lang="de-AT" baseline="0" dirty="0" err="1"/>
              <a:t>Brunello</a:t>
            </a:r>
            <a:r>
              <a:rPr lang="de-AT" baseline="0" dirty="0"/>
              <a:t> </a:t>
            </a:r>
            <a:r>
              <a:rPr lang="de-AT" baseline="0" dirty="0" err="1"/>
              <a:t>has</a:t>
            </a:r>
            <a:r>
              <a:rPr lang="de-AT" baseline="0" dirty="0"/>
              <a:t> </a:t>
            </a:r>
            <a:r>
              <a:rPr lang="de-AT" baseline="0" dirty="0" err="1"/>
              <a:t>elaborated</a:t>
            </a:r>
            <a:r>
              <a:rPr lang="de-AT" baseline="0" dirty="0"/>
              <a:t> on </a:t>
            </a:r>
            <a:r>
              <a:rPr lang="de-AT" baseline="0" dirty="0" err="1"/>
              <a:t>structural</a:t>
            </a:r>
            <a:r>
              <a:rPr lang="de-AT" baseline="0" dirty="0"/>
              <a:t> </a:t>
            </a:r>
            <a:r>
              <a:rPr lang="de-AT" baseline="0" dirty="0" err="1"/>
              <a:t>questions</a:t>
            </a:r>
            <a:r>
              <a:rPr lang="de-AT" baseline="0" dirty="0"/>
              <a:t> such </a:t>
            </a:r>
            <a:r>
              <a:rPr lang="de-AT" baseline="0" dirty="0" err="1"/>
              <a:t>as</a:t>
            </a:r>
            <a:r>
              <a:rPr lang="de-AT" baseline="0" dirty="0"/>
              <a:t> </a:t>
            </a:r>
            <a:r>
              <a:rPr lang="de-AT" baseline="0" dirty="0" err="1"/>
              <a:t>school</a:t>
            </a:r>
            <a:r>
              <a:rPr lang="de-AT" baseline="0" dirty="0"/>
              <a:t> </a:t>
            </a:r>
            <a:r>
              <a:rPr lang="de-AT" baseline="0" dirty="0" err="1"/>
              <a:t>stratficiation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early</a:t>
            </a:r>
            <a:r>
              <a:rPr lang="de-AT" baseline="0" dirty="0"/>
              <a:t> </a:t>
            </a:r>
            <a:r>
              <a:rPr lang="de-AT" baseline="0" dirty="0" err="1"/>
              <a:t>tracking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also </a:t>
            </a:r>
            <a:r>
              <a:rPr lang="de-AT" baseline="0" dirty="0" err="1"/>
              <a:t>strongly</a:t>
            </a:r>
            <a:r>
              <a:rPr lang="de-AT" baseline="0" dirty="0"/>
              <a:t> </a:t>
            </a:r>
            <a:r>
              <a:rPr lang="de-AT" baseline="0" dirty="0" err="1"/>
              <a:t>connected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segregation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family</a:t>
            </a:r>
            <a:r>
              <a:rPr lang="de-AT" baseline="0" dirty="0"/>
              <a:t> </a:t>
            </a:r>
            <a:r>
              <a:rPr lang="de-AT" baseline="0" dirty="0" err="1"/>
              <a:t>background</a:t>
            </a:r>
            <a:r>
              <a:rPr lang="de-AT" baseline="0" dirty="0"/>
              <a:t> </a:t>
            </a:r>
            <a:r>
              <a:rPr lang="de-AT" baseline="0" dirty="0" err="1"/>
              <a:t>my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will </a:t>
            </a:r>
            <a:r>
              <a:rPr lang="de-AT" baseline="0" dirty="0" err="1"/>
              <a:t>focus</a:t>
            </a:r>
            <a:r>
              <a:rPr lang="de-AT" baseline="0" dirty="0"/>
              <a:t> ...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972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Which</a:t>
            </a:r>
            <a:r>
              <a:rPr lang="de-AT" baseline="0" dirty="0"/>
              <a:t> will </a:t>
            </a:r>
            <a:r>
              <a:rPr lang="de-AT" baseline="0" dirty="0" err="1"/>
              <a:t>be</a:t>
            </a:r>
            <a:r>
              <a:rPr lang="de-AT" baseline="0" dirty="0"/>
              <a:t> </a:t>
            </a:r>
            <a:r>
              <a:rPr lang="de-AT" baseline="0" dirty="0" err="1"/>
              <a:t>devoted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question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integration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migrants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refugees</a:t>
            </a:r>
            <a:r>
              <a:rPr lang="de-AT" baseline="0" dirty="0"/>
              <a:t> </a:t>
            </a:r>
            <a:r>
              <a:rPr lang="de-AT" baseline="0" dirty="0" err="1"/>
              <a:t>through</a:t>
            </a:r>
            <a:r>
              <a:rPr lang="de-AT" baseline="0" dirty="0"/>
              <a:t> </a:t>
            </a:r>
            <a:r>
              <a:rPr lang="de-AT" baseline="0" dirty="0" err="1"/>
              <a:t>education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329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Obviously</a:t>
            </a:r>
            <a:r>
              <a:rPr lang="de-AT" dirty="0"/>
              <a:t>, </a:t>
            </a:r>
            <a:r>
              <a:rPr lang="de-AT" dirty="0" err="1"/>
              <a:t>integration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, </a:t>
            </a:r>
            <a:r>
              <a:rPr lang="de-AT" dirty="0" err="1"/>
              <a:t>each</a:t>
            </a:r>
            <a:r>
              <a:rPr lang="de-AT" dirty="0"/>
              <a:t> in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so in </a:t>
            </a:r>
            <a:r>
              <a:rPr lang="de-AT" dirty="0" err="1"/>
              <a:t>combination</a:t>
            </a:r>
            <a:r>
              <a:rPr lang="de-AT" dirty="0"/>
              <a:t>, i.e. mutual </a:t>
            </a:r>
            <a:r>
              <a:rPr lang="de-AT" dirty="0" err="1"/>
              <a:t>interaction</a:t>
            </a:r>
            <a:r>
              <a:rPr lang="de-AT" dirty="0"/>
              <a:t>. In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not </a:t>
            </a:r>
            <a:r>
              <a:rPr lang="de-AT" dirty="0" err="1"/>
              <a:t>treat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superficial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concentrate</a:t>
            </a:r>
            <a:r>
              <a:rPr lang="de-AT" dirty="0"/>
              <a:t> on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aspects</a:t>
            </a:r>
            <a:r>
              <a:rPr lang="de-AT" dirty="0"/>
              <a:t>.</a:t>
            </a:r>
            <a:r>
              <a:rPr lang="de-AT" baseline="0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give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a </a:t>
            </a:r>
            <a:r>
              <a:rPr lang="de-AT" dirty="0" err="1"/>
              <a:t>framework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orientation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</a:t>
            </a:r>
            <a:r>
              <a:rPr lang="de-AT" baseline="0" dirty="0" err="1"/>
              <a:t>targeting</a:t>
            </a:r>
            <a:r>
              <a:rPr lang="de-AT" baseline="0" dirty="0"/>
              <a:t> in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I </a:t>
            </a:r>
            <a:r>
              <a:rPr lang="de-AT" baseline="0" dirty="0" err="1"/>
              <a:t>propose</a:t>
            </a:r>
            <a:r>
              <a:rPr lang="de-AT" baseline="0" dirty="0"/>
              <a:t> </a:t>
            </a:r>
            <a:r>
              <a:rPr lang="de-AT" baseline="0" dirty="0" err="1"/>
              <a:t>this</a:t>
            </a:r>
            <a:r>
              <a:rPr lang="de-AT" baseline="0" dirty="0"/>
              <a:t> </a:t>
            </a:r>
            <a:r>
              <a:rPr lang="de-AT" baseline="0" dirty="0" err="1"/>
              <a:t>schema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categorize</a:t>
            </a:r>
            <a:r>
              <a:rPr lang="de-AT" baseline="0" dirty="0"/>
              <a:t> </a:t>
            </a:r>
            <a:r>
              <a:rPr lang="de-AT" baseline="0" dirty="0" err="1"/>
              <a:t>five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integration</a:t>
            </a:r>
            <a:r>
              <a:rPr lang="de-AT" baseline="0" dirty="0"/>
              <a:t> in </a:t>
            </a:r>
            <a:r>
              <a:rPr lang="de-AT" baseline="0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implication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interdependent. </a:t>
            </a:r>
            <a:r>
              <a:rPr lang="de-AT" baseline="0" dirty="0" err="1"/>
              <a:t>While</a:t>
            </a:r>
            <a:r>
              <a:rPr lang="de-AT" baseline="0" dirty="0"/>
              <a:t> Prof. </a:t>
            </a:r>
            <a:r>
              <a:rPr lang="de-AT" baseline="0" dirty="0" err="1"/>
              <a:t>Brunello</a:t>
            </a:r>
            <a:r>
              <a:rPr lang="de-AT" baseline="0" dirty="0"/>
              <a:t> </a:t>
            </a:r>
            <a:r>
              <a:rPr lang="de-AT" baseline="0" dirty="0" err="1"/>
              <a:t>has</a:t>
            </a:r>
            <a:r>
              <a:rPr lang="de-AT" baseline="0" dirty="0"/>
              <a:t> </a:t>
            </a:r>
            <a:r>
              <a:rPr lang="de-AT" baseline="0" dirty="0" err="1"/>
              <a:t>elaborated</a:t>
            </a:r>
            <a:r>
              <a:rPr lang="de-AT" baseline="0" dirty="0"/>
              <a:t> on </a:t>
            </a:r>
            <a:r>
              <a:rPr lang="de-AT" baseline="0" dirty="0" err="1"/>
              <a:t>structural</a:t>
            </a:r>
            <a:r>
              <a:rPr lang="de-AT" baseline="0" dirty="0"/>
              <a:t> </a:t>
            </a:r>
            <a:r>
              <a:rPr lang="de-AT" baseline="0" dirty="0" err="1"/>
              <a:t>questions</a:t>
            </a:r>
            <a:r>
              <a:rPr lang="de-AT" baseline="0" dirty="0"/>
              <a:t> such </a:t>
            </a:r>
            <a:r>
              <a:rPr lang="de-AT" baseline="0" dirty="0" err="1"/>
              <a:t>as</a:t>
            </a:r>
            <a:r>
              <a:rPr lang="de-AT" baseline="0" dirty="0"/>
              <a:t> </a:t>
            </a:r>
            <a:r>
              <a:rPr lang="de-AT" baseline="0" dirty="0" err="1"/>
              <a:t>school</a:t>
            </a:r>
            <a:r>
              <a:rPr lang="de-AT" baseline="0" dirty="0"/>
              <a:t> </a:t>
            </a:r>
            <a:r>
              <a:rPr lang="de-AT" baseline="0" dirty="0" err="1"/>
              <a:t>stratficiation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early</a:t>
            </a:r>
            <a:r>
              <a:rPr lang="de-AT" baseline="0" dirty="0"/>
              <a:t> </a:t>
            </a:r>
            <a:r>
              <a:rPr lang="de-AT" baseline="0" dirty="0" err="1"/>
              <a:t>tracking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also </a:t>
            </a:r>
            <a:r>
              <a:rPr lang="de-AT" baseline="0" dirty="0" err="1"/>
              <a:t>strongly</a:t>
            </a:r>
            <a:r>
              <a:rPr lang="de-AT" baseline="0" dirty="0"/>
              <a:t> </a:t>
            </a:r>
            <a:r>
              <a:rPr lang="de-AT" baseline="0" dirty="0" err="1"/>
              <a:t>connected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segregation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family</a:t>
            </a:r>
            <a:r>
              <a:rPr lang="de-AT" baseline="0" dirty="0"/>
              <a:t> </a:t>
            </a:r>
            <a:r>
              <a:rPr lang="de-AT" baseline="0" dirty="0" err="1"/>
              <a:t>background</a:t>
            </a:r>
            <a:r>
              <a:rPr lang="de-AT" baseline="0" dirty="0"/>
              <a:t> </a:t>
            </a:r>
            <a:r>
              <a:rPr lang="de-AT" baseline="0" dirty="0" err="1"/>
              <a:t>my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will </a:t>
            </a:r>
            <a:r>
              <a:rPr lang="de-AT" baseline="0" dirty="0" err="1"/>
              <a:t>focus</a:t>
            </a:r>
            <a:r>
              <a:rPr lang="de-AT" baseline="0" dirty="0"/>
              <a:t> ...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780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…on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nano</a:t>
            </a:r>
            <a:r>
              <a:rPr lang="de-AT" baseline="0" dirty="0"/>
              <a:t> </a:t>
            </a:r>
            <a:r>
              <a:rPr lang="de-AT" baseline="0" dirty="0" err="1"/>
              <a:t>level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language</a:t>
            </a:r>
            <a:r>
              <a:rPr lang="de-AT" baseline="0" dirty="0"/>
              <a:t> </a:t>
            </a:r>
            <a:r>
              <a:rPr lang="de-AT" baseline="0" dirty="0" err="1"/>
              <a:t>acquisition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development</a:t>
            </a:r>
            <a:r>
              <a:rPr lang="de-AT" baseline="0" dirty="0"/>
              <a:t> in multilingual </a:t>
            </a:r>
            <a:r>
              <a:rPr lang="de-AT" baseline="0" dirty="0" err="1"/>
              <a:t>environments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780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Some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insights</a:t>
            </a:r>
            <a:r>
              <a:rPr lang="de-AT" dirty="0"/>
              <a:t> </a:t>
            </a:r>
            <a:r>
              <a:rPr lang="de-AT" dirty="0" err="1"/>
              <a:t>might</a:t>
            </a:r>
            <a:r>
              <a:rPr lang="de-AT" dirty="0"/>
              <a:t> not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, </a:t>
            </a:r>
            <a:r>
              <a:rPr lang="de-AT" dirty="0" err="1"/>
              <a:t>others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been</a:t>
            </a:r>
            <a:r>
              <a:rPr lang="de-AT" dirty="0"/>
              <a:t> </a:t>
            </a:r>
            <a:r>
              <a:rPr lang="de-AT" dirty="0" err="1"/>
              <a:t>around</a:t>
            </a:r>
            <a:r>
              <a:rPr lang="de-AT" dirty="0"/>
              <a:t> </a:t>
            </a:r>
            <a:r>
              <a:rPr lang="de-AT" dirty="0" err="1"/>
              <a:t>only</a:t>
            </a:r>
            <a:r>
              <a:rPr lang="de-AT" dirty="0"/>
              <a:t> in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restricted</a:t>
            </a:r>
            <a:r>
              <a:rPr lang="de-AT" dirty="0"/>
              <a:t> </a:t>
            </a:r>
            <a:r>
              <a:rPr lang="de-AT" dirty="0" err="1"/>
              <a:t>circles</a:t>
            </a:r>
            <a:r>
              <a:rPr lang="de-AT" dirty="0"/>
              <a:t> such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linguists</a:t>
            </a:r>
            <a:r>
              <a:rPr lang="de-AT" dirty="0"/>
              <a:t>. The </a:t>
            </a:r>
            <a:r>
              <a:rPr lang="de-AT" dirty="0" err="1"/>
              <a:t>point</a:t>
            </a:r>
            <a:r>
              <a:rPr lang="de-AT" dirty="0"/>
              <a:t> </a:t>
            </a:r>
            <a:r>
              <a:rPr lang="de-AT" dirty="0" err="1"/>
              <a:t>however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when</a:t>
            </a:r>
            <a:r>
              <a:rPr lang="de-AT" dirty="0"/>
              <a:t> </a:t>
            </a:r>
            <a:r>
              <a:rPr lang="de-AT" dirty="0" err="1"/>
              <a:t>understanding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nature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language</a:t>
            </a:r>
            <a:r>
              <a:rPr lang="de-AT" dirty="0"/>
              <a:t> </a:t>
            </a:r>
            <a:r>
              <a:rPr lang="de-AT" dirty="0" err="1"/>
              <a:t>acquisition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development</a:t>
            </a:r>
            <a:r>
              <a:rPr lang="de-AT" dirty="0"/>
              <a:t> </a:t>
            </a:r>
            <a:r>
              <a:rPr lang="de-AT" dirty="0" err="1"/>
              <a:t>support</a:t>
            </a:r>
            <a:r>
              <a:rPr lang="de-AT" dirty="0"/>
              <a:t> </a:t>
            </a:r>
            <a:r>
              <a:rPr lang="de-AT" dirty="0" err="1"/>
              <a:t>structures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adapt</a:t>
            </a:r>
            <a:r>
              <a:rPr lang="de-AT" dirty="0"/>
              <a:t> </a:t>
            </a:r>
            <a:r>
              <a:rPr lang="de-AT" dirty="0" err="1"/>
              <a:t>adequately</a:t>
            </a:r>
            <a:r>
              <a:rPr lang="de-AT" dirty="0"/>
              <a:t>.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important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acknowledge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development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academic</a:t>
            </a:r>
            <a:r>
              <a:rPr lang="de-AT" dirty="0"/>
              <a:t> </a:t>
            </a:r>
            <a:r>
              <a:rPr lang="de-AT" dirty="0" err="1"/>
              <a:t>register</a:t>
            </a:r>
            <a:r>
              <a:rPr lang="de-AT" dirty="0"/>
              <a:t> (CALP </a:t>
            </a:r>
            <a:r>
              <a:rPr lang="de-AT" dirty="0" err="1"/>
              <a:t>cognitive</a:t>
            </a:r>
            <a:r>
              <a:rPr lang="de-AT" dirty="0"/>
              <a:t> </a:t>
            </a:r>
            <a:r>
              <a:rPr lang="de-AT" dirty="0" err="1"/>
              <a:t>academic</a:t>
            </a:r>
            <a:r>
              <a:rPr lang="de-AT" dirty="0"/>
              <a:t> </a:t>
            </a:r>
            <a:r>
              <a:rPr lang="de-AT" dirty="0" err="1"/>
              <a:t>language</a:t>
            </a:r>
            <a:r>
              <a:rPr lang="de-AT" dirty="0"/>
              <a:t> </a:t>
            </a:r>
            <a:r>
              <a:rPr lang="de-AT" dirty="0" err="1"/>
              <a:t>proficiency</a:t>
            </a:r>
            <a:r>
              <a:rPr lang="de-AT" dirty="0"/>
              <a:t>)</a:t>
            </a:r>
            <a:r>
              <a:rPr lang="de-AT" baseline="0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another</a:t>
            </a:r>
            <a:r>
              <a:rPr lang="de-AT" baseline="0" dirty="0"/>
              <a:t> </a:t>
            </a:r>
            <a:r>
              <a:rPr lang="de-AT" baseline="0" dirty="0" err="1"/>
              <a:t>language</a:t>
            </a:r>
            <a:r>
              <a:rPr lang="de-AT" baseline="0" dirty="0"/>
              <a:t> </a:t>
            </a:r>
            <a:r>
              <a:rPr lang="de-AT" baseline="0" dirty="0" err="1"/>
              <a:t>takes</a:t>
            </a:r>
            <a:r>
              <a:rPr lang="de-AT" baseline="0" dirty="0"/>
              <a:t> </a:t>
            </a:r>
            <a:r>
              <a:rPr lang="de-AT" baseline="0" dirty="0" err="1"/>
              <a:t>up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six</a:t>
            </a:r>
            <a:r>
              <a:rPr lang="de-AT" baseline="0" dirty="0"/>
              <a:t> </a:t>
            </a:r>
            <a:r>
              <a:rPr lang="de-AT" baseline="0" dirty="0" err="1"/>
              <a:t>years</a:t>
            </a:r>
            <a:r>
              <a:rPr lang="de-AT" baseline="0" dirty="0"/>
              <a:t> (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a </a:t>
            </a:r>
            <a:r>
              <a:rPr lang="de-AT" baseline="0" dirty="0" err="1"/>
              <a:t>third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pupils</a:t>
            </a:r>
            <a:r>
              <a:rPr lang="de-AT" baseline="0" dirty="0"/>
              <a:t> </a:t>
            </a:r>
            <a:r>
              <a:rPr lang="de-AT" baseline="0" dirty="0" err="1"/>
              <a:t>even</a:t>
            </a:r>
            <a:r>
              <a:rPr lang="de-AT" baseline="0" dirty="0"/>
              <a:t> </a:t>
            </a:r>
            <a:r>
              <a:rPr lang="de-AT" baseline="0" dirty="0" err="1"/>
              <a:t>longer</a:t>
            </a:r>
            <a:r>
              <a:rPr lang="de-AT" baseline="0" dirty="0"/>
              <a:t>). CALP </a:t>
            </a:r>
            <a:r>
              <a:rPr lang="de-AT" baseline="0" dirty="0" err="1"/>
              <a:t>is</a:t>
            </a:r>
            <a:r>
              <a:rPr lang="de-AT" baseline="0" dirty="0"/>
              <a:t> a </a:t>
            </a:r>
            <a:r>
              <a:rPr lang="de-AT" baseline="0" dirty="0" err="1"/>
              <a:t>register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any</a:t>
            </a:r>
            <a:r>
              <a:rPr lang="de-AT" baseline="0" dirty="0"/>
              <a:t> </a:t>
            </a:r>
            <a:r>
              <a:rPr lang="de-AT" baseline="0" dirty="0" err="1"/>
              <a:t>language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</a:t>
            </a:r>
            <a:r>
              <a:rPr lang="de-AT" baseline="0" dirty="0" err="1"/>
              <a:t>usually</a:t>
            </a:r>
            <a:r>
              <a:rPr lang="de-AT" baseline="0" dirty="0"/>
              <a:t> not </a:t>
            </a:r>
            <a:r>
              <a:rPr lang="de-AT" baseline="0" dirty="0" err="1"/>
              <a:t>used</a:t>
            </a:r>
            <a:r>
              <a:rPr lang="de-AT" baseline="0" dirty="0"/>
              <a:t> in oral </a:t>
            </a:r>
            <a:r>
              <a:rPr lang="de-AT" baseline="0" dirty="0" err="1"/>
              <a:t>conversation</a:t>
            </a:r>
            <a:r>
              <a:rPr lang="de-AT" baseline="0" dirty="0"/>
              <a:t>, i.e. at </a:t>
            </a:r>
            <a:r>
              <a:rPr lang="de-AT" baseline="0" dirty="0" err="1"/>
              <a:t>home</a:t>
            </a:r>
            <a:r>
              <a:rPr lang="de-AT" baseline="0" dirty="0"/>
              <a:t> in </a:t>
            </a:r>
            <a:r>
              <a:rPr lang="de-AT" baseline="0" dirty="0" err="1"/>
              <a:t>families</a:t>
            </a:r>
            <a:r>
              <a:rPr lang="de-AT" baseline="0" dirty="0"/>
              <a:t>. </a:t>
            </a:r>
            <a:r>
              <a:rPr lang="de-AT" baseline="0" dirty="0" err="1"/>
              <a:t>However</a:t>
            </a:r>
            <a:r>
              <a:rPr lang="de-AT" baseline="0" dirty="0"/>
              <a:t>,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language</a:t>
            </a:r>
            <a:r>
              <a:rPr lang="de-AT" baseline="0" dirty="0"/>
              <a:t> </a:t>
            </a:r>
            <a:r>
              <a:rPr lang="de-AT" baseline="0" dirty="0" err="1"/>
              <a:t>that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</a:t>
            </a:r>
            <a:r>
              <a:rPr lang="de-AT" baseline="0" dirty="0" err="1"/>
              <a:t>used</a:t>
            </a:r>
            <a:r>
              <a:rPr lang="de-AT" baseline="0" dirty="0"/>
              <a:t> in </a:t>
            </a:r>
            <a:r>
              <a:rPr lang="de-AT" baseline="0" dirty="0" err="1"/>
              <a:t>families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parents</a:t>
            </a:r>
            <a:r>
              <a:rPr lang="de-AT" baseline="0" dirty="0"/>
              <a:t> </a:t>
            </a:r>
            <a:r>
              <a:rPr lang="de-AT" baseline="0" dirty="0" err="1"/>
              <a:t>have</a:t>
            </a:r>
            <a:r>
              <a:rPr lang="de-AT" baseline="0" dirty="0"/>
              <a:t> high </a:t>
            </a:r>
            <a:r>
              <a:rPr lang="de-AT" baseline="0" dirty="0" err="1"/>
              <a:t>educational</a:t>
            </a:r>
            <a:r>
              <a:rPr lang="de-AT" baseline="0" dirty="0"/>
              <a:t> </a:t>
            </a:r>
            <a:r>
              <a:rPr lang="de-AT" baseline="0" dirty="0" err="1"/>
              <a:t>credentials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</a:t>
            </a:r>
            <a:r>
              <a:rPr lang="de-AT" baseline="0" dirty="0" err="1"/>
              <a:t>usually</a:t>
            </a:r>
            <a:r>
              <a:rPr lang="de-AT" baseline="0" dirty="0"/>
              <a:t> </a:t>
            </a:r>
            <a:r>
              <a:rPr lang="de-AT" baseline="0" dirty="0" err="1"/>
              <a:t>closer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academic</a:t>
            </a:r>
            <a:r>
              <a:rPr lang="de-AT" baseline="0" dirty="0"/>
              <a:t> </a:t>
            </a:r>
            <a:r>
              <a:rPr lang="de-AT" baseline="0" dirty="0" err="1"/>
              <a:t>register</a:t>
            </a:r>
            <a:r>
              <a:rPr lang="de-AT" baseline="0" dirty="0"/>
              <a:t> (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any</a:t>
            </a:r>
            <a:r>
              <a:rPr lang="de-AT" baseline="0" dirty="0"/>
              <a:t> ‚</a:t>
            </a:r>
            <a:r>
              <a:rPr lang="de-AT" baseline="0" dirty="0" err="1"/>
              <a:t>generic</a:t>
            </a:r>
            <a:r>
              <a:rPr lang="de-AT" baseline="0" dirty="0"/>
              <a:t>‘ </a:t>
            </a:r>
            <a:r>
              <a:rPr lang="de-AT" baseline="0" dirty="0" err="1"/>
              <a:t>language</a:t>
            </a:r>
            <a:r>
              <a:rPr lang="de-AT" baseline="0" dirty="0"/>
              <a:t>) </a:t>
            </a:r>
            <a:r>
              <a:rPr lang="de-AT" baseline="0" dirty="0" err="1"/>
              <a:t>than</a:t>
            </a:r>
            <a:r>
              <a:rPr lang="de-AT" baseline="0" dirty="0"/>
              <a:t> </a:t>
            </a:r>
            <a:r>
              <a:rPr lang="de-AT" baseline="0" dirty="0" err="1"/>
              <a:t>conversational</a:t>
            </a:r>
            <a:r>
              <a:rPr lang="de-AT" baseline="0" dirty="0"/>
              <a:t> </a:t>
            </a:r>
            <a:r>
              <a:rPr lang="de-AT" baseline="0" dirty="0" err="1"/>
              <a:t>language</a:t>
            </a:r>
            <a:r>
              <a:rPr lang="de-AT" baseline="0" dirty="0"/>
              <a:t> in </a:t>
            </a:r>
            <a:r>
              <a:rPr lang="de-AT" baseline="0" dirty="0" err="1"/>
              <a:t>families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parents</a:t>
            </a:r>
            <a:r>
              <a:rPr lang="de-AT" baseline="0" dirty="0"/>
              <a:t> </a:t>
            </a:r>
            <a:r>
              <a:rPr lang="de-AT" baseline="0" dirty="0" err="1"/>
              <a:t>have</a:t>
            </a:r>
            <a:r>
              <a:rPr lang="de-AT" baseline="0" dirty="0"/>
              <a:t> not </a:t>
            </a:r>
            <a:r>
              <a:rPr lang="de-AT" baseline="0" dirty="0" err="1"/>
              <a:t>attended</a:t>
            </a:r>
            <a:r>
              <a:rPr lang="de-AT" baseline="0" dirty="0"/>
              <a:t> </a:t>
            </a:r>
            <a:r>
              <a:rPr lang="de-AT" baseline="0" dirty="0" err="1"/>
              <a:t>school</a:t>
            </a:r>
            <a:r>
              <a:rPr lang="de-AT" baseline="0" dirty="0"/>
              <a:t> </a:t>
            </a:r>
            <a:r>
              <a:rPr lang="de-AT" baseline="0" dirty="0" err="1"/>
              <a:t>or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a </a:t>
            </a:r>
            <a:r>
              <a:rPr lang="de-AT" baseline="0" dirty="0" err="1"/>
              <a:t>shorter</a:t>
            </a:r>
            <a:r>
              <a:rPr lang="de-AT" baseline="0" dirty="0"/>
              <a:t> </a:t>
            </a:r>
            <a:r>
              <a:rPr lang="de-AT" baseline="0" dirty="0" err="1"/>
              <a:t>period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time. As </a:t>
            </a:r>
            <a:r>
              <a:rPr lang="de-AT" baseline="0" dirty="0" err="1"/>
              <a:t>you</a:t>
            </a:r>
            <a:r>
              <a:rPr lang="de-AT" baseline="0" dirty="0"/>
              <a:t> </a:t>
            </a:r>
            <a:r>
              <a:rPr lang="de-AT" baseline="0" dirty="0" err="1"/>
              <a:t>can</a:t>
            </a:r>
            <a:r>
              <a:rPr lang="de-AT" baseline="0" dirty="0"/>
              <a:t> </a:t>
            </a:r>
            <a:r>
              <a:rPr lang="de-AT" baseline="0" dirty="0" err="1"/>
              <a:t>see</a:t>
            </a:r>
            <a:r>
              <a:rPr lang="de-AT" baseline="0" dirty="0"/>
              <a:t> in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graphic</a:t>
            </a:r>
            <a:r>
              <a:rPr lang="de-AT" baseline="0" dirty="0"/>
              <a:t> on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right</a:t>
            </a:r>
            <a:r>
              <a:rPr lang="de-AT" baseline="0" dirty="0"/>
              <a:t> </a:t>
            </a:r>
            <a:r>
              <a:rPr lang="de-AT" baseline="0" dirty="0" err="1"/>
              <a:t>hand</a:t>
            </a:r>
            <a:r>
              <a:rPr lang="de-AT" baseline="0" dirty="0"/>
              <a:t> </a:t>
            </a:r>
            <a:r>
              <a:rPr lang="de-AT" baseline="0" dirty="0" err="1"/>
              <a:t>side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percentage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pupils</a:t>
            </a:r>
            <a:r>
              <a:rPr lang="de-AT" baseline="0" dirty="0"/>
              <a:t> </a:t>
            </a:r>
            <a:r>
              <a:rPr lang="de-AT" baseline="0" dirty="0" err="1"/>
              <a:t>who</a:t>
            </a:r>
            <a:r>
              <a:rPr lang="de-AT" baseline="0" dirty="0"/>
              <a:t> </a:t>
            </a:r>
            <a:r>
              <a:rPr lang="de-AT" baseline="0" dirty="0" err="1"/>
              <a:t>reached</a:t>
            </a:r>
            <a:r>
              <a:rPr lang="de-AT" baseline="0" dirty="0"/>
              <a:t> </a:t>
            </a:r>
            <a:r>
              <a:rPr lang="de-AT" baseline="0" dirty="0" err="1"/>
              <a:t>or</a:t>
            </a:r>
            <a:r>
              <a:rPr lang="de-AT" baseline="0" dirty="0"/>
              <a:t> </a:t>
            </a:r>
            <a:r>
              <a:rPr lang="de-AT" baseline="0" dirty="0" err="1"/>
              <a:t>exceeded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provincial</a:t>
            </a:r>
            <a:r>
              <a:rPr lang="de-AT" baseline="0" dirty="0"/>
              <a:t> </a:t>
            </a:r>
            <a:r>
              <a:rPr lang="de-AT" baseline="0" dirty="0" err="1"/>
              <a:t>reading</a:t>
            </a:r>
            <a:r>
              <a:rPr lang="de-AT" baseline="0" dirty="0"/>
              <a:t> </a:t>
            </a:r>
            <a:r>
              <a:rPr lang="de-AT" baseline="0" dirty="0" err="1"/>
              <a:t>standards</a:t>
            </a:r>
            <a:r>
              <a:rPr lang="de-AT" baseline="0" dirty="0"/>
              <a:t> in Ontario, Canada </a:t>
            </a:r>
            <a:r>
              <a:rPr lang="de-AT" baseline="0" dirty="0" err="1"/>
              <a:t>disaggreagted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length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stay</a:t>
            </a:r>
            <a:r>
              <a:rPr lang="de-AT" baseline="0" dirty="0"/>
              <a:t> (Coelho 2012)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498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Also in </a:t>
            </a:r>
            <a:r>
              <a:rPr lang="de-AT" dirty="0" err="1"/>
              <a:t>math</a:t>
            </a:r>
            <a:r>
              <a:rPr lang="de-AT" dirty="0"/>
              <a:t> </a:t>
            </a:r>
            <a:r>
              <a:rPr lang="de-AT" dirty="0" err="1"/>
              <a:t>pupils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dual </a:t>
            </a:r>
            <a:r>
              <a:rPr lang="de-AT" dirty="0" err="1"/>
              <a:t>immersion</a:t>
            </a:r>
            <a:r>
              <a:rPr lang="de-AT" dirty="0"/>
              <a:t> </a:t>
            </a:r>
            <a:r>
              <a:rPr lang="de-AT" dirty="0" err="1"/>
              <a:t>programs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same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better</a:t>
            </a:r>
            <a:r>
              <a:rPr lang="de-AT" dirty="0"/>
              <a:t> </a:t>
            </a:r>
            <a:r>
              <a:rPr lang="de-AT" dirty="0" err="1"/>
              <a:t>results</a:t>
            </a:r>
            <a:r>
              <a:rPr lang="de-AT" dirty="0"/>
              <a:t> </a:t>
            </a:r>
            <a:r>
              <a:rPr lang="de-AT" dirty="0" err="1"/>
              <a:t>than</a:t>
            </a:r>
            <a:r>
              <a:rPr lang="de-AT" dirty="0"/>
              <a:t> </a:t>
            </a:r>
            <a:r>
              <a:rPr lang="de-AT" dirty="0" err="1"/>
              <a:t>those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instructional</a:t>
            </a:r>
            <a:r>
              <a:rPr lang="de-AT" dirty="0"/>
              <a:t> </a:t>
            </a:r>
            <a:r>
              <a:rPr lang="de-AT" dirty="0" err="1"/>
              <a:t>programs</a:t>
            </a:r>
            <a:r>
              <a:rPr lang="de-AT" dirty="0"/>
              <a:t>. </a:t>
            </a:r>
            <a:r>
              <a:rPr lang="de-AT" dirty="0" err="1"/>
              <a:t>Important</a:t>
            </a:r>
            <a:r>
              <a:rPr lang="de-AT" dirty="0"/>
              <a:t> </a:t>
            </a:r>
            <a:r>
              <a:rPr lang="de-AT" dirty="0" err="1"/>
              <a:t>however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advantage</a:t>
            </a:r>
            <a:r>
              <a:rPr lang="de-AT" dirty="0"/>
              <a:t>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gets</a:t>
            </a:r>
            <a:r>
              <a:rPr lang="de-AT" dirty="0"/>
              <a:t> </a:t>
            </a:r>
            <a:r>
              <a:rPr lang="de-AT" dirty="0" err="1"/>
              <a:t>visible</a:t>
            </a:r>
            <a:r>
              <a:rPr lang="de-AT" baseline="0" dirty="0"/>
              <a:t> after </a:t>
            </a:r>
            <a:r>
              <a:rPr lang="de-AT" baseline="0" dirty="0" err="1"/>
              <a:t>six</a:t>
            </a:r>
            <a:r>
              <a:rPr lang="de-AT" baseline="0" dirty="0"/>
              <a:t> </a:t>
            </a:r>
            <a:r>
              <a:rPr lang="de-AT" baseline="0" dirty="0" err="1"/>
              <a:t>years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schooling</a:t>
            </a:r>
            <a:r>
              <a:rPr lang="de-AT" baseline="0" dirty="0"/>
              <a:t> in dual </a:t>
            </a:r>
            <a:r>
              <a:rPr lang="de-AT" baseline="0" dirty="0" err="1"/>
              <a:t>immersion</a:t>
            </a:r>
            <a:r>
              <a:rPr lang="de-AT" baseline="0" dirty="0"/>
              <a:t>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180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Proceeding</a:t>
            </a:r>
            <a:r>
              <a:rPr lang="de-AT" dirty="0"/>
              <a:t> </a:t>
            </a:r>
            <a:r>
              <a:rPr lang="de-AT" dirty="0" err="1"/>
              <a:t>one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  <a:r>
              <a:rPr lang="de-AT" dirty="0" err="1"/>
              <a:t>up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educational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</a:t>
            </a:r>
            <a:r>
              <a:rPr lang="de-AT" dirty="0" err="1"/>
              <a:t>has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respond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fact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language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works</a:t>
            </a:r>
            <a:r>
              <a:rPr lang="de-AT" baseline="0" dirty="0"/>
              <a:t> </a:t>
            </a:r>
            <a:r>
              <a:rPr lang="de-AT" baseline="0" dirty="0" err="1"/>
              <a:t>best</a:t>
            </a:r>
            <a:r>
              <a:rPr lang="de-AT" baseline="0" dirty="0"/>
              <a:t> in a </a:t>
            </a:r>
            <a:r>
              <a:rPr lang="de-AT" baseline="0" dirty="0" err="1"/>
              <a:t>continuum</a:t>
            </a:r>
            <a:r>
              <a:rPr lang="de-AT" baseline="0" dirty="0"/>
              <a:t>. The German </a:t>
            </a:r>
            <a:r>
              <a:rPr lang="de-AT" baseline="0" dirty="0" err="1"/>
              <a:t>research</a:t>
            </a:r>
            <a:r>
              <a:rPr lang="de-AT" baseline="0" dirty="0"/>
              <a:t>-group </a:t>
            </a:r>
            <a:r>
              <a:rPr lang="de-AT" baseline="0" dirty="0" err="1"/>
              <a:t>around</a:t>
            </a:r>
            <a:r>
              <a:rPr lang="de-AT" baseline="0" dirty="0"/>
              <a:t> Prof. </a:t>
            </a:r>
            <a:r>
              <a:rPr lang="de-AT" baseline="0" dirty="0" err="1"/>
              <a:t>Gogolin</a:t>
            </a:r>
            <a:r>
              <a:rPr lang="de-AT" baseline="0" dirty="0"/>
              <a:t>, Prof. Neumann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others</a:t>
            </a:r>
            <a:r>
              <a:rPr lang="de-AT" baseline="0" dirty="0"/>
              <a:t> </a:t>
            </a:r>
            <a:r>
              <a:rPr lang="de-AT" baseline="0" dirty="0" err="1"/>
              <a:t>have</a:t>
            </a:r>
            <a:r>
              <a:rPr lang="de-AT" baseline="0" dirty="0"/>
              <a:t> </a:t>
            </a:r>
            <a:r>
              <a:rPr lang="de-AT" baseline="0" dirty="0" err="1"/>
              <a:t>developed</a:t>
            </a:r>
            <a:r>
              <a:rPr lang="de-AT" baseline="0" dirty="0"/>
              <a:t> in a large </a:t>
            </a:r>
            <a:r>
              <a:rPr lang="de-AT" baseline="0" dirty="0" err="1"/>
              <a:t>tranfer</a:t>
            </a:r>
            <a:r>
              <a:rPr lang="de-AT" baseline="0" dirty="0"/>
              <a:t> </a:t>
            </a:r>
            <a:r>
              <a:rPr lang="de-AT" baseline="0" dirty="0" err="1"/>
              <a:t>project</a:t>
            </a:r>
            <a:r>
              <a:rPr lang="de-AT" baseline="0" dirty="0"/>
              <a:t> in </a:t>
            </a:r>
            <a:r>
              <a:rPr lang="de-AT" baseline="0" dirty="0" err="1"/>
              <a:t>six</a:t>
            </a:r>
            <a:r>
              <a:rPr lang="de-AT" baseline="0" dirty="0"/>
              <a:t> </a:t>
            </a:r>
            <a:r>
              <a:rPr lang="de-AT" baseline="0" dirty="0" err="1"/>
              <a:t>federal-states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concept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Continous</a:t>
            </a:r>
            <a:r>
              <a:rPr lang="de-AT" baseline="0" dirty="0"/>
              <a:t> Language Education (Durchgängige Sprachförderung)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encompasses</a:t>
            </a:r>
            <a:r>
              <a:rPr lang="de-AT" baseline="0" dirty="0"/>
              <a:t> </a:t>
            </a:r>
            <a:r>
              <a:rPr lang="de-AT" baseline="0" dirty="0" err="1"/>
              <a:t>biographical</a:t>
            </a:r>
            <a:r>
              <a:rPr lang="de-AT" baseline="0" dirty="0"/>
              <a:t> </a:t>
            </a:r>
            <a:r>
              <a:rPr lang="de-AT" baseline="0" dirty="0" err="1"/>
              <a:t>continuity</a:t>
            </a:r>
            <a:r>
              <a:rPr lang="de-AT" baseline="0" dirty="0"/>
              <a:t> (</a:t>
            </a:r>
            <a:r>
              <a:rPr lang="de-AT" baseline="0" dirty="0" err="1"/>
              <a:t>vertical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horizontal), </a:t>
            </a:r>
            <a:r>
              <a:rPr lang="de-AT" baseline="0" dirty="0" err="1"/>
              <a:t>thematic</a:t>
            </a:r>
            <a:r>
              <a:rPr lang="de-AT" baseline="0" dirty="0"/>
              <a:t> </a:t>
            </a:r>
            <a:r>
              <a:rPr lang="de-AT" baseline="0" dirty="0" err="1"/>
              <a:t>continuity</a:t>
            </a:r>
            <a:r>
              <a:rPr lang="de-AT" baseline="0" dirty="0"/>
              <a:t>, multilingual </a:t>
            </a:r>
            <a:r>
              <a:rPr lang="de-AT" baseline="0" dirty="0" err="1"/>
              <a:t>continuity</a:t>
            </a:r>
            <a:r>
              <a:rPr lang="de-AT" baseline="0" dirty="0"/>
              <a:t>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152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Obviously</a:t>
            </a:r>
            <a:r>
              <a:rPr lang="de-AT" dirty="0"/>
              <a:t>, </a:t>
            </a:r>
            <a:r>
              <a:rPr lang="de-AT" dirty="0" err="1"/>
              <a:t>integration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, </a:t>
            </a:r>
            <a:r>
              <a:rPr lang="de-AT" dirty="0" err="1"/>
              <a:t>each</a:t>
            </a:r>
            <a:r>
              <a:rPr lang="de-AT" dirty="0"/>
              <a:t> in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so in </a:t>
            </a:r>
            <a:r>
              <a:rPr lang="de-AT" dirty="0" err="1"/>
              <a:t>combination</a:t>
            </a:r>
            <a:r>
              <a:rPr lang="de-AT" dirty="0"/>
              <a:t>, i.e. mutual </a:t>
            </a:r>
            <a:r>
              <a:rPr lang="de-AT" dirty="0" err="1"/>
              <a:t>interaction</a:t>
            </a:r>
            <a:r>
              <a:rPr lang="de-AT" dirty="0"/>
              <a:t>. In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not </a:t>
            </a:r>
            <a:r>
              <a:rPr lang="de-AT" dirty="0" err="1"/>
              <a:t>treat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superficial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concentrate</a:t>
            </a:r>
            <a:r>
              <a:rPr lang="de-AT" dirty="0"/>
              <a:t> on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aspects</a:t>
            </a:r>
            <a:r>
              <a:rPr lang="de-AT" dirty="0"/>
              <a:t>.</a:t>
            </a:r>
            <a:r>
              <a:rPr lang="de-AT" baseline="0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give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a </a:t>
            </a:r>
            <a:r>
              <a:rPr lang="de-AT" dirty="0" err="1"/>
              <a:t>framework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orientation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</a:t>
            </a:r>
            <a:r>
              <a:rPr lang="de-AT" baseline="0" dirty="0" err="1"/>
              <a:t>targeting</a:t>
            </a:r>
            <a:r>
              <a:rPr lang="de-AT" baseline="0" dirty="0"/>
              <a:t> in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I </a:t>
            </a:r>
            <a:r>
              <a:rPr lang="de-AT" baseline="0" dirty="0" err="1"/>
              <a:t>propose</a:t>
            </a:r>
            <a:r>
              <a:rPr lang="de-AT" baseline="0" dirty="0"/>
              <a:t> </a:t>
            </a:r>
            <a:r>
              <a:rPr lang="de-AT" baseline="0" dirty="0" err="1"/>
              <a:t>this</a:t>
            </a:r>
            <a:r>
              <a:rPr lang="de-AT" baseline="0" dirty="0"/>
              <a:t> </a:t>
            </a:r>
            <a:r>
              <a:rPr lang="de-AT" baseline="0" dirty="0" err="1"/>
              <a:t>schema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categorize</a:t>
            </a:r>
            <a:r>
              <a:rPr lang="de-AT" baseline="0" dirty="0"/>
              <a:t> </a:t>
            </a:r>
            <a:r>
              <a:rPr lang="de-AT" baseline="0" dirty="0" err="1"/>
              <a:t>five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integration</a:t>
            </a:r>
            <a:r>
              <a:rPr lang="de-AT" baseline="0" dirty="0"/>
              <a:t> in </a:t>
            </a:r>
            <a:r>
              <a:rPr lang="de-AT" baseline="0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implication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interdependent. </a:t>
            </a:r>
            <a:r>
              <a:rPr lang="de-AT" baseline="0" dirty="0" err="1"/>
              <a:t>While</a:t>
            </a:r>
            <a:r>
              <a:rPr lang="de-AT" baseline="0" dirty="0"/>
              <a:t> Prof. </a:t>
            </a:r>
            <a:r>
              <a:rPr lang="de-AT" baseline="0" dirty="0" err="1"/>
              <a:t>Brunello</a:t>
            </a:r>
            <a:r>
              <a:rPr lang="de-AT" baseline="0" dirty="0"/>
              <a:t> </a:t>
            </a:r>
            <a:r>
              <a:rPr lang="de-AT" baseline="0" dirty="0" err="1"/>
              <a:t>has</a:t>
            </a:r>
            <a:r>
              <a:rPr lang="de-AT" baseline="0" dirty="0"/>
              <a:t> </a:t>
            </a:r>
            <a:r>
              <a:rPr lang="de-AT" baseline="0" dirty="0" err="1"/>
              <a:t>elaborated</a:t>
            </a:r>
            <a:r>
              <a:rPr lang="de-AT" baseline="0" dirty="0"/>
              <a:t> on </a:t>
            </a:r>
            <a:r>
              <a:rPr lang="de-AT" baseline="0" dirty="0" err="1"/>
              <a:t>structural</a:t>
            </a:r>
            <a:r>
              <a:rPr lang="de-AT" baseline="0" dirty="0"/>
              <a:t> </a:t>
            </a:r>
            <a:r>
              <a:rPr lang="de-AT" baseline="0" dirty="0" err="1"/>
              <a:t>questions</a:t>
            </a:r>
            <a:r>
              <a:rPr lang="de-AT" baseline="0" dirty="0"/>
              <a:t> such </a:t>
            </a:r>
            <a:r>
              <a:rPr lang="de-AT" baseline="0" dirty="0" err="1"/>
              <a:t>as</a:t>
            </a:r>
            <a:r>
              <a:rPr lang="de-AT" baseline="0" dirty="0"/>
              <a:t> </a:t>
            </a:r>
            <a:r>
              <a:rPr lang="de-AT" baseline="0" dirty="0" err="1"/>
              <a:t>school</a:t>
            </a:r>
            <a:r>
              <a:rPr lang="de-AT" baseline="0" dirty="0"/>
              <a:t> </a:t>
            </a:r>
            <a:r>
              <a:rPr lang="de-AT" baseline="0" dirty="0" err="1"/>
              <a:t>stratficiation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early</a:t>
            </a:r>
            <a:r>
              <a:rPr lang="de-AT" baseline="0" dirty="0"/>
              <a:t> </a:t>
            </a:r>
            <a:r>
              <a:rPr lang="de-AT" baseline="0" dirty="0" err="1"/>
              <a:t>tracking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also </a:t>
            </a:r>
            <a:r>
              <a:rPr lang="de-AT" baseline="0" dirty="0" err="1"/>
              <a:t>strongly</a:t>
            </a:r>
            <a:r>
              <a:rPr lang="de-AT" baseline="0" dirty="0"/>
              <a:t> </a:t>
            </a:r>
            <a:r>
              <a:rPr lang="de-AT" baseline="0" dirty="0" err="1"/>
              <a:t>connected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segregation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family</a:t>
            </a:r>
            <a:r>
              <a:rPr lang="de-AT" baseline="0" dirty="0"/>
              <a:t> </a:t>
            </a:r>
            <a:r>
              <a:rPr lang="de-AT" baseline="0" dirty="0" err="1"/>
              <a:t>background</a:t>
            </a:r>
            <a:r>
              <a:rPr lang="de-AT" baseline="0" dirty="0"/>
              <a:t> </a:t>
            </a:r>
            <a:r>
              <a:rPr lang="de-AT" baseline="0" dirty="0" err="1"/>
              <a:t>my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will </a:t>
            </a:r>
            <a:r>
              <a:rPr lang="de-AT" baseline="0" dirty="0" err="1"/>
              <a:t>focus</a:t>
            </a:r>
            <a:r>
              <a:rPr lang="de-AT" baseline="0" dirty="0"/>
              <a:t> ...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367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Obviously</a:t>
            </a:r>
            <a:r>
              <a:rPr lang="de-AT" dirty="0"/>
              <a:t>, </a:t>
            </a:r>
            <a:r>
              <a:rPr lang="de-AT" dirty="0" err="1"/>
              <a:t>integration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processes</a:t>
            </a:r>
            <a:r>
              <a:rPr lang="de-AT" dirty="0"/>
              <a:t>, </a:t>
            </a:r>
            <a:r>
              <a:rPr lang="de-AT" dirty="0" err="1"/>
              <a:t>each</a:t>
            </a:r>
            <a:r>
              <a:rPr lang="de-AT" dirty="0"/>
              <a:t> in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so in </a:t>
            </a:r>
            <a:r>
              <a:rPr lang="de-AT" dirty="0" err="1"/>
              <a:t>combination</a:t>
            </a:r>
            <a:r>
              <a:rPr lang="de-AT" dirty="0"/>
              <a:t>, i.e. mutual </a:t>
            </a:r>
            <a:r>
              <a:rPr lang="de-AT" dirty="0" err="1"/>
              <a:t>interaction</a:t>
            </a:r>
            <a:r>
              <a:rPr lang="de-AT" dirty="0"/>
              <a:t>. In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not </a:t>
            </a:r>
            <a:r>
              <a:rPr lang="de-AT" dirty="0" err="1"/>
              <a:t>treat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</a:t>
            </a:r>
            <a:r>
              <a:rPr lang="de-AT" dirty="0" err="1"/>
              <a:t>too</a:t>
            </a:r>
            <a:r>
              <a:rPr lang="de-AT" dirty="0"/>
              <a:t> </a:t>
            </a:r>
            <a:r>
              <a:rPr lang="de-AT" dirty="0" err="1"/>
              <a:t>superficial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concentrate</a:t>
            </a:r>
            <a:r>
              <a:rPr lang="de-AT" dirty="0"/>
              <a:t> on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aspects</a:t>
            </a:r>
            <a:r>
              <a:rPr lang="de-AT" dirty="0"/>
              <a:t>.</a:t>
            </a:r>
            <a:r>
              <a:rPr lang="de-AT" baseline="0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give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a </a:t>
            </a:r>
            <a:r>
              <a:rPr lang="de-AT" dirty="0" err="1"/>
              <a:t>framework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orientation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</a:t>
            </a:r>
            <a:r>
              <a:rPr lang="de-AT" baseline="0" dirty="0" err="1"/>
              <a:t>targeting</a:t>
            </a:r>
            <a:r>
              <a:rPr lang="de-AT" baseline="0" dirty="0"/>
              <a:t> in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I </a:t>
            </a:r>
            <a:r>
              <a:rPr lang="de-AT" baseline="0" dirty="0" err="1"/>
              <a:t>propose</a:t>
            </a:r>
            <a:r>
              <a:rPr lang="de-AT" baseline="0" dirty="0"/>
              <a:t> </a:t>
            </a:r>
            <a:r>
              <a:rPr lang="de-AT" baseline="0" dirty="0" err="1"/>
              <a:t>this</a:t>
            </a:r>
            <a:r>
              <a:rPr lang="de-AT" baseline="0" dirty="0"/>
              <a:t> </a:t>
            </a:r>
            <a:r>
              <a:rPr lang="de-AT" baseline="0" dirty="0" err="1"/>
              <a:t>schema</a:t>
            </a:r>
            <a:r>
              <a:rPr lang="de-AT" baseline="0" dirty="0"/>
              <a:t> </a:t>
            </a:r>
            <a:r>
              <a:rPr lang="de-AT" baseline="0" dirty="0" err="1"/>
              <a:t>where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categorize</a:t>
            </a:r>
            <a:r>
              <a:rPr lang="de-AT" baseline="0" dirty="0"/>
              <a:t> </a:t>
            </a:r>
            <a:r>
              <a:rPr lang="de-AT" baseline="0" dirty="0" err="1"/>
              <a:t>five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integration</a:t>
            </a:r>
            <a:r>
              <a:rPr lang="de-AT" baseline="0" dirty="0"/>
              <a:t> in </a:t>
            </a:r>
            <a:r>
              <a:rPr lang="de-AT" baseline="0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implication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interdependent. </a:t>
            </a:r>
            <a:r>
              <a:rPr lang="de-AT" baseline="0" dirty="0" err="1"/>
              <a:t>While</a:t>
            </a:r>
            <a:r>
              <a:rPr lang="de-AT" baseline="0" dirty="0"/>
              <a:t> Prof. </a:t>
            </a:r>
            <a:r>
              <a:rPr lang="de-AT" baseline="0" dirty="0" err="1"/>
              <a:t>Brunello</a:t>
            </a:r>
            <a:r>
              <a:rPr lang="de-AT" baseline="0" dirty="0"/>
              <a:t> </a:t>
            </a:r>
            <a:r>
              <a:rPr lang="de-AT" baseline="0" dirty="0" err="1"/>
              <a:t>has</a:t>
            </a:r>
            <a:r>
              <a:rPr lang="de-AT" baseline="0" dirty="0"/>
              <a:t> </a:t>
            </a:r>
            <a:r>
              <a:rPr lang="de-AT" baseline="0" dirty="0" err="1"/>
              <a:t>elaborated</a:t>
            </a:r>
            <a:r>
              <a:rPr lang="de-AT" baseline="0" dirty="0"/>
              <a:t> on </a:t>
            </a:r>
            <a:r>
              <a:rPr lang="de-AT" baseline="0" dirty="0" err="1"/>
              <a:t>structural</a:t>
            </a:r>
            <a:r>
              <a:rPr lang="de-AT" baseline="0" dirty="0"/>
              <a:t> </a:t>
            </a:r>
            <a:r>
              <a:rPr lang="de-AT" baseline="0" dirty="0" err="1"/>
              <a:t>questions</a:t>
            </a:r>
            <a:r>
              <a:rPr lang="de-AT" baseline="0" dirty="0"/>
              <a:t> such </a:t>
            </a:r>
            <a:r>
              <a:rPr lang="de-AT" baseline="0" dirty="0" err="1"/>
              <a:t>as</a:t>
            </a:r>
            <a:r>
              <a:rPr lang="de-AT" baseline="0" dirty="0"/>
              <a:t> </a:t>
            </a:r>
            <a:r>
              <a:rPr lang="de-AT" baseline="0" dirty="0" err="1"/>
              <a:t>school</a:t>
            </a:r>
            <a:r>
              <a:rPr lang="de-AT" baseline="0" dirty="0"/>
              <a:t> </a:t>
            </a:r>
            <a:r>
              <a:rPr lang="de-AT" baseline="0" dirty="0" err="1"/>
              <a:t>stratficiation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early</a:t>
            </a:r>
            <a:r>
              <a:rPr lang="de-AT" baseline="0" dirty="0"/>
              <a:t> </a:t>
            </a:r>
            <a:r>
              <a:rPr lang="de-AT" baseline="0" dirty="0" err="1"/>
              <a:t>tracking</a:t>
            </a:r>
            <a:r>
              <a:rPr lang="de-AT" baseline="0" dirty="0"/>
              <a:t> </a:t>
            </a:r>
            <a:r>
              <a:rPr lang="de-AT" baseline="0" dirty="0" err="1"/>
              <a:t>which</a:t>
            </a:r>
            <a:r>
              <a:rPr lang="de-AT" baseline="0" dirty="0"/>
              <a:t> </a:t>
            </a:r>
            <a:r>
              <a:rPr lang="de-AT" baseline="0" dirty="0" err="1"/>
              <a:t>is</a:t>
            </a:r>
            <a:r>
              <a:rPr lang="de-AT" baseline="0" dirty="0"/>
              <a:t> also </a:t>
            </a:r>
            <a:r>
              <a:rPr lang="de-AT" baseline="0" dirty="0" err="1"/>
              <a:t>strongly</a:t>
            </a:r>
            <a:r>
              <a:rPr lang="de-AT" baseline="0" dirty="0"/>
              <a:t> </a:t>
            </a:r>
            <a:r>
              <a:rPr lang="de-AT" baseline="0" dirty="0" err="1"/>
              <a:t>connected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segregation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family</a:t>
            </a:r>
            <a:r>
              <a:rPr lang="de-AT" baseline="0" dirty="0"/>
              <a:t> </a:t>
            </a:r>
            <a:r>
              <a:rPr lang="de-AT" baseline="0" dirty="0" err="1"/>
              <a:t>background</a:t>
            </a:r>
            <a:r>
              <a:rPr lang="de-AT" baseline="0" dirty="0"/>
              <a:t> </a:t>
            </a:r>
            <a:r>
              <a:rPr lang="de-AT" baseline="0" dirty="0" err="1"/>
              <a:t>my</a:t>
            </a:r>
            <a:r>
              <a:rPr lang="de-AT" baseline="0" dirty="0"/>
              <a:t> </a:t>
            </a:r>
            <a:r>
              <a:rPr lang="de-AT" baseline="0" dirty="0" err="1"/>
              <a:t>presentation</a:t>
            </a:r>
            <a:r>
              <a:rPr lang="de-AT" baseline="0" dirty="0"/>
              <a:t> will </a:t>
            </a:r>
            <a:r>
              <a:rPr lang="de-AT" baseline="0" dirty="0" err="1"/>
              <a:t>focus</a:t>
            </a:r>
            <a:r>
              <a:rPr lang="de-AT" baseline="0" dirty="0"/>
              <a:t> ...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843C-9FC5-4440-9BA9-28AB15B51891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82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0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8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53171"/>
            <a:ext cx="10515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29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3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61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1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0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5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7190-45C0-44AA-846D-043E9AB4C6FA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/>
          <a:srcRect l="7413" t="11891" r="8109" b="4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7413" t="11891" r="8632" b="3864"/>
          <a:stretch/>
        </p:blipFill>
        <p:spPr>
          <a:xfrm>
            <a:off x="0" y="-1"/>
            <a:ext cx="12192000" cy="68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600" dirty="0" err="1"/>
              <a:t>Selected</a:t>
            </a:r>
            <a:r>
              <a:rPr lang="fr-FR" sz="3600" dirty="0"/>
              <a:t> good </a:t>
            </a:r>
            <a:r>
              <a:rPr lang="fr-FR" sz="3600" dirty="0" err="1"/>
              <a:t>pratices</a:t>
            </a: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742950" indent="-742950">
              <a:buAutoNum type="arabicParenR"/>
            </a:pPr>
            <a:r>
              <a:rPr lang="fr-FR" sz="3600" dirty="0"/>
              <a:t>Parental </a:t>
            </a:r>
            <a:r>
              <a:rPr lang="fr-FR" sz="3600" dirty="0" err="1"/>
              <a:t>involvement</a:t>
            </a:r>
            <a:endParaRPr lang="fr-FR" sz="3600" dirty="0"/>
          </a:p>
          <a:p>
            <a:pPr marL="742950" indent="-742950">
              <a:buAutoNum type="arabicParenR"/>
            </a:pPr>
            <a:r>
              <a:rPr lang="fr-FR" sz="3600" dirty="0" err="1"/>
              <a:t>Mentoring</a:t>
            </a:r>
            <a:r>
              <a:rPr lang="fr-FR" sz="3600" dirty="0"/>
              <a:t> (</a:t>
            </a:r>
            <a:r>
              <a:rPr lang="fr-FR" sz="3600" dirty="0" err="1"/>
              <a:t>child-centered</a:t>
            </a:r>
            <a:r>
              <a:rPr lang="fr-FR" sz="3600" dirty="0"/>
              <a:t>)</a:t>
            </a:r>
          </a:p>
          <a:p>
            <a:pPr marL="742950" indent="-742950">
              <a:buAutoNum type="arabicParenR"/>
            </a:pPr>
            <a:r>
              <a:rPr lang="fr-FR" sz="3600" dirty="0" err="1"/>
              <a:t>Material</a:t>
            </a:r>
            <a:endParaRPr lang="fr-FR" sz="3600" dirty="0"/>
          </a:p>
          <a:p>
            <a:pPr marL="742950" indent="-742950">
              <a:buAutoNum type="arabicParenR"/>
            </a:pPr>
            <a:r>
              <a:rPr lang="fr-FR" sz="3600" dirty="0"/>
              <a:t>Curriculum</a:t>
            </a:r>
          </a:p>
          <a:p>
            <a:pPr marL="742950" indent="-742950">
              <a:buAutoNum type="arabicParenR"/>
            </a:pPr>
            <a:r>
              <a:rPr lang="fr-FR" sz="3600" dirty="0"/>
              <a:t>Support structures for </a:t>
            </a:r>
            <a:r>
              <a:rPr lang="fr-FR" sz="3600" dirty="0" err="1"/>
              <a:t>schools</a:t>
            </a:r>
            <a:endParaRPr lang="fr-FR" sz="3600" dirty="0"/>
          </a:p>
          <a:p>
            <a:pPr marL="0" indent="0">
              <a:buNone/>
            </a:pPr>
            <a:r>
              <a:rPr lang="fr-FR" dirty="0"/>
              <a:t>		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9844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623060"/>
            <a:ext cx="10515600" cy="4881449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fr-FR" sz="5100" b="1" dirty="0"/>
              <a:t>Support parental </a:t>
            </a:r>
            <a:r>
              <a:rPr lang="fr-FR" sz="5100" b="1" dirty="0" err="1"/>
              <a:t>involvement</a:t>
            </a:r>
            <a:endParaRPr lang="fr-FR" sz="5100" b="1" dirty="0"/>
          </a:p>
          <a:p>
            <a:pPr marL="0" indent="0" algn="ctr">
              <a:buNone/>
            </a:pPr>
            <a:endParaRPr lang="fr-FR" sz="4400" dirty="0"/>
          </a:p>
          <a:p>
            <a:pPr marL="742950" indent="-742950">
              <a:spcBef>
                <a:spcPts val="600"/>
              </a:spcBef>
              <a:buAutoNum type="arabicParenR"/>
            </a:pPr>
            <a:r>
              <a:rPr lang="fr-FR" sz="4400" b="1" dirty="0"/>
              <a:t>Information</a:t>
            </a:r>
            <a:r>
              <a:rPr lang="fr-FR" sz="4400" dirty="0"/>
              <a:t> on </a:t>
            </a:r>
            <a:r>
              <a:rPr lang="fr-FR" sz="4400" dirty="0" err="1"/>
              <a:t>plurilingualism</a:t>
            </a:r>
            <a:r>
              <a:rPr lang="fr-FR" sz="4400" dirty="0"/>
              <a:t> for migrant parents (</a:t>
            </a:r>
            <a:r>
              <a:rPr lang="fr-FR" sz="4400" dirty="0" err="1"/>
              <a:t>Norway</a:t>
            </a:r>
            <a:r>
              <a:rPr lang="fr-FR" sz="4400" dirty="0"/>
              <a:t>)</a:t>
            </a:r>
          </a:p>
          <a:p>
            <a:pPr marL="742950" indent="-742950">
              <a:spcBef>
                <a:spcPts val="600"/>
              </a:spcBef>
              <a:buAutoNum type="arabicParenR"/>
            </a:pPr>
            <a:endParaRPr lang="fr-FR" sz="4400" dirty="0"/>
          </a:p>
          <a:p>
            <a:pPr marL="742950" indent="-742950">
              <a:spcBef>
                <a:spcPts val="600"/>
              </a:spcBef>
              <a:buAutoNum type="arabicParenR"/>
            </a:pPr>
            <a:r>
              <a:rPr lang="fr-FR" sz="4400" b="1" dirty="0" err="1"/>
              <a:t>Family</a:t>
            </a:r>
            <a:r>
              <a:rPr lang="fr-FR" sz="4400" b="1" dirty="0"/>
              <a:t> </a:t>
            </a:r>
            <a:r>
              <a:rPr lang="fr-FR" sz="4400" b="1" dirty="0" err="1"/>
              <a:t>literacy</a:t>
            </a:r>
            <a:r>
              <a:rPr lang="fr-FR" sz="4400" b="1" dirty="0"/>
              <a:t> </a:t>
            </a:r>
            <a:r>
              <a:rPr lang="fr-FR" sz="4400" dirty="0" err="1"/>
              <a:t>project</a:t>
            </a:r>
            <a:r>
              <a:rPr lang="fr-FR" sz="4400" dirty="0"/>
              <a:t> (</a:t>
            </a:r>
            <a:r>
              <a:rPr lang="fr-FR" sz="4400" dirty="0" err="1"/>
              <a:t>Switzerland</a:t>
            </a:r>
            <a:r>
              <a:rPr lang="fr-FR" sz="4400" dirty="0"/>
              <a:t>)</a:t>
            </a:r>
          </a:p>
          <a:p>
            <a:pPr marL="742950" indent="-742950">
              <a:spcBef>
                <a:spcPts val="600"/>
              </a:spcBef>
              <a:buAutoNum type="arabicParenR"/>
            </a:pPr>
            <a:endParaRPr lang="fr-FR" sz="4400" dirty="0"/>
          </a:p>
          <a:p>
            <a:pPr marL="742950" indent="-742950">
              <a:spcBef>
                <a:spcPts val="600"/>
              </a:spcBef>
              <a:buAutoNum type="arabicParenR"/>
            </a:pPr>
            <a:r>
              <a:rPr lang="fr-FR" sz="4400" b="1" dirty="0"/>
              <a:t>HIPPY</a:t>
            </a:r>
            <a:r>
              <a:rPr lang="fr-FR" sz="4400" dirty="0"/>
              <a:t> Home Instruction for Parents and </a:t>
            </a:r>
            <a:r>
              <a:rPr lang="fr-FR" sz="4400" dirty="0" err="1"/>
              <a:t>Pre-school</a:t>
            </a:r>
            <a:r>
              <a:rPr lang="fr-FR" sz="4400" dirty="0"/>
              <a:t> </a:t>
            </a:r>
            <a:r>
              <a:rPr lang="fr-FR" sz="4400" dirty="0" err="1"/>
              <a:t>Youngsters</a:t>
            </a:r>
            <a:r>
              <a:rPr lang="fr-FR" sz="4400" dirty="0"/>
              <a:t> (</a:t>
            </a:r>
            <a:r>
              <a:rPr lang="fr-FR" sz="4400" dirty="0" err="1"/>
              <a:t>Israel</a:t>
            </a:r>
            <a:r>
              <a:rPr lang="fr-FR" sz="4400" dirty="0"/>
              <a:t>, USA, NL, FRG, CH, AT,…)</a:t>
            </a:r>
          </a:p>
          <a:p>
            <a:pPr marL="742950" indent="-742950">
              <a:spcBef>
                <a:spcPts val="600"/>
              </a:spcBef>
              <a:buAutoNum type="arabicParenR"/>
            </a:pPr>
            <a:endParaRPr lang="fr-FR" sz="4400" dirty="0"/>
          </a:p>
          <a:p>
            <a:pPr marL="742950" indent="-742950">
              <a:spcBef>
                <a:spcPts val="600"/>
              </a:spcBef>
              <a:buAutoNum type="arabicParenR"/>
            </a:pPr>
            <a:r>
              <a:rPr lang="fr-FR" sz="4400" b="1" dirty="0"/>
              <a:t>Migrant Parents Networks </a:t>
            </a:r>
            <a:r>
              <a:rPr lang="fr-FR" sz="4400" dirty="0"/>
              <a:t>MEN (</a:t>
            </a:r>
            <a:r>
              <a:rPr lang="fr-FR" sz="4400" dirty="0" err="1"/>
              <a:t>Lower</a:t>
            </a:r>
            <a:r>
              <a:rPr lang="fr-FR" sz="4400" dirty="0"/>
              <a:t> </a:t>
            </a:r>
            <a:r>
              <a:rPr lang="fr-FR" sz="4400" dirty="0" err="1"/>
              <a:t>Saxony</a:t>
            </a:r>
            <a:r>
              <a:rPr lang="fr-FR" sz="4400" dirty="0"/>
              <a:t>)</a:t>
            </a:r>
          </a:p>
          <a:p>
            <a:pPr marL="742950" indent="-742950">
              <a:spcBef>
                <a:spcPts val="600"/>
              </a:spcBef>
              <a:buAutoNum type="arabicParenR"/>
            </a:pPr>
            <a:endParaRPr lang="fr-FR" sz="4400" dirty="0"/>
          </a:p>
          <a:p>
            <a:pPr marL="742950" indent="-742950">
              <a:spcBef>
                <a:spcPts val="600"/>
              </a:spcBef>
              <a:buAutoNum type="arabicParenR"/>
            </a:pPr>
            <a:r>
              <a:rPr lang="fr-FR" sz="4400" b="1" dirty="0"/>
              <a:t>Parent, </a:t>
            </a:r>
            <a:r>
              <a:rPr lang="fr-FR" sz="4400" b="1" dirty="0" err="1"/>
              <a:t>Family</a:t>
            </a:r>
            <a:r>
              <a:rPr lang="fr-FR" sz="4400" b="1" dirty="0"/>
              <a:t>, </a:t>
            </a:r>
            <a:r>
              <a:rPr lang="fr-FR" sz="4400" b="1" dirty="0" err="1"/>
              <a:t>Community</a:t>
            </a:r>
            <a:r>
              <a:rPr lang="fr-FR" sz="4400" b="1" dirty="0"/>
              <a:t> Engagement Framework </a:t>
            </a:r>
            <a:r>
              <a:rPr lang="fr-FR" sz="4400" dirty="0"/>
              <a:t>(US Head Start P.)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4400" b="1" dirty="0"/>
              <a:t>           </a:t>
            </a:r>
            <a:r>
              <a:rPr lang="fr-FR" sz="4400" b="1" dirty="0" err="1"/>
              <a:t>Quality</a:t>
            </a:r>
            <a:r>
              <a:rPr lang="fr-FR" sz="4400" b="1" dirty="0"/>
              <a:t> in </a:t>
            </a:r>
            <a:r>
              <a:rPr lang="fr-FR" sz="4400" b="1" dirty="0" err="1"/>
              <a:t>Cooperation</a:t>
            </a:r>
            <a:r>
              <a:rPr lang="fr-FR" sz="4400" b="1" dirty="0"/>
              <a:t> </a:t>
            </a:r>
            <a:r>
              <a:rPr lang="fr-FR" sz="4400" b="1" dirty="0" err="1"/>
              <a:t>with</a:t>
            </a:r>
            <a:r>
              <a:rPr lang="fr-FR" sz="4400" b="1" dirty="0"/>
              <a:t> Parents </a:t>
            </a:r>
            <a:r>
              <a:rPr lang="fr-FR" sz="4400" dirty="0"/>
              <a:t>(A Guideline for ECEC, Germany)</a:t>
            </a:r>
          </a:p>
          <a:p>
            <a:pPr marL="0" indent="0">
              <a:buNone/>
            </a:pPr>
            <a:r>
              <a:rPr lang="fr-FR" dirty="0"/>
              <a:t>		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7706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07575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600" b="1" dirty="0" err="1"/>
              <a:t>Mentoring</a:t>
            </a:r>
            <a:r>
              <a:rPr lang="fr-FR" sz="3600" b="1" dirty="0"/>
              <a:t> (</a:t>
            </a:r>
            <a:r>
              <a:rPr lang="fr-FR" sz="3600" b="1" dirty="0" err="1"/>
              <a:t>child-centered</a:t>
            </a:r>
            <a:r>
              <a:rPr lang="fr-FR" sz="3600" b="1" dirty="0"/>
              <a:t>)</a:t>
            </a:r>
          </a:p>
          <a:p>
            <a:pPr marL="0" indent="0" algn="ctr">
              <a:buNone/>
            </a:pPr>
            <a:endParaRPr lang="fr-FR" sz="3600" dirty="0"/>
          </a:p>
          <a:p>
            <a:pPr marL="742950" indent="-742950">
              <a:buAutoNum type="arabicParenR"/>
            </a:pPr>
            <a:r>
              <a:rPr lang="fr-FR" sz="3600" dirty="0" err="1"/>
              <a:t>Summer</a:t>
            </a:r>
            <a:r>
              <a:rPr lang="fr-FR" sz="3600" dirty="0"/>
              <a:t>-camp </a:t>
            </a:r>
            <a:r>
              <a:rPr lang="fr-FR" sz="2600" dirty="0"/>
              <a:t>(</a:t>
            </a:r>
            <a:r>
              <a:rPr lang="fr-FR" sz="2600" dirty="0" err="1"/>
              <a:t>Sowieso</a:t>
            </a:r>
            <a:r>
              <a:rPr lang="fr-FR" sz="2600" dirty="0"/>
              <a:t> </a:t>
            </a:r>
            <a:r>
              <a:rPr lang="fr-FR" sz="2600" dirty="0" err="1"/>
              <a:t>mehr</a:t>
            </a:r>
            <a:r>
              <a:rPr lang="fr-FR" sz="2600" dirty="0"/>
              <a:t>. Deutsch </a:t>
            </a:r>
            <a:r>
              <a:rPr lang="fr-FR" sz="2600" dirty="0" err="1"/>
              <a:t>lernen</a:t>
            </a:r>
            <a:r>
              <a:rPr lang="fr-FR" sz="2600" dirty="0"/>
              <a:t> mit </a:t>
            </a:r>
            <a:r>
              <a:rPr lang="fr-FR" sz="2600" dirty="0" err="1"/>
              <a:t>Spiel</a:t>
            </a:r>
            <a:r>
              <a:rPr lang="fr-FR" sz="2600" dirty="0"/>
              <a:t>, Sport </a:t>
            </a:r>
            <a:r>
              <a:rPr lang="fr-FR" sz="2600" dirty="0" err="1"/>
              <a:t>und</a:t>
            </a:r>
            <a:r>
              <a:rPr lang="fr-FR" sz="2600" dirty="0"/>
              <a:t> </a:t>
            </a:r>
            <a:r>
              <a:rPr lang="fr-FR" sz="2600" dirty="0" err="1"/>
              <a:t>Spaß</a:t>
            </a:r>
            <a:r>
              <a:rPr lang="fr-FR" sz="2600" dirty="0"/>
              <a:t>; </a:t>
            </a:r>
            <a:r>
              <a:rPr lang="fr-FR" sz="2600" dirty="0" err="1"/>
              <a:t>half</a:t>
            </a:r>
            <a:r>
              <a:rPr lang="fr-FR" sz="2600" dirty="0"/>
              <a:t> </a:t>
            </a:r>
            <a:r>
              <a:rPr lang="fr-FR" sz="2600" dirty="0" err="1"/>
              <a:t>day</a:t>
            </a:r>
            <a:r>
              <a:rPr lang="fr-FR" sz="2600" dirty="0"/>
              <a:t> </a:t>
            </a:r>
            <a:r>
              <a:rPr lang="fr-FR" sz="2600" dirty="0" err="1"/>
              <a:t>language</a:t>
            </a:r>
            <a:r>
              <a:rPr lang="fr-FR" sz="2600" dirty="0"/>
              <a:t>, </a:t>
            </a:r>
            <a:r>
              <a:rPr lang="fr-FR" sz="2600" dirty="0" err="1"/>
              <a:t>half</a:t>
            </a:r>
            <a:r>
              <a:rPr lang="fr-FR" sz="2600" dirty="0"/>
              <a:t> </a:t>
            </a:r>
            <a:r>
              <a:rPr lang="fr-FR" sz="2600" dirty="0" err="1"/>
              <a:t>day</a:t>
            </a:r>
            <a:r>
              <a:rPr lang="fr-FR" sz="2600" dirty="0"/>
              <a:t> sports; City of Vienna, </a:t>
            </a:r>
            <a:r>
              <a:rPr lang="fr-FR" sz="2600" dirty="0" err="1"/>
              <a:t>very</a:t>
            </a:r>
            <a:r>
              <a:rPr lang="fr-FR" sz="2600" dirty="0"/>
              <a:t> </a:t>
            </a:r>
            <a:r>
              <a:rPr lang="fr-FR" sz="2600" dirty="0" err="1"/>
              <a:t>low</a:t>
            </a:r>
            <a:r>
              <a:rPr lang="fr-FR" sz="2600" dirty="0"/>
              <a:t> </a:t>
            </a:r>
            <a:r>
              <a:rPr lang="fr-FR" sz="2600" dirty="0" err="1"/>
              <a:t>fees</a:t>
            </a:r>
            <a:r>
              <a:rPr lang="fr-FR" sz="2600" dirty="0"/>
              <a:t>)</a:t>
            </a:r>
          </a:p>
          <a:p>
            <a:pPr marL="742950" indent="-742950">
              <a:buAutoNum type="arabicParenR"/>
            </a:pPr>
            <a:endParaRPr lang="fr-FR" sz="2600" dirty="0"/>
          </a:p>
          <a:p>
            <a:pPr marL="742950" indent="-742950">
              <a:buAutoNum type="arabicParenR"/>
            </a:pPr>
            <a:r>
              <a:rPr lang="fr-FR" sz="3600" dirty="0"/>
              <a:t>Nightingale </a:t>
            </a:r>
            <a:r>
              <a:rPr lang="fr-FR" sz="3600" dirty="0" err="1"/>
              <a:t>Mentoring</a:t>
            </a:r>
            <a:r>
              <a:rPr lang="fr-FR" sz="3600" dirty="0"/>
              <a:t> </a:t>
            </a:r>
            <a:r>
              <a:rPr lang="fr-FR" sz="2600" dirty="0"/>
              <a:t>(</a:t>
            </a:r>
            <a:r>
              <a:rPr lang="fr-FR" sz="2600" dirty="0" err="1"/>
              <a:t>students</a:t>
            </a:r>
            <a:r>
              <a:rPr lang="fr-FR" sz="2600" dirty="0"/>
              <a:t> support </a:t>
            </a:r>
            <a:r>
              <a:rPr lang="fr-FR" sz="2600" dirty="0" err="1"/>
              <a:t>children</a:t>
            </a:r>
            <a:r>
              <a:rPr lang="fr-FR" sz="2600" dirty="0"/>
              <a:t> </a:t>
            </a:r>
            <a:r>
              <a:rPr lang="fr-FR" sz="2600" dirty="0" err="1"/>
              <a:t>with</a:t>
            </a:r>
            <a:r>
              <a:rPr lang="fr-FR" sz="2600" dirty="0"/>
              <a:t> </a:t>
            </a:r>
            <a:r>
              <a:rPr lang="fr-FR" sz="2600" dirty="0" err="1"/>
              <a:t>low</a:t>
            </a:r>
            <a:r>
              <a:rPr lang="fr-FR" sz="2600" dirty="0"/>
              <a:t> SES background and migration background AT, ES, FRG, SE, SU, CH,…)</a:t>
            </a:r>
          </a:p>
          <a:p>
            <a:pPr marL="742950" indent="-742950">
              <a:buAutoNum type="arabicParenR"/>
            </a:pPr>
            <a:endParaRPr lang="fr-FR" sz="2600" dirty="0"/>
          </a:p>
          <a:p>
            <a:pPr marL="742950" indent="-742950">
              <a:buAutoNum type="arabicParenR"/>
            </a:pPr>
            <a:r>
              <a:rPr lang="fr-FR" sz="3600" dirty="0"/>
              <a:t>The </a:t>
            </a:r>
            <a:r>
              <a:rPr lang="fr-FR" sz="3600" dirty="0" err="1"/>
              <a:t>Mentoring</a:t>
            </a:r>
            <a:r>
              <a:rPr lang="fr-FR" sz="3600" dirty="0"/>
              <a:t> </a:t>
            </a:r>
            <a:r>
              <a:rPr lang="fr-FR" sz="3600" dirty="0" err="1"/>
              <a:t>Handbook</a:t>
            </a:r>
            <a:r>
              <a:rPr lang="fr-FR" sz="3600" dirty="0"/>
              <a:t> &amp; </a:t>
            </a:r>
            <a:r>
              <a:rPr lang="fr-FR" sz="3600" dirty="0" err="1"/>
              <a:t>European</a:t>
            </a:r>
            <a:r>
              <a:rPr lang="fr-FR" sz="3600" dirty="0"/>
              <a:t> Network for </a:t>
            </a:r>
            <a:r>
              <a:rPr lang="fr-FR" sz="3600" dirty="0" err="1"/>
              <a:t>Educational</a:t>
            </a:r>
            <a:r>
              <a:rPr lang="fr-FR" sz="3600" dirty="0"/>
              <a:t> Support </a:t>
            </a:r>
            <a:r>
              <a:rPr lang="fr-FR" sz="3600" dirty="0" err="1"/>
              <a:t>Projects</a:t>
            </a:r>
            <a:endParaRPr lang="fr-FR" sz="3600" dirty="0"/>
          </a:p>
          <a:p>
            <a:pPr marL="0" indent="0">
              <a:buNone/>
            </a:pPr>
            <a:r>
              <a:rPr lang="fr-FR" dirty="0"/>
              <a:t>		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1080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961459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r>
              <a:rPr lang="fr-FR" sz="3600" b="1" dirty="0" err="1"/>
              <a:t>Material</a:t>
            </a:r>
            <a:endParaRPr lang="fr-FR" sz="3600" b="1" dirty="0"/>
          </a:p>
          <a:p>
            <a:pPr marL="0" indent="0" algn="ctr">
              <a:buNone/>
            </a:pPr>
            <a:endParaRPr lang="fr-FR" sz="3600" dirty="0"/>
          </a:p>
          <a:p>
            <a:pPr marL="742950" indent="-742950">
              <a:buAutoNum type="arabicParenR"/>
            </a:pPr>
            <a:r>
              <a:rPr lang="fr-FR" sz="3600" dirty="0" err="1"/>
              <a:t>Interfaith</a:t>
            </a:r>
            <a:r>
              <a:rPr lang="fr-FR" sz="3600" dirty="0"/>
              <a:t> </a:t>
            </a:r>
            <a:r>
              <a:rPr lang="fr-FR" sz="3600" dirty="0" err="1"/>
              <a:t>Wallchart-Calender</a:t>
            </a:r>
            <a:endParaRPr lang="fr-FR" sz="3600" dirty="0"/>
          </a:p>
          <a:p>
            <a:pPr marL="742950" indent="-742950">
              <a:buAutoNum type="arabicParenR"/>
            </a:pPr>
            <a:r>
              <a:rPr lang="fr-FR" sz="3600" dirty="0"/>
              <a:t>Journal </a:t>
            </a:r>
            <a:r>
              <a:rPr lang="fr-FR" sz="3600" dirty="0" err="1"/>
              <a:t>from</a:t>
            </a:r>
            <a:r>
              <a:rPr lang="fr-FR" sz="3600" dirty="0"/>
              <a:t> and for 2</a:t>
            </a:r>
            <a:r>
              <a:rPr lang="fr-FR" sz="3600" baseline="30000" dirty="0"/>
              <a:t>nd</a:t>
            </a:r>
            <a:r>
              <a:rPr lang="fr-FR" sz="3600" dirty="0"/>
              <a:t> </a:t>
            </a:r>
            <a:r>
              <a:rPr lang="fr-FR" sz="3600" dirty="0" err="1"/>
              <a:t>generation</a:t>
            </a:r>
            <a:r>
              <a:rPr lang="fr-FR" sz="3600" dirty="0"/>
              <a:t> </a:t>
            </a:r>
            <a:r>
              <a:rPr lang="fr-FR" sz="2600" dirty="0"/>
              <a:t>(</a:t>
            </a:r>
            <a:r>
              <a:rPr lang="fr-FR" sz="2600" dirty="0" err="1"/>
              <a:t>e.g</a:t>
            </a:r>
            <a:r>
              <a:rPr lang="fr-FR" sz="2600" dirty="0"/>
              <a:t>. </a:t>
            </a:r>
            <a:r>
              <a:rPr lang="fr-FR" sz="2600" dirty="0" err="1"/>
              <a:t>biber</a:t>
            </a:r>
            <a:r>
              <a:rPr lang="fr-FR" sz="2600" dirty="0"/>
              <a:t> in AT/Vienna)</a:t>
            </a:r>
          </a:p>
          <a:p>
            <a:pPr marL="742950" indent="-742950">
              <a:buAutoNum type="arabicParenR"/>
            </a:pPr>
            <a:endParaRPr lang="fr-FR" sz="2600" dirty="0"/>
          </a:p>
          <a:p>
            <a:pPr marL="742950" indent="-742950">
              <a:buAutoNum type="arabicParenR"/>
            </a:pPr>
            <a:r>
              <a:rPr lang="fr-FR" sz="3600" dirty="0"/>
              <a:t>PUMA (</a:t>
            </a:r>
            <a:r>
              <a:rPr lang="fr-FR" sz="3600" dirty="0" err="1"/>
              <a:t>folding</a:t>
            </a:r>
            <a:r>
              <a:rPr lang="fr-FR" sz="3600" dirty="0"/>
              <a:t>-poster for </a:t>
            </a:r>
            <a:r>
              <a:rPr lang="fr-FR" sz="3600" dirty="0" err="1"/>
              <a:t>language</a:t>
            </a:r>
            <a:r>
              <a:rPr lang="fr-FR" sz="3600" dirty="0"/>
              <a:t>-sensitive </a:t>
            </a:r>
            <a:r>
              <a:rPr lang="fr-FR" sz="3600" dirty="0" err="1"/>
              <a:t>work</a:t>
            </a:r>
            <a:r>
              <a:rPr lang="fr-FR" sz="3600" dirty="0"/>
              <a:t> in ECEC)</a:t>
            </a:r>
          </a:p>
          <a:p>
            <a:pPr marL="742950" indent="-742950">
              <a:buAutoNum type="arabicParenR"/>
            </a:pPr>
            <a:r>
              <a:rPr lang="fr-FR" sz="3600" dirty="0"/>
              <a:t>TRIO </a:t>
            </a:r>
            <a:r>
              <a:rPr lang="fr-FR" dirty="0"/>
              <a:t>(</a:t>
            </a:r>
            <a:r>
              <a:rPr lang="fr-FR" dirty="0" err="1"/>
              <a:t>trilingual</a:t>
            </a:r>
            <a:r>
              <a:rPr lang="fr-FR" dirty="0"/>
              <a:t> journal for </a:t>
            </a:r>
            <a:r>
              <a:rPr lang="fr-FR" dirty="0" err="1"/>
              <a:t>learning</a:t>
            </a:r>
            <a:r>
              <a:rPr lang="fr-FR" dirty="0"/>
              <a:t> to </a:t>
            </a:r>
            <a:r>
              <a:rPr lang="fr-FR" dirty="0" err="1"/>
              <a:t>read</a:t>
            </a:r>
            <a:r>
              <a:rPr lang="fr-FR" dirty="0"/>
              <a:t>; stories </a:t>
            </a:r>
            <a:r>
              <a:rPr lang="fr-FR" dirty="0" err="1"/>
              <a:t>constructed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all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langugages</a:t>
            </a:r>
            <a:r>
              <a:rPr lang="fr-FR" dirty="0"/>
              <a:t> are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answer</a:t>
            </a:r>
            <a:r>
              <a:rPr lang="fr-FR" dirty="0"/>
              <a:t> questions) </a:t>
            </a:r>
          </a:p>
          <a:p>
            <a:pPr marL="742950" indent="-742950">
              <a:buAutoNum type="arabicParenR"/>
            </a:pPr>
            <a:endParaRPr lang="fr-FR" dirty="0"/>
          </a:p>
          <a:p>
            <a:pPr marL="742950" indent="-742950">
              <a:buAutoNum type="arabicParenR"/>
            </a:pPr>
            <a:r>
              <a:rPr lang="fr-FR" sz="3600" dirty="0"/>
              <a:t>The Media Initiative for </a:t>
            </a:r>
            <a:r>
              <a:rPr lang="fr-FR" sz="3600" dirty="0" err="1"/>
              <a:t>Children</a:t>
            </a:r>
            <a:r>
              <a:rPr lang="fr-FR" sz="3600" dirty="0"/>
              <a:t> </a:t>
            </a:r>
            <a:r>
              <a:rPr lang="fr-FR" sz="3600" dirty="0" err="1"/>
              <a:t>Respecting</a:t>
            </a:r>
            <a:r>
              <a:rPr lang="fr-FR" sz="3600" dirty="0"/>
              <a:t> </a:t>
            </a:r>
            <a:r>
              <a:rPr lang="fr-FR" sz="3600" dirty="0" err="1"/>
              <a:t>Difference</a:t>
            </a:r>
            <a:r>
              <a:rPr lang="fr-FR" sz="3600" dirty="0"/>
              <a:t> </a:t>
            </a:r>
            <a:r>
              <a:rPr lang="fr-FR" dirty="0"/>
              <a:t>(</a:t>
            </a:r>
            <a:r>
              <a:rPr lang="fr-FR" dirty="0" err="1"/>
              <a:t>Irland</a:t>
            </a:r>
            <a:r>
              <a:rPr lang="fr-FR" dirty="0"/>
              <a:t>, ECEC &amp;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, training for staff, parents and </a:t>
            </a:r>
            <a:r>
              <a:rPr lang="fr-FR" dirty="0" err="1"/>
              <a:t>children</a:t>
            </a:r>
            <a:r>
              <a:rPr lang="fr-FR" dirty="0"/>
              <a:t>, cartoons &amp; </a:t>
            </a:r>
            <a:r>
              <a:rPr lang="fr-FR" dirty="0" err="1"/>
              <a:t>dolls</a:t>
            </a:r>
            <a:r>
              <a:rPr lang="fr-FR" dirty="0"/>
              <a:t>)		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2380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96145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r>
              <a:rPr lang="fr-FR" sz="5100" b="1" dirty="0"/>
              <a:t>Curriculum</a:t>
            </a:r>
          </a:p>
          <a:p>
            <a:pPr marL="0" indent="0" algn="ctr">
              <a:buNone/>
            </a:pPr>
            <a:endParaRPr lang="fr-FR" sz="3600" dirty="0"/>
          </a:p>
          <a:p>
            <a:pPr marL="742950" indent="-742950">
              <a:buAutoNum type="arabicParenR"/>
            </a:pPr>
            <a:r>
              <a:rPr lang="fr-FR" sz="4600" dirty="0" err="1"/>
              <a:t>Culturally</a:t>
            </a:r>
            <a:r>
              <a:rPr lang="fr-FR" sz="4600" dirty="0"/>
              <a:t> responsive curriculum</a:t>
            </a:r>
          </a:p>
          <a:p>
            <a:pPr marL="742950" indent="-742950">
              <a:buAutoNum type="arabicParenR"/>
            </a:pPr>
            <a:endParaRPr lang="fr-FR" sz="4600" dirty="0"/>
          </a:p>
          <a:p>
            <a:pPr marL="742950" indent="-742950">
              <a:buAutoNum type="arabicParenR"/>
            </a:pPr>
            <a:r>
              <a:rPr lang="fr-FR" sz="4600" dirty="0" err="1"/>
              <a:t>Multilingualism</a:t>
            </a:r>
            <a:r>
              <a:rPr lang="fr-FR" sz="4600" dirty="0"/>
              <a:t> curriculum – </a:t>
            </a:r>
            <a:r>
              <a:rPr lang="fr-FR" sz="4600" dirty="0" err="1"/>
              <a:t>Linguistically</a:t>
            </a:r>
            <a:r>
              <a:rPr lang="fr-FR" sz="4600" dirty="0"/>
              <a:t>-sensitive </a:t>
            </a:r>
            <a:r>
              <a:rPr lang="fr-FR" sz="4600" dirty="0" err="1"/>
              <a:t>subject-teaching</a:t>
            </a:r>
            <a:endParaRPr lang="fr-FR" sz="4600" dirty="0"/>
          </a:p>
          <a:p>
            <a:pPr marL="742950" indent="-742950">
              <a:buAutoNum type="arabicParenR"/>
            </a:pPr>
            <a:endParaRPr lang="fr-FR" sz="4600" dirty="0"/>
          </a:p>
          <a:p>
            <a:pPr marL="742950" indent="-742950">
              <a:buAutoNum type="arabicParenR"/>
            </a:pPr>
            <a:r>
              <a:rPr lang="fr-FR" sz="4600" dirty="0"/>
              <a:t>CONBAT Content </a:t>
            </a:r>
            <a:r>
              <a:rPr lang="fr-FR" sz="4600" dirty="0" err="1"/>
              <a:t>Based</a:t>
            </a:r>
            <a:r>
              <a:rPr lang="fr-FR" sz="4600" dirty="0"/>
              <a:t> </a:t>
            </a:r>
            <a:r>
              <a:rPr lang="fr-FR" sz="4600" dirty="0" err="1"/>
              <a:t>Teaching</a:t>
            </a:r>
            <a:r>
              <a:rPr lang="fr-FR" sz="4600" dirty="0"/>
              <a:t> + </a:t>
            </a:r>
            <a:r>
              <a:rPr lang="fr-FR" sz="4600" dirty="0" err="1"/>
              <a:t>Plurilingual</a:t>
            </a:r>
            <a:r>
              <a:rPr lang="fr-FR" sz="4600" dirty="0"/>
              <a:t>/Cultural </a:t>
            </a:r>
            <a:r>
              <a:rPr lang="fr-FR" sz="4600" dirty="0" err="1"/>
              <a:t>Awareness</a:t>
            </a:r>
            <a:r>
              <a:rPr lang="fr-FR" sz="4600" dirty="0"/>
              <a:t> </a:t>
            </a:r>
            <a:r>
              <a:rPr lang="fr-FR" sz="3400" dirty="0"/>
              <a:t>(</a:t>
            </a:r>
            <a:r>
              <a:rPr lang="fr-FR" sz="3400" dirty="0" err="1"/>
              <a:t>European</a:t>
            </a:r>
            <a:r>
              <a:rPr lang="fr-FR" sz="3400" dirty="0"/>
              <a:t> Center for Modern </a:t>
            </a:r>
            <a:r>
              <a:rPr lang="fr-FR" sz="3400" dirty="0" err="1"/>
              <a:t>Languages</a:t>
            </a:r>
            <a:r>
              <a:rPr lang="fr-FR" sz="3400" dirty="0"/>
              <a:t>, Council of Europe)</a:t>
            </a:r>
          </a:p>
          <a:p>
            <a:pPr marL="742950" indent="-742950">
              <a:buAutoNum type="arabicParenR"/>
            </a:pPr>
            <a:endParaRPr lang="fr-FR" sz="2600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1745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961459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fr-FR" sz="5100" b="1" dirty="0"/>
              <a:t>Support structures for </a:t>
            </a:r>
            <a:r>
              <a:rPr lang="fr-FR" sz="5100" b="1" dirty="0" err="1"/>
              <a:t>schools</a:t>
            </a:r>
            <a:endParaRPr lang="fr-FR" sz="5100" b="1" dirty="0"/>
          </a:p>
          <a:p>
            <a:pPr marL="0" indent="0" algn="ctr">
              <a:buNone/>
            </a:pPr>
            <a:endParaRPr lang="fr-FR" sz="3600" dirty="0"/>
          </a:p>
          <a:p>
            <a:pPr marL="742950" indent="-742950">
              <a:buAutoNum type="arabicParenR"/>
            </a:pPr>
            <a:r>
              <a:rPr lang="fr-FR" sz="3600" b="1" dirty="0" err="1"/>
              <a:t>Website</a:t>
            </a:r>
            <a:r>
              <a:rPr lang="fr-FR" sz="3600" dirty="0"/>
              <a:t> « </a:t>
            </a:r>
            <a:r>
              <a:rPr lang="fr-FR" sz="3600" dirty="0" err="1"/>
              <a:t>Schule</a:t>
            </a:r>
            <a:r>
              <a:rPr lang="fr-FR" sz="3600" dirty="0"/>
              <a:t> </a:t>
            </a:r>
            <a:r>
              <a:rPr lang="fr-FR" sz="3600" dirty="0" err="1"/>
              <a:t>mehrsprachig</a:t>
            </a:r>
            <a:r>
              <a:rPr lang="fr-FR" sz="3600" dirty="0"/>
              <a:t> » (</a:t>
            </a:r>
            <a:r>
              <a:rPr lang="fr-FR" sz="3600" dirty="0" err="1"/>
              <a:t>ministry</a:t>
            </a:r>
            <a:r>
              <a:rPr lang="fr-FR" sz="3600" dirty="0"/>
              <a:t> </a:t>
            </a:r>
            <a:r>
              <a:rPr lang="fr-FR" sz="3600" dirty="0" err="1"/>
              <a:t>offers</a:t>
            </a:r>
            <a:r>
              <a:rPr lang="fr-FR" sz="3600" dirty="0"/>
              <a:t> all information on </a:t>
            </a:r>
            <a:r>
              <a:rPr lang="fr-FR" sz="3600" dirty="0" err="1"/>
              <a:t>multilingualism</a:t>
            </a:r>
            <a:r>
              <a:rPr lang="fr-FR" sz="3600" dirty="0"/>
              <a:t> </a:t>
            </a:r>
            <a:r>
              <a:rPr lang="fr-FR" sz="3600" dirty="0" err="1"/>
              <a:t>legal</a:t>
            </a:r>
            <a:r>
              <a:rPr lang="fr-FR" sz="3600" dirty="0"/>
              <a:t>, </a:t>
            </a:r>
            <a:r>
              <a:rPr lang="fr-FR" sz="3600" dirty="0" err="1"/>
              <a:t>statistical</a:t>
            </a:r>
            <a:r>
              <a:rPr lang="fr-FR" sz="3600" dirty="0"/>
              <a:t>, </a:t>
            </a:r>
            <a:r>
              <a:rPr lang="fr-FR" sz="3600" dirty="0" err="1"/>
              <a:t>bibliographical</a:t>
            </a:r>
            <a:r>
              <a:rPr lang="fr-FR" sz="3600" dirty="0"/>
              <a:t>, </a:t>
            </a:r>
            <a:r>
              <a:rPr lang="fr-FR" sz="3600" dirty="0" err="1"/>
              <a:t>projects</a:t>
            </a:r>
            <a:r>
              <a:rPr lang="fr-FR" sz="3600" dirty="0"/>
              <a:t> in </a:t>
            </a:r>
            <a:r>
              <a:rPr lang="fr-FR" sz="3600" dirty="0" err="1"/>
              <a:t>schools</a:t>
            </a:r>
            <a:r>
              <a:rPr lang="fr-FR" sz="3600" dirty="0"/>
              <a:t>,…)</a:t>
            </a:r>
          </a:p>
          <a:p>
            <a:pPr marL="742950" indent="-742950">
              <a:buAutoNum type="arabicParenR"/>
            </a:pPr>
            <a:endParaRPr lang="fr-FR" sz="3600" dirty="0"/>
          </a:p>
          <a:p>
            <a:pPr marL="742950" indent="-742950">
              <a:buAutoNum type="arabicParenR"/>
            </a:pPr>
            <a:r>
              <a:rPr lang="fr-FR" sz="3600" b="1" dirty="0"/>
              <a:t>VOXMI</a:t>
            </a:r>
            <a:r>
              <a:rPr lang="fr-FR" sz="3600" dirty="0"/>
              <a:t> – network of </a:t>
            </a:r>
            <a:r>
              <a:rPr lang="fr-FR" sz="3600" dirty="0" err="1"/>
              <a:t>schools</a:t>
            </a:r>
            <a:r>
              <a:rPr lang="fr-FR" sz="3600" dirty="0"/>
              <a:t> </a:t>
            </a:r>
            <a:r>
              <a:rPr lang="fr-FR" sz="3600" dirty="0" err="1"/>
              <a:t>which</a:t>
            </a:r>
            <a:r>
              <a:rPr lang="fr-FR" sz="3600" dirty="0"/>
              <a:t> engage in </a:t>
            </a:r>
            <a:r>
              <a:rPr lang="fr-FR" sz="3600" dirty="0" err="1"/>
              <a:t>mulitlingual</a:t>
            </a:r>
            <a:r>
              <a:rPr lang="fr-FR" sz="3600" dirty="0"/>
              <a:t> </a:t>
            </a:r>
            <a:r>
              <a:rPr lang="fr-FR" sz="3600" dirty="0" err="1"/>
              <a:t>schooling</a:t>
            </a:r>
            <a:r>
              <a:rPr lang="fr-FR" sz="3600" dirty="0"/>
              <a:t> </a:t>
            </a:r>
            <a:r>
              <a:rPr lang="fr-FR" sz="3600" dirty="0" err="1"/>
              <a:t>sustained</a:t>
            </a:r>
            <a:r>
              <a:rPr lang="fr-FR" sz="3600" dirty="0"/>
              <a:t> by the </a:t>
            </a:r>
            <a:r>
              <a:rPr lang="fr-FR" sz="3600" dirty="0" err="1"/>
              <a:t>ministry</a:t>
            </a:r>
            <a:r>
              <a:rPr lang="fr-FR" sz="3600" dirty="0"/>
              <a:t> and local </a:t>
            </a:r>
            <a:r>
              <a:rPr lang="fr-FR" sz="3600" dirty="0" err="1"/>
              <a:t>authorities</a:t>
            </a:r>
            <a:endParaRPr lang="fr-FR" sz="3600" dirty="0"/>
          </a:p>
          <a:p>
            <a:pPr marL="742950" indent="-742950">
              <a:buAutoNum type="arabicParenR"/>
            </a:pPr>
            <a:endParaRPr lang="fr-FR" sz="3600" dirty="0"/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fr-FR" sz="3600" dirty="0" err="1"/>
              <a:t>Federal</a:t>
            </a:r>
            <a:r>
              <a:rPr lang="fr-FR" sz="3600" dirty="0"/>
              <a:t> Center for </a:t>
            </a:r>
            <a:r>
              <a:rPr lang="fr-FR" sz="3600" dirty="0" err="1"/>
              <a:t>interculturality</a:t>
            </a:r>
            <a:r>
              <a:rPr lang="fr-FR" sz="3600" dirty="0"/>
              <a:t>, migration and </a:t>
            </a:r>
            <a:r>
              <a:rPr lang="fr-FR" sz="3600" dirty="0" err="1"/>
              <a:t>multilingualism</a:t>
            </a:r>
            <a:r>
              <a:rPr lang="fr-FR" sz="3600" dirty="0"/>
              <a:t> </a:t>
            </a:r>
            <a:r>
              <a:rPr lang="fr-FR" sz="3600" b="1" dirty="0"/>
              <a:t>BIMM</a:t>
            </a:r>
            <a:r>
              <a:rPr lang="fr-FR" sz="3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3600" dirty="0"/>
              <a:t>             Resource center for </a:t>
            </a:r>
            <a:r>
              <a:rPr lang="fr-FR" sz="3600" dirty="0" err="1"/>
              <a:t>teacher</a:t>
            </a:r>
            <a:r>
              <a:rPr lang="fr-FR" sz="3600" dirty="0"/>
              <a:t> training institutions, </a:t>
            </a:r>
            <a:r>
              <a:rPr lang="fr-FR" sz="3600" dirty="0" err="1"/>
              <a:t>teacher</a:t>
            </a:r>
            <a:r>
              <a:rPr lang="fr-FR" sz="3600" dirty="0"/>
              <a:t> </a:t>
            </a:r>
            <a:r>
              <a:rPr lang="fr-FR" sz="3600" dirty="0" err="1"/>
              <a:t>educators</a:t>
            </a:r>
            <a:r>
              <a:rPr lang="fr-FR" sz="3600" dirty="0"/>
              <a:t>, networking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3600" dirty="0"/>
              <a:t>             of </a:t>
            </a:r>
            <a:r>
              <a:rPr lang="fr-FR" sz="3600" dirty="0" err="1"/>
              <a:t>responsible</a:t>
            </a:r>
            <a:endParaRPr lang="fr-FR" sz="3600" dirty="0"/>
          </a:p>
          <a:p>
            <a:pPr marL="742950" indent="-742950">
              <a:buAutoNum type="arabicParenR"/>
            </a:pPr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4) 	QUIMS </a:t>
            </a:r>
            <a:r>
              <a:rPr lang="fr-FR" sz="3600" dirty="0" err="1"/>
              <a:t>Quality</a:t>
            </a:r>
            <a:r>
              <a:rPr lang="fr-FR" sz="3600" dirty="0"/>
              <a:t> in </a:t>
            </a:r>
            <a:r>
              <a:rPr lang="fr-FR" sz="3600" dirty="0" err="1"/>
              <a:t>multicultural</a:t>
            </a:r>
            <a:r>
              <a:rPr lang="fr-FR" sz="3600" dirty="0"/>
              <a:t> </a:t>
            </a:r>
            <a:r>
              <a:rPr lang="fr-FR" sz="3600" dirty="0" err="1"/>
              <a:t>schools</a:t>
            </a:r>
            <a:r>
              <a:rPr lang="fr-FR" sz="3600" dirty="0"/>
              <a:t> (Zurich, CH)  </a:t>
            </a:r>
            <a:r>
              <a:rPr lang="fr-FR" sz="3600" dirty="0" err="1"/>
              <a:t>obligatory</a:t>
            </a:r>
            <a:r>
              <a:rPr lang="fr-FR" sz="3600" dirty="0"/>
              <a:t> for </a:t>
            </a:r>
            <a:r>
              <a:rPr lang="fr-FR" sz="3600" dirty="0" err="1"/>
              <a:t>schools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40%+ 	migrant </a:t>
            </a:r>
            <a:r>
              <a:rPr lang="fr-FR" sz="3600" dirty="0" err="1"/>
              <a:t>pupils</a:t>
            </a:r>
            <a:r>
              <a:rPr lang="fr-FR" sz="3600" dirty="0"/>
              <a:t>: </a:t>
            </a:r>
            <a:r>
              <a:rPr lang="fr-FR" sz="3600" dirty="0" err="1"/>
              <a:t>additional</a:t>
            </a:r>
            <a:r>
              <a:rPr lang="fr-FR" sz="3600" dirty="0"/>
              <a:t> budget, </a:t>
            </a:r>
            <a:r>
              <a:rPr lang="fr-FR" sz="3600" dirty="0" err="1"/>
              <a:t>personal</a:t>
            </a:r>
            <a:r>
              <a:rPr lang="fr-FR" sz="3600" dirty="0"/>
              <a:t> </a:t>
            </a:r>
            <a:r>
              <a:rPr lang="fr-FR" sz="3600" dirty="0" err="1"/>
              <a:t>resources</a:t>
            </a:r>
            <a:r>
              <a:rPr lang="fr-FR" sz="3600" dirty="0"/>
              <a:t> for coordination, training of </a:t>
            </a:r>
            <a:r>
              <a:rPr lang="fr-FR" sz="3600" dirty="0" err="1"/>
              <a:t>teachers</a:t>
            </a:r>
            <a:r>
              <a:rPr lang="fr-FR" sz="3600" dirty="0"/>
              <a:t>, 	</a:t>
            </a:r>
            <a:r>
              <a:rPr lang="fr-FR" sz="3600" dirty="0" err="1"/>
              <a:t>work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parents </a:t>
            </a:r>
          </a:p>
          <a:p>
            <a:pPr marL="0" indent="0">
              <a:buNone/>
            </a:pPr>
            <a:r>
              <a:rPr lang="fr-FR" dirty="0"/>
              <a:t>		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1453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961459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5100" b="1" dirty="0"/>
              <a:t>Teacher </a:t>
            </a:r>
            <a:r>
              <a:rPr lang="fr-FR" sz="5100" b="1" dirty="0" err="1"/>
              <a:t>competences</a:t>
            </a:r>
            <a:r>
              <a:rPr lang="fr-FR" sz="5100" b="1" dirty="0"/>
              <a:t> and training</a:t>
            </a:r>
          </a:p>
          <a:p>
            <a:pPr marL="0" indent="0" algn="ctr">
              <a:buNone/>
            </a:pPr>
            <a:endParaRPr lang="fr-FR" sz="3600" dirty="0"/>
          </a:p>
          <a:p>
            <a:pPr marL="742950" indent="-742950">
              <a:buAutoNum type="arabicParenR"/>
            </a:pPr>
            <a:r>
              <a:rPr lang="fr-FR" b="1" dirty="0" err="1"/>
              <a:t>Sprachkopf</a:t>
            </a:r>
            <a:r>
              <a:rPr lang="fr-FR" b="1" dirty="0"/>
              <a:t> </a:t>
            </a:r>
            <a:r>
              <a:rPr lang="fr-FR" dirty="0"/>
              <a:t>(Germany): Test for </a:t>
            </a:r>
            <a:r>
              <a:rPr lang="fr-FR" dirty="0" err="1"/>
              <a:t>teachers</a:t>
            </a:r>
            <a:r>
              <a:rPr lang="fr-FR" dirty="0"/>
              <a:t> </a:t>
            </a:r>
            <a:r>
              <a:rPr lang="fr-FR" dirty="0" err="1"/>
              <a:t>concerning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</a:t>
            </a:r>
            <a:r>
              <a:rPr lang="fr-FR" dirty="0" err="1"/>
              <a:t>competences</a:t>
            </a:r>
            <a:r>
              <a:rPr lang="fr-FR" dirty="0"/>
              <a:t>, i.e. </a:t>
            </a:r>
            <a:r>
              <a:rPr lang="fr-FR" dirty="0" err="1"/>
              <a:t>knowledge</a:t>
            </a:r>
            <a:r>
              <a:rPr lang="fr-FR" dirty="0"/>
              <a:t> and </a:t>
            </a:r>
            <a:r>
              <a:rPr lang="fr-FR" dirty="0" err="1"/>
              <a:t>skills</a:t>
            </a:r>
            <a:r>
              <a:rPr lang="fr-FR" dirty="0"/>
              <a:t>, diagnose gaps and </a:t>
            </a:r>
            <a:r>
              <a:rPr lang="fr-FR" dirty="0" err="1"/>
              <a:t>provaid</a:t>
            </a:r>
            <a:r>
              <a:rPr lang="fr-FR" dirty="0"/>
              <a:t> training</a:t>
            </a:r>
          </a:p>
          <a:p>
            <a:pPr marL="742950" indent="-742950">
              <a:buAutoNum type="arabicParenR"/>
            </a:pPr>
            <a:endParaRPr lang="fr-FR" dirty="0"/>
          </a:p>
          <a:p>
            <a:pPr marL="742950" indent="-742950">
              <a:buAutoNum type="arabicParenR"/>
            </a:pPr>
            <a:r>
              <a:rPr lang="fr-FR" b="1" dirty="0"/>
              <a:t>Heidelberger </a:t>
            </a:r>
            <a:r>
              <a:rPr lang="fr-FR" b="1" dirty="0" err="1"/>
              <a:t>Interaktionstraining</a:t>
            </a:r>
            <a:r>
              <a:rPr lang="fr-FR" b="1" dirty="0"/>
              <a:t> </a:t>
            </a:r>
            <a:r>
              <a:rPr lang="fr-FR" b="1" dirty="0" err="1"/>
              <a:t>für</a:t>
            </a:r>
            <a:r>
              <a:rPr lang="fr-FR" b="1" dirty="0"/>
              <a:t> </a:t>
            </a:r>
            <a:r>
              <a:rPr lang="fr-FR" b="1" dirty="0" err="1"/>
              <a:t>pädagogisches</a:t>
            </a:r>
            <a:r>
              <a:rPr lang="fr-FR" b="1" dirty="0"/>
              <a:t> </a:t>
            </a:r>
            <a:r>
              <a:rPr lang="fr-FR" b="1" dirty="0" err="1"/>
              <a:t>Fachpersonal</a:t>
            </a:r>
            <a:r>
              <a:rPr lang="fr-FR" b="1" dirty="0"/>
              <a:t> to support mono- and </a:t>
            </a:r>
            <a:r>
              <a:rPr lang="fr-FR" b="1" dirty="0" err="1"/>
              <a:t>multilingual</a:t>
            </a:r>
            <a:r>
              <a:rPr lang="fr-FR" b="1" dirty="0"/>
              <a:t> </a:t>
            </a:r>
            <a:r>
              <a:rPr lang="fr-FR" b="1" dirty="0" err="1"/>
              <a:t>children</a:t>
            </a:r>
            <a:r>
              <a:rPr lang="fr-FR" b="1" dirty="0"/>
              <a:t> =&gt; </a:t>
            </a:r>
            <a:r>
              <a:rPr lang="fr-FR" b="1" dirty="0" err="1"/>
              <a:t>language</a:t>
            </a:r>
            <a:r>
              <a:rPr lang="fr-FR" b="1" dirty="0"/>
              <a:t> use of </a:t>
            </a:r>
            <a:r>
              <a:rPr lang="fr-FR" b="1" dirty="0" err="1"/>
              <a:t>personal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crucial!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dirty="0"/>
              <a:t>training has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directed</a:t>
            </a:r>
            <a:r>
              <a:rPr lang="fr-FR" dirty="0"/>
              <a:t> </a:t>
            </a:r>
            <a:r>
              <a:rPr lang="fr-FR" dirty="0" err="1"/>
              <a:t>towards</a:t>
            </a:r>
            <a:r>
              <a:rPr lang="fr-FR" dirty="0"/>
              <a:t> </a:t>
            </a:r>
            <a:r>
              <a:rPr lang="fr-FR" dirty="0" err="1"/>
              <a:t>everyday</a:t>
            </a:r>
            <a:r>
              <a:rPr lang="fr-FR" dirty="0"/>
              <a:t> interaction, </a:t>
            </a:r>
            <a:r>
              <a:rPr lang="fr-FR" dirty="0" err="1"/>
              <a:t>it</a:t>
            </a:r>
            <a:r>
              <a:rPr lang="fr-FR" dirty="0"/>
              <a:t> has to last minimum 6 </a:t>
            </a:r>
            <a:r>
              <a:rPr lang="fr-FR" dirty="0" err="1"/>
              <a:t>days</a:t>
            </a:r>
            <a:r>
              <a:rPr lang="fr-FR" dirty="0"/>
              <a:t> over at least 	six </a:t>
            </a:r>
            <a:r>
              <a:rPr lang="fr-FR" dirty="0" err="1"/>
              <a:t>months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regular</a:t>
            </a:r>
            <a:r>
              <a:rPr lang="fr-FR" dirty="0"/>
              <a:t> meetings to </a:t>
            </a:r>
            <a:r>
              <a:rPr lang="fr-FR" dirty="0" err="1"/>
              <a:t>discuss</a:t>
            </a:r>
            <a:r>
              <a:rPr lang="fr-FR" dirty="0"/>
              <a:t> </a:t>
            </a:r>
            <a:r>
              <a:rPr lang="fr-FR" dirty="0" err="1"/>
              <a:t>implementation</a:t>
            </a:r>
            <a:endParaRPr lang="fr-FR" dirty="0"/>
          </a:p>
          <a:p>
            <a:pPr marL="742950" indent="-742950">
              <a:buAutoNum type="arabicParenR"/>
            </a:pPr>
            <a:endParaRPr lang="fr-FR" dirty="0"/>
          </a:p>
          <a:p>
            <a:pPr marL="0" indent="0">
              <a:spcBef>
                <a:spcPts val="0"/>
              </a:spcBef>
              <a:buNone/>
            </a:pPr>
            <a:r>
              <a:rPr lang="fr-FR" b="1" dirty="0"/>
              <a:t>3) 	</a:t>
            </a:r>
            <a:r>
              <a:rPr lang="fr-FR" b="1" dirty="0" err="1"/>
              <a:t>DaZKom</a:t>
            </a:r>
            <a:r>
              <a:rPr lang="fr-FR" dirty="0"/>
              <a:t> – </a:t>
            </a:r>
            <a:r>
              <a:rPr lang="fr-FR" dirty="0" err="1"/>
              <a:t>competence</a:t>
            </a:r>
            <a:r>
              <a:rPr lang="fr-FR" dirty="0"/>
              <a:t> model for </a:t>
            </a:r>
            <a:r>
              <a:rPr lang="fr-FR" dirty="0" err="1"/>
              <a:t>teachers</a:t>
            </a:r>
            <a:r>
              <a:rPr lang="fr-FR" dirty="0"/>
              <a:t> in grade 5-8 to </a:t>
            </a:r>
            <a:r>
              <a:rPr lang="fr-FR" dirty="0" err="1"/>
              <a:t>learn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-sensitive </a:t>
            </a:r>
            <a:r>
              <a:rPr lang="fr-FR" dirty="0" err="1"/>
              <a:t>subject</a:t>
            </a:r>
            <a:r>
              <a:rPr lang="fr-FR" dirty="0"/>
              <a:t> 	</a:t>
            </a:r>
            <a:r>
              <a:rPr lang="fr-FR" dirty="0" err="1"/>
              <a:t>teaching</a:t>
            </a:r>
            <a:endParaRPr lang="fr-FR" dirty="0"/>
          </a:p>
          <a:p>
            <a:pPr marL="742950" indent="-742950">
              <a:buAutoNum type="arabicParenR"/>
            </a:pPr>
            <a:endParaRPr lang="fr-FR" dirty="0"/>
          </a:p>
          <a:p>
            <a:pPr marL="742950" indent="-742950">
              <a:buAutoNum type="arabicParenR" startAt="4"/>
            </a:pPr>
            <a:r>
              <a:rPr lang="fr-FR" b="1" dirty="0" err="1"/>
              <a:t>Intercultural</a:t>
            </a:r>
            <a:r>
              <a:rPr lang="fr-FR" b="1" dirty="0"/>
              <a:t> </a:t>
            </a:r>
            <a:r>
              <a:rPr lang="fr-FR" b="1" dirty="0" err="1"/>
              <a:t>opening</a:t>
            </a:r>
            <a:r>
              <a:rPr lang="fr-FR" b="1" dirty="0"/>
              <a:t> up of </a:t>
            </a:r>
            <a:r>
              <a:rPr lang="fr-FR" b="1" dirty="0" err="1"/>
              <a:t>schools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Hamburg</a:t>
            </a:r>
            <a:r>
              <a:rPr lang="fr-FR" dirty="0"/>
              <a:t>, Germany): (1) </a:t>
            </a:r>
            <a:r>
              <a:rPr lang="fr-FR" dirty="0" err="1"/>
              <a:t>awareness-raising</a:t>
            </a:r>
            <a:r>
              <a:rPr lang="fr-FR" dirty="0"/>
              <a:t> and self-</a:t>
            </a:r>
            <a:r>
              <a:rPr lang="fr-FR" dirty="0" err="1"/>
              <a:t>reflection</a:t>
            </a:r>
            <a:r>
              <a:rPr lang="fr-FR" dirty="0"/>
              <a:t> </a:t>
            </a:r>
            <a:r>
              <a:rPr lang="fr-FR" dirty="0" err="1"/>
              <a:t>concerning</a:t>
            </a:r>
            <a:r>
              <a:rPr lang="fr-FR" dirty="0"/>
              <a:t> </a:t>
            </a:r>
            <a:r>
              <a:rPr lang="fr-FR" dirty="0" err="1"/>
              <a:t>bias</a:t>
            </a:r>
            <a:r>
              <a:rPr lang="fr-FR" dirty="0"/>
              <a:t> and </a:t>
            </a:r>
            <a:r>
              <a:rPr lang="fr-FR" dirty="0" err="1"/>
              <a:t>stereotypes</a:t>
            </a:r>
            <a:r>
              <a:rPr lang="fr-FR" dirty="0"/>
              <a:t>, (2) </a:t>
            </a:r>
            <a:r>
              <a:rPr lang="fr-FR" dirty="0" err="1"/>
              <a:t>intercultural</a:t>
            </a:r>
            <a:r>
              <a:rPr lang="fr-FR" dirty="0"/>
              <a:t> </a:t>
            </a:r>
            <a:r>
              <a:rPr lang="fr-FR" dirty="0" err="1"/>
              <a:t>whole-school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, (3) change management</a:t>
            </a:r>
          </a:p>
          <a:p>
            <a:pPr marL="742950" indent="-742950">
              <a:buAutoNum type="arabicParenR" startAt="4"/>
            </a:pPr>
            <a:endParaRPr lang="fr-FR" dirty="0"/>
          </a:p>
          <a:p>
            <a:pPr marL="742950" indent="-742950">
              <a:buAutoNum type="arabicParenR" startAt="4"/>
            </a:pPr>
            <a:r>
              <a:rPr lang="fr-FR" b="1" dirty="0"/>
              <a:t>ECML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Framework for Content and </a:t>
            </a:r>
            <a:r>
              <a:rPr lang="fr-FR" dirty="0" err="1"/>
              <a:t>Language</a:t>
            </a:r>
            <a:r>
              <a:rPr lang="fr-FR" dirty="0"/>
              <a:t> </a:t>
            </a:r>
            <a:r>
              <a:rPr lang="fr-FR" dirty="0" err="1"/>
              <a:t>integrated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CLIL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4039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9574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de-AT" b="1" dirty="0"/>
              <a:t>…</a:t>
            </a:r>
            <a:r>
              <a:rPr lang="de-AT" b="1" dirty="0" err="1"/>
              <a:t>finally</a:t>
            </a: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 err="1"/>
              <a:t>teacher-education</a:t>
            </a:r>
            <a:r>
              <a:rPr lang="de-AT" b="1" dirty="0"/>
              <a:t> </a:t>
            </a:r>
            <a:r>
              <a:rPr lang="de-AT" b="1" dirty="0" err="1"/>
              <a:t>and</a:t>
            </a:r>
            <a:r>
              <a:rPr lang="de-AT" b="1" dirty="0"/>
              <a:t> </a:t>
            </a:r>
            <a:r>
              <a:rPr lang="de-AT" b="1" dirty="0" err="1"/>
              <a:t>training</a:t>
            </a:r>
            <a:r>
              <a:rPr lang="de-AT" b="1" dirty="0"/>
              <a:t> </a:t>
            </a:r>
          </a:p>
          <a:p>
            <a:pPr marL="0" indent="0">
              <a:buNone/>
            </a:pPr>
            <a:r>
              <a:rPr lang="de-AT" b="1" dirty="0"/>
              <a:t>	</a:t>
            </a: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		</a:t>
            </a:r>
            <a:r>
              <a:rPr lang="de-AT" b="1" dirty="0" err="1"/>
              <a:t>leadership</a:t>
            </a:r>
            <a:r>
              <a:rPr lang="de-AT" b="1" dirty="0"/>
              <a:t> in </a:t>
            </a:r>
            <a:r>
              <a:rPr lang="de-AT" b="1" dirty="0" err="1"/>
              <a:t>whole</a:t>
            </a:r>
            <a:r>
              <a:rPr lang="de-AT" b="1" dirty="0"/>
              <a:t>-school </a:t>
            </a:r>
            <a:r>
              <a:rPr lang="de-AT" b="1" dirty="0" err="1"/>
              <a:t>development</a:t>
            </a: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		</a:t>
            </a:r>
          </a:p>
          <a:p>
            <a:pPr marL="0" indent="0">
              <a:buNone/>
            </a:pPr>
            <a:r>
              <a:rPr lang="de-AT" b="1" dirty="0"/>
              <a:t>AND system-</a:t>
            </a:r>
            <a:r>
              <a:rPr lang="de-AT" b="1" dirty="0" err="1"/>
              <a:t>wide</a:t>
            </a:r>
            <a:r>
              <a:rPr lang="de-AT" b="1" dirty="0"/>
              <a:t> </a:t>
            </a:r>
            <a:r>
              <a:rPr lang="de-AT" b="1" dirty="0" err="1"/>
              <a:t>commitment</a:t>
            </a:r>
            <a:r>
              <a:rPr lang="de-AT" b="1" dirty="0"/>
              <a:t> </a:t>
            </a:r>
            <a:r>
              <a:rPr lang="de-AT" b="1" dirty="0" err="1"/>
              <a:t>are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</a:t>
            </a:r>
            <a:r>
              <a:rPr lang="de-AT" b="1" dirty="0" err="1"/>
              <a:t>key</a:t>
            </a:r>
            <a:r>
              <a:rPr lang="de-AT" b="1" dirty="0"/>
              <a:t>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925" y="1940766"/>
            <a:ext cx="2085658" cy="13853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936" y="3235539"/>
            <a:ext cx="2467082" cy="15020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374" y="4900286"/>
            <a:ext cx="1626542" cy="17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latin typeface="Berlin Sans FB Demi" panose="020E0802020502020306" pitchFamily="34" charset="0"/>
              </a:rPr>
              <a:t>Thank</a:t>
            </a:r>
            <a:r>
              <a:rPr lang="de-AT" dirty="0">
                <a:latin typeface="Berlin Sans FB Demi" panose="020E0802020502020306" pitchFamily="34" charset="0"/>
              </a:rPr>
              <a:t> 	    </a:t>
            </a:r>
            <a:r>
              <a:rPr lang="de-AT" dirty="0" err="1">
                <a:latin typeface="Berlin Sans FB Demi" panose="020E0802020502020306" pitchFamily="34" charset="0"/>
              </a:rPr>
              <a:t>for</a:t>
            </a:r>
            <a:r>
              <a:rPr lang="de-AT" dirty="0">
                <a:latin typeface="Berlin Sans FB Demi" panose="020E0802020502020306" pitchFamily="34" charset="0"/>
              </a:rPr>
              <a:t> 		</a:t>
            </a:r>
            <a:r>
              <a:rPr lang="de-AT" dirty="0" err="1">
                <a:latin typeface="Berlin Sans FB Demi" panose="020E0802020502020306" pitchFamily="34" charset="0"/>
              </a:rPr>
              <a:t>attention</a:t>
            </a:r>
            <a:r>
              <a:rPr lang="de-AT" dirty="0">
                <a:latin typeface="Berlin Sans FB Demi" panose="020E0802020502020306" pitchFamily="34" charset="0"/>
              </a:rPr>
              <a:t>!</a:t>
            </a:r>
            <a:br>
              <a:rPr lang="de-AT" dirty="0">
                <a:latin typeface="Berlin Sans FB Demi" panose="020E0802020502020306" pitchFamily="34" charset="0"/>
              </a:rPr>
            </a:br>
            <a:r>
              <a:rPr lang="de-AT" dirty="0">
                <a:latin typeface="Berlin Sans FB Demi" panose="020E0802020502020306" pitchFamily="34" charset="0"/>
              </a:rPr>
              <a:t>		  </a:t>
            </a:r>
            <a:r>
              <a:rPr lang="de-AT" dirty="0" err="1">
                <a:latin typeface="Berlin Sans FB Demi" panose="020E0802020502020306" pitchFamily="34" charset="0"/>
              </a:rPr>
              <a:t>You</a:t>
            </a:r>
            <a:r>
              <a:rPr lang="de-AT" dirty="0">
                <a:latin typeface="Berlin Sans FB Demi" panose="020E0802020502020306" pitchFamily="34" charset="0"/>
              </a:rPr>
              <a:t>	     </a:t>
            </a:r>
            <a:r>
              <a:rPr lang="de-AT" dirty="0" err="1">
                <a:latin typeface="Berlin Sans FB Demi" panose="020E0802020502020306" pitchFamily="34" charset="0"/>
              </a:rPr>
              <a:t>your</a:t>
            </a:r>
            <a:endParaRPr lang="de-AT" dirty="0">
              <a:latin typeface="Berlin Sans FB Demi" panose="020E0802020502020306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4043364"/>
            <a:ext cx="2776538" cy="184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00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3243143"/>
            <a:ext cx="10515600" cy="3261366"/>
          </a:xfrm>
        </p:spPr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Dr. Barbara Herzog-</a:t>
            </a:r>
            <a:r>
              <a:rPr lang="fr-FR" sz="1800" dirty="0" err="1"/>
              <a:t>Punzenberger</a:t>
            </a:r>
            <a:endParaRPr lang="fr-FR" sz="1800" dirty="0"/>
          </a:p>
          <a:p>
            <a:pPr marL="0" indent="0" algn="ctr">
              <a:buNone/>
            </a:pPr>
            <a:r>
              <a:rPr lang="fr-FR" sz="1800" dirty="0" err="1"/>
              <a:t>Dpt</a:t>
            </a:r>
            <a:r>
              <a:rPr lang="fr-FR" sz="1800" dirty="0"/>
              <a:t> of Education, Head of Unit « Migration and Education »</a:t>
            </a:r>
          </a:p>
          <a:p>
            <a:pPr marL="0" indent="0" algn="ctr">
              <a:buNone/>
            </a:pPr>
            <a:r>
              <a:rPr lang="fr-FR" sz="1800" dirty="0"/>
              <a:t>Johannes Kepler </a:t>
            </a:r>
            <a:r>
              <a:rPr lang="fr-FR" sz="1800" dirty="0" err="1"/>
              <a:t>University</a:t>
            </a:r>
            <a:r>
              <a:rPr lang="fr-FR" sz="1800" dirty="0"/>
              <a:t> Linz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57275" y="1581150"/>
            <a:ext cx="1005840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/>
              <a:t>Integration</a:t>
            </a:r>
            <a:r>
              <a:rPr lang="fr-FR" sz="2800" dirty="0"/>
              <a:t> of Migrants and </a:t>
            </a:r>
            <a:r>
              <a:rPr lang="fr-FR" sz="2800" dirty="0" err="1"/>
              <a:t>Refugees</a:t>
            </a:r>
            <a:r>
              <a:rPr lang="fr-FR" sz="2800" dirty="0"/>
              <a:t> </a:t>
            </a:r>
            <a:r>
              <a:rPr lang="fr-FR" sz="2800" dirty="0" err="1"/>
              <a:t>through</a:t>
            </a:r>
            <a:r>
              <a:rPr lang="fr-FR" sz="2800" dirty="0"/>
              <a:t> Education  </a:t>
            </a:r>
          </a:p>
          <a:p>
            <a:endParaRPr lang="fr-FR" sz="2800" dirty="0"/>
          </a:p>
          <a:p>
            <a:pPr algn="ctr"/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</a:rPr>
              <a:t>Examples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 of Good Practices</a:t>
            </a:r>
          </a:p>
          <a:p>
            <a:endParaRPr lang="de-A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6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Levels of </a:t>
            </a:r>
            <a:r>
              <a:rPr lang="fr-FR" dirty="0" err="1"/>
              <a:t>Integration</a:t>
            </a:r>
            <a:r>
              <a:rPr lang="fr-FR" dirty="0"/>
              <a:t> in Education</a:t>
            </a:r>
          </a:p>
          <a:p>
            <a:pPr marL="0" indent="0">
              <a:buNone/>
            </a:pPr>
            <a:r>
              <a:rPr lang="fr-FR" dirty="0"/>
              <a:t>		</a:t>
            </a:r>
          </a:p>
          <a:p>
            <a:pPr marL="0" indent="0">
              <a:buNone/>
            </a:pPr>
            <a:r>
              <a:rPr lang="fr-FR" sz="2400" dirty="0"/>
              <a:t>SUPRA		international (</a:t>
            </a:r>
            <a:r>
              <a:rPr lang="fr-FR" sz="2400" dirty="0" err="1"/>
              <a:t>e.g</a:t>
            </a:r>
            <a:r>
              <a:rPr lang="fr-FR" sz="2400" dirty="0"/>
              <a:t>. </a:t>
            </a:r>
            <a:r>
              <a:rPr lang="fr-FR" sz="2400" dirty="0" err="1"/>
              <a:t>European</a:t>
            </a:r>
            <a:r>
              <a:rPr lang="fr-FR" sz="2400" dirty="0"/>
              <a:t> Union)	</a:t>
            </a:r>
          </a:p>
          <a:p>
            <a:pPr marL="0" indent="0">
              <a:buNone/>
            </a:pPr>
            <a:r>
              <a:rPr lang="fr-FR" sz="2400" dirty="0"/>
              <a:t>MACRO	national (country, </a:t>
            </a:r>
            <a:r>
              <a:rPr lang="fr-FR" sz="2400" dirty="0" err="1"/>
              <a:t>educational</a:t>
            </a:r>
            <a:r>
              <a:rPr lang="fr-FR" sz="2400" dirty="0"/>
              <a:t> </a:t>
            </a:r>
            <a:r>
              <a:rPr lang="fr-FR" sz="2400" dirty="0" err="1"/>
              <a:t>policies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r>
              <a:rPr lang="fr-FR" sz="2400" dirty="0"/>
              <a:t>MESO		</a:t>
            </a:r>
            <a:r>
              <a:rPr lang="fr-FR" sz="2400" dirty="0" err="1"/>
              <a:t>organizational</a:t>
            </a:r>
            <a:r>
              <a:rPr lang="fr-FR" sz="2400" dirty="0"/>
              <a:t> unit in </a:t>
            </a:r>
            <a:r>
              <a:rPr lang="fr-FR" sz="2400" dirty="0" err="1"/>
              <a:t>formal</a:t>
            </a:r>
            <a:r>
              <a:rPr lang="fr-FR" sz="2400" dirty="0"/>
              <a:t> </a:t>
            </a:r>
            <a:r>
              <a:rPr lang="fr-FR" sz="2400" dirty="0" err="1"/>
              <a:t>education</a:t>
            </a:r>
            <a:r>
              <a:rPr lang="fr-FR" sz="2400" dirty="0"/>
              <a:t> (</a:t>
            </a:r>
            <a:r>
              <a:rPr lang="fr-FR" sz="2400" dirty="0" err="1"/>
              <a:t>school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r>
              <a:rPr lang="fr-FR" sz="2400" dirty="0"/>
              <a:t>MICRO		</a:t>
            </a:r>
            <a:r>
              <a:rPr lang="fr-FR" sz="2400" dirty="0" err="1"/>
              <a:t>classroom</a:t>
            </a:r>
            <a:r>
              <a:rPr lang="fr-FR" sz="2400" dirty="0"/>
              <a:t> (</a:t>
            </a:r>
            <a:r>
              <a:rPr lang="fr-FR" sz="2400" dirty="0" err="1"/>
              <a:t>interactional</a:t>
            </a:r>
            <a:r>
              <a:rPr lang="fr-FR" sz="2400" dirty="0"/>
              <a:t> unit </a:t>
            </a:r>
            <a:r>
              <a:rPr lang="fr-FR" sz="2400" dirty="0" err="1" smtClean="0"/>
              <a:t>concerning</a:t>
            </a:r>
            <a:r>
              <a:rPr lang="fr-FR" sz="2400" dirty="0" smtClean="0"/>
              <a:t> </a:t>
            </a:r>
            <a:r>
              <a:rPr lang="fr-FR" sz="2400" dirty="0" err="1"/>
              <a:t>teaching</a:t>
            </a:r>
            <a:r>
              <a:rPr lang="fr-FR" sz="2400" dirty="0"/>
              <a:t> and </a:t>
            </a:r>
            <a:r>
              <a:rPr lang="fr-FR" sz="2400" dirty="0" err="1"/>
              <a:t>learning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r>
              <a:rPr lang="fr-FR" sz="2400" dirty="0"/>
              <a:t>NANO		</a:t>
            </a:r>
            <a:r>
              <a:rPr lang="fr-FR" sz="2400" dirty="0" err="1"/>
              <a:t>individual</a:t>
            </a:r>
            <a:r>
              <a:rPr lang="fr-FR" sz="2400" dirty="0"/>
              <a:t> (</a:t>
            </a:r>
            <a:r>
              <a:rPr lang="fr-FR" sz="2400" dirty="0" err="1"/>
              <a:t>pupil</a:t>
            </a:r>
            <a:r>
              <a:rPr lang="fr-FR" sz="2400" dirty="0"/>
              <a:t> + </a:t>
            </a:r>
            <a:r>
              <a:rPr lang="fr-FR" sz="2400" dirty="0" err="1"/>
              <a:t>family</a:t>
            </a:r>
            <a:r>
              <a:rPr lang="fr-FR" sz="2400" dirty="0"/>
              <a:t> background)</a:t>
            </a:r>
          </a:p>
        </p:txBody>
      </p:sp>
    </p:spTree>
    <p:extLst>
      <p:ext uri="{BB962C8B-B14F-4D97-AF65-F5344CB8AC3E}">
        <p14:creationId xmlns:p14="http://schemas.microsoft.com/office/powerpoint/2010/main" val="70166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2446019"/>
            <a:ext cx="10515600" cy="4058489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/>
              <a:t>Age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first</a:t>
            </a:r>
            <a:r>
              <a:rPr lang="de-DE" b="1" dirty="0"/>
              <a:t> </a:t>
            </a:r>
            <a:r>
              <a:rPr lang="de-DE" b="1" dirty="0" err="1"/>
              <a:t>participation</a:t>
            </a:r>
            <a:r>
              <a:rPr lang="de-DE" b="1" dirty="0"/>
              <a:t> </a:t>
            </a:r>
            <a:r>
              <a:rPr lang="de-DE" dirty="0"/>
              <a:t>in 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earlier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sz="2200" dirty="0"/>
              <a:t>(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r>
              <a:rPr lang="de-DE" sz="2200" dirty="0" err="1"/>
              <a:t>age</a:t>
            </a:r>
            <a:r>
              <a:rPr lang="de-DE" sz="2200" dirty="0"/>
              <a:t> 2 </a:t>
            </a:r>
            <a:r>
              <a:rPr lang="de-DE" sz="2200" dirty="0" err="1"/>
              <a:t>onwards</a:t>
            </a:r>
            <a:r>
              <a:rPr lang="de-DE" sz="2200" dirty="0"/>
              <a:t> </a:t>
            </a:r>
            <a:r>
              <a:rPr lang="de-DE" sz="2200" dirty="0" err="1"/>
              <a:t>proven</a:t>
            </a:r>
            <a:r>
              <a:rPr lang="de-DE" sz="2200" dirty="0"/>
              <a:t> in longitudinal </a:t>
            </a:r>
            <a:r>
              <a:rPr lang="de-DE" sz="2200" dirty="0" err="1"/>
              <a:t>studies</a:t>
            </a:r>
            <a:r>
              <a:rPr lang="de-DE" sz="2200" dirty="0"/>
              <a:t> e.g. EPPSE)</a:t>
            </a:r>
          </a:p>
          <a:p>
            <a:endParaRPr lang="de-DE" sz="2200" dirty="0"/>
          </a:p>
          <a:p>
            <a:r>
              <a:rPr lang="de-DE" b="1" dirty="0"/>
              <a:t>Quality </a:t>
            </a:r>
            <a:r>
              <a:rPr lang="de-DE" b="1" dirty="0" err="1"/>
              <a:t>of</a:t>
            </a:r>
            <a:r>
              <a:rPr lang="de-DE" b="1" dirty="0"/>
              <a:t> Early </a:t>
            </a:r>
            <a:r>
              <a:rPr lang="de-DE" b="1" dirty="0" err="1"/>
              <a:t>Childhood</a:t>
            </a:r>
            <a:r>
              <a:rPr lang="de-DE" b="1" dirty="0"/>
              <a:t> Education </a:t>
            </a:r>
            <a:r>
              <a:rPr lang="de-DE" b="1" dirty="0" err="1"/>
              <a:t>and</a:t>
            </a:r>
            <a:r>
              <a:rPr lang="de-DE" b="1" dirty="0"/>
              <a:t> Care</a:t>
            </a:r>
          </a:p>
          <a:p>
            <a:pPr marL="0" indent="0">
              <a:buNone/>
            </a:pPr>
            <a:r>
              <a:rPr lang="de-DE" sz="2200" dirty="0"/>
              <a:t>    (</a:t>
            </a:r>
            <a:r>
              <a:rPr lang="de-DE" sz="2200" dirty="0" err="1"/>
              <a:t>cognitive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socio</a:t>
            </a:r>
            <a:r>
              <a:rPr lang="de-DE" sz="2200" dirty="0"/>
              <a:t>-emotional </a:t>
            </a:r>
            <a:r>
              <a:rPr lang="de-DE" sz="2200" dirty="0" err="1"/>
              <a:t>advantage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high </a:t>
            </a:r>
            <a:r>
              <a:rPr lang="de-DE" sz="2200" dirty="0" err="1"/>
              <a:t>quality</a:t>
            </a:r>
            <a:r>
              <a:rPr lang="de-DE" sz="2200" dirty="0"/>
              <a:t> ECEC </a:t>
            </a:r>
            <a:r>
              <a:rPr lang="de-DE" sz="2200" dirty="0" err="1"/>
              <a:t>until</a:t>
            </a:r>
            <a:r>
              <a:rPr lang="de-DE" sz="2200" dirty="0"/>
              <a:t> </a:t>
            </a:r>
            <a:r>
              <a:rPr lang="de-DE" sz="2200" dirty="0" err="1"/>
              <a:t>adulthood</a:t>
            </a:r>
            <a:r>
              <a:rPr lang="de-DE" sz="2200" dirty="0"/>
              <a:t> e.g. EPPSE)</a:t>
            </a:r>
          </a:p>
          <a:p>
            <a:pPr marL="0" indent="0">
              <a:buNone/>
            </a:pPr>
            <a:endParaRPr lang="de-DE" sz="2200" dirty="0"/>
          </a:p>
          <a:p>
            <a:r>
              <a:rPr lang="de-DE" b="1" dirty="0"/>
              <a:t>Age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first</a:t>
            </a:r>
            <a:r>
              <a:rPr lang="de-DE" b="1" dirty="0"/>
              <a:t> </a:t>
            </a:r>
            <a:r>
              <a:rPr lang="de-DE" b="1" dirty="0" err="1"/>
              <a:t>selection</a:t>
            </a:r>
            <a:r>
              <a:rPr lang="de-DE" b="1" dirty="0"/>
              <a:t>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school-system</a:t>
            </a:r>
          </a:p>
          <a:p>
            <a:pPr marL="0" indent="0">
              <a:buNone/>
            </a:pPr>
            <a:r>
              <a:rPr lang="de-DE" sz="2400" dirty="0"/>
              <a:t>    (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later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better</a:t>
            </a:r>
            <a:r>
              <a:rPr lang="de-DE" sz="2400" dirty="0"/>
              <a:t>)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b="1" dirty="0"/>
              <a:t>Duration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schooling</a:t>
            </a:r>
            <a:r>
              <a:rPr lang="de-DE" b="1" dirty="0"/>
              <a:t> per </a:t>
            </a:r>
            <a:r>
              <a:rPr lang="de-DE" b="1" dirty="0" err="1"/>
              <a:t>day</a:t>
            </a:r>
            <a:r>
              <a:rPr lang="de-DE" b="1" dirty="0"/>
              <a:t> </a:t>
            </a:r>
          </a:p>
          <a:p>
            <a:pPr marL="0" indent="0">
              <a:buNone/>
            </a:pPr>
            <a:r>
              <a:rPr lang="de-DE" sz="2200" dirty="0"/>
              <a:t>    (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longer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better</a:t>
            </a:r>
            <a:r>
              <a:rPr lang="de-DE" sz="2200" dirty="0"/>
              <a:t>, </a:t>
            </a:r>
            <a:r>
              <a:rPr lang="de-DE" sz="2200" dirty="0" smtClean="0"/>
              <a:t>but </a:t>
            </a:r>
            <a:r>
              <a:rPr lang="de-DE" sz="2200" dirty="0" err="1" smtClean="0"/>
              <a:t>no</a:t>
            </a:r>
            <a:r>
              <a:rPr lang="de-DE" sz="2200" dirty="0" smtClean="0"/>
              <a:t> </a:t>
            </a:r>
            <a:r>
              <a:rPr lang="de-DE" sz="2200" dirty="0" err="1"/>
              <a:t>long</a:t>
            </a:r>
            <a:r>
              <a:rPr lang="de-DE" sz="2200" dirty="0"/>
              <a:t>-term </a:t>
            </a:r>
            <a:r>
              <a:rPr lang="de-DE" sz="2200" dirty="0" err="1"/>
              <a:t>effect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r>
              <a:rPr lang="de-DE" sz="2200" dirty="0" err="1"/>
              <a:t>pre</a:t>
            </a:r>
            <a:r>
              <a:rPr lang="de-DE" sz="2200" dirty="0"/>
              <a:t>-primary)</a:t>
            </a:r>
          </a:p>
          <a:p>
            <a:pPr marL="0" indent="0">
              <a:buNone/>
            </a:pPr>
            <a:r>
              <a:rPr lang="de-DE" dirty="0"/>
              <a:t>    </a:t>
            </a:r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1794510" y="1577340"/>
            <a:ext cx="8858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Most </a:t>
            </a:r>
            <a:r>
              <a:rPr lang="de-DE" sz="2800" b="1" dirty="0" err="1"/>
              <a:t>important</a:t>
            </a:r>
            <a:r>
              <a:rPr lang="de-DE" sz="2800" b="1" dirty="0"/>
              <a:t> </a:t>
            </a:r>
            <a:r>
              <a:rPr lang="de-DE" sz="2800" b="1" dirty="0" err="1"/>
              <a:t>findings</a:t>
            </a:r>
            <a:r>
              <a:rPr lang="de-DE" sz="2800" b="1" dirty="0"/>
              <a:t> </a:t>
            </a:r>
            <a:r>
              <a:rPr lang="de-DE" sz="2800" b="1" dirty="0" err="1"/>
              <a:t>concerning</a:t>
            </a:r>
            <a:r>
              <a:rPr lang="de-DE" sz="2800" b="1" dirty="0"/>
              <a:t> </a:t>
            </a:r>
            <a:r>
              <a:rPr lang="de-DE" sz="2800" b="1" dirty="0" err="1"/>
              <a:t>structural</a:t>
            </a:r>
            <a:r>
              <a:rPr lang="de-DE" sz="2800" b="1" dirty="0"/>
              <a:t> </a:t>
            </a:r>
            <a:r>
              <a:rPr lang="de-DE" sz="2800" b="1" dirty="0" err="1" smtClean="0"/>
              <a:t>issues</a:t>
            </a:r>
            <a:r>
              <a:rPr lang="de-DE" sz="2800" b="1" dirty="0" smtClean="0"/>
              <a:t> (1)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93195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2446019"/>
            <a:ext cx="10515600" cy="4058489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/>
              <a:t>Grade </a:t>
            </a:r>
            <a:r>
              <a:rPr lang="de-DE" b="1" dirty="0" err="1"/>
              <a:t>repetition</a:t>
            </a:r>
            <a:r>
              <a:rPr lang="de-DE" b="1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yield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additional </a:t>
            </a:r>
            <a:r>
              <a:rPr lang="de-DE" dirty="0" err="1"/>
              <a:t>value</a:t>
            </a:r>
            <a:endParaRPr lang="de-DE" dirty="0"/>
          </a:p>
          <a:p>
            <a:endParaRPr lang="de-DE" dirty="0"/>
          </a:p>
          <a:p>
            <a:r>
              <a:rPr lang="de-DE" b="1" dirty="0" err="1" smtClean="0"/>
              <a:t>Socio-economic</a:t>
            </a:r>
            <a:r>
              <a:rPr lang="de-DE" dirty="0" smtClean="0"/>
              <a:t> </a:t>
            </a:r>
            <a:r>
              <a:rPr lang="de-DE" dirty="0" err="1" smtClean="0"/>
              <a:t>reproduction</a:t>
            </a:r>
            <a:r>
              <a:rPr lang="de-DE" dirty="0" smtClean="0"/>
              <a:t> </a:t>
            </a:r>
            <a:r>
              <a:rPr lang="de-DE" dirty="0" err="1" smtClean="0"/>
              <a:t>differs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moderated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/>
              <a:t>relation</a:t>
            </a:r>
            <a:r>
              <a:rPr lang="de-DE" b="1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immigrant</a:t>
            </a:r>
            <a:r>
              <a:rPr lang="de-DE" dirty="0"/>
              <a:t> </a:t>
            </a:r>
            <a:r>
              <a:rPr lang="de-DE" dirty="0" err="1"/>
              <a:t>pupils</a:t>
            </a:r>
            <a:r>
              <a:rPr lang="de-DE" dirty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the</a:t>
            </a:r>
            <a:r>
              <a:rPr lang="de-DE" dirty="0" smtClean="0"/>
              <a:t> national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sz="1900" dirty="0" smtClean="0"/>
              <a:t>(e.g. </a:t>
            </a:r>
            <a:r>
              <a:rPr lang="de-DE" sz="1900" dirty="0" err="1" smtClean="0"/>
              <a:t>results</a:t>
            </a:r>
            <a:r>
              <a:rPr lang="de-DE" sz="1900" dirty="0" smtClean="0"/>
              <a:t> </a:t>
            </a:r>
            <a:r>
              <a:rPr lang="de-DE" sz="1900" dirty="0" err="1" smtClean="0"/>
              <a:t>from</a:t>
            </a:r>
            <a:r>
              <a:rPr lang="de-DE" sz="1900" dirty="0" smtClean="0"/>
              <a:t> large </a:t>
            </a:r>
            <a:r>
              <a:rPr lang="de-DE" sz="1900" dirty="0" err="1" smtClean="0"/>
              <a:t>scale</a:t>
            </a:r>
            <a:r>
              <a:rPr lang="de-DE" sz="1900" dirty="0" smtClean="0"/>
              <a:t> </a:t>
            </a:r>
            <a:r>
              <a:rPr lang="de-DE" sz="1900" dirty="0" err="1" smtClean="0"/>
              <a:t>assessments</a:t>
            </a:r>
            <a:r>
              <a:rPr lang="de-DE" sz="1900" dirty="0" smtClean="0"/>
              <a:t> such </a:t>
            </a:r>
            <a:r>
              <a:rPr lang="de-DE" sz="1900" dirty="0" err="1" smtClean="0"/>
              <a:t>as</a:t>
            </a:r>
            <a:r>
              <a:rPr lang="de-DE" sz="1900" dirty="0" smtClean="0"/>
              <a:t> PISA, TIMSS, PIRLS)</a:t>
            </a:r>
            <a:endParaRPr lang="de-DE" sz="1900" dirty="0"/>
          </a:p>
          <a:p>
            <a:endParaRPr lang="de-DE" dirty="0"/>
          </a:p>
          <a:p>
            <a:r>
              <a:rPr lang="de-DE" b="1" dirty="0"/>
              <a:t>Segregation</a:t>
            </a:r>
            <a:r>
              <a:rPr lang="de-DE" dirty="0"/>
              <a:t> in </a:t>
            </a:r>
            <a:r>
              <a:rPr lang="de-DE" dirty="0" err="1"/>
              <a:t>neighbourhood</a:t>
            </a:r>
            <a:r>
              <a:rPr lang="de-DE" dirty="0"/>
              <a:t>, </a:t>
            </a:r>
            <a:r>
              <a:rPr lang="de-DE" dirty="0" err="1"/>
              <a:t>schools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classrooms</a:t>
            </a:r>
            <a:r>
              <a:rPr lang="de-DE" dirty="0"/>
              <a:t> </a:t>
            </a:r>
            <a:r>
              <a:rPr lang="de-DE" dirty="0" err="1"/>
              <a:t>impacts</a:t>
            </a:r>
            <a:r>
              <a:rPr lang="de-DE" dirty="0"/>
              <a:t>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moderated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1794510" y="1520190"/>
            <a:ext cx="8858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Most </a:t>
            </a:r>
            <a:r>
              <a:rPr lang="de-DE" sz="2800" b="1" dirty="0" err="1"/>
              <a:t>important</a:t>
            </a:r>
            <a:r>
              <a:rPr lang="de-DE" sz="2800" b="1" dirty="0"/>
              <a:t> </a:t>
            </a:r>
            <a:r>
              <a:rPr lang="de-DE" sz="2800" b="1" dirty="0" err="1"/>
              <a:t>findings</a:t>
            </a:r>
            <a:r>
              <a:rPr lang="de-DE" sz="2800" b="1" dirty="0"/>
              <a:t> </a:t>
            </a:r>
            <a:r>
              <a:rPr lang="de-DE" sz="2800" b="1" dirty="0" err="1"/>
              <a:t>concerning</a:t>
            </a:r>
            <a:r>
              <a:rPr lang="de-DE" sz="2800" b="1" dirty="0"/>
              <a:t> </a:t>
            </a:r>
            <a:r>
              <a:rPr lang="de-DE" sz="2800" b="1" dirty="0" err="1"/>
              <a:t>structural</a:t>
            </a:r>
            <a:r>
              <a:rPr lang="de-DE" sz="2800" b="1" dirty="0"/>
              <a:t> </a:t>
            </a:r>
            <a:r>
              <a:rPr lang="de-DE" sz="2800" b="1" dirty="0" err="1"/>
              <a:t>issues</a:t>
            </a:r>
            <a:r>
              <a:rPr lang="de-DE" sz="2800" b="1" dirty="0"/>
              <a:t> (2)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134705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Levels of </a:t>
            </a:r>
            <a:r>
              <a:rPr lang="fr-FR" dirty="0" err="1"/>
              <a:t>Integration</a:t>
            </a:r>
            <a:r>
              <a:rPr lang="fr-FR" dirty="0"/>
              <a:t> in Education</a:t>
            </a:r>
          </a:p>
          <a:p>
            <a:pPr marL="0" indent="0">
              <a:buNone/>
            </a:pPr>
            <a:r>
              <a:rPr lang="fr-FR" dirty="0"/>
              <a:t>		</a:t>
            </a:r>
          </a:p>
          <a:p>
            <a:pPr marL="0" indent="0">
              <a:buNone/>
            </a:pPr>
            <a:r>
              <a:rPr lang="fr-FR" sz="2000" dirty="0"/>
              <a:t>SUPRA		international (</a:t>
            </a:r>
            <a:r>
              <a:rPr lang="fr-FR" sz="2000" dirty="0" err="1"/>
              <a:t>e.g</a:t>
            </a:r>
            <a:r>
              <a:rPr lang="fr-FR" sz="2000" dirty="0"/>
              <a:t>. </a:t>
            </a:r>
            <a:r>
              <a:rPr lang="fr-FR" sz="2000" dirty="0" err="1"/>
              <a:t>European</a:t>
            </a:r>
            <a:r>
              <a:rPr lang="fr-FR" sz="2000" dirty="0"/>
              <a:t> Union)	</a:t>
            </a:r>
          </a:p>
          <a:p>
            <a:pPr marL="0" indent="0">
              <a:buNone/>
            </a:pPr>
            <a:r>
              <a:rPr lang="fr-FR" sz="2000" dirty="0"/>
              <a:t>MACRO		national (country, </a:t>
            </a:r>
            <a:r>
              <a:rPr lang="fr-FR" sz="2000" dirty="0" err="1"/>
              <a:t>educational</a:t>
            </a:r>
            <a:r>
              <a:rPr lang="fr-FR" sz="2000" dirty="0"/>
              <a:t> </a:t>
            </a:r>
            <a:r>
              <a:rPr lang="fr-FR" sz="2000" dirty="0" err="1"/>
              <a:t>policies</a:t>
            </a:r>
            <a:r>
              <a:rPr lang="fr-FR" sz="2000" dirty="0"/>
              <a:t>)</a:t>
            </a:r>
          </a:p>
          <a:p>
            <a:pPr marL="0" indent="0">
              <a:buNone/>
            </a:pPr>
            <a:r>
              <a:rPr lang="fr-FR" sz="2000" dirty="0"/>
              <a:t>MESO		</a:t>
            </a:r>
            <a:r>
              <a:rPr lang="fr-FR" sz="2000" dirty="0" err="1"/>
              <a:t>organizational</a:t>
            </a:r>
            <a:r>
              <a:rPr lang="fr-FR" sz="2000" dirty="0"/>
              <a:t> unit in </a:t>
            </a:r>
            <a:r>
              <a:rPr lang="fr-FR" sz="2000" dirty="0" err="1"/>
              <a:t>formal</a:t>
            </a:r>
            <a:r>
              <a:rPr lang="fr-FR" sz="2000" dirty="0"/>
              <a:t> </a:t>
            </a:r>
            <a:r>
              <a:rPr lang="fr-FR" sz="2000" dirty="0" err="1"/>
              <a:t>education</a:t>
            </a:r>
            <a:r>
              <a:rPr lang="fr-FR" sz="2000" dirty="0"/>
              <a:t> (</a:t>
            </a:r>
            <a:r>
              <a:rPr lang="fr-FR" sz="2000" dirty="0" err="1"/>
              <a:t>school</a:t>
            </a:r>
            <a:r>
              <a:rPr lang="fr-FR" sz="2000" dirty="0"/>
              <a:t>)</a:t>
            </a:r>
          </a:p>
          <a:p>
            <a:pPr marL="0" indent="0">
              <a:buNone/>
            </a:pPr>
            <a:r>
              <a:rPr lang="fr-FR" sz="2000" dirty="0"/>
              <a:t>MICRO		class (</a:t>
            </a:r>
            <a:r>
              <a:rPr lang="fr-FR" sz="2000" dirty="0" err="1"/>
              <a:t>interactional</a:t>
            </a:r>
            <a:r>
              <a:rPr lang="fr-FR" sz="2000" dirty="0"/>
              <a:t> unit </a:t>
            </a:r>
            <a:r>
              <a:rPr lang="fr-FR" sz="2000" dirty="0" err="1"/>
              <a:t>concerning</a:t>
            </a:r>
            <a:r>
              <a:rPr lang="fr-FR" sz="2000" dirty="0"/>
              <a:t> </a:t>
            </a:r>
            <a:r>
              <a:rPr lang="fr-FR" sz="2000" dirty="0" err="1"/>
              <a:t>teaching</a:t>
            </a:r>
            <a:r>
              <a:rPr lang="fr-FR" sz="2000" dirty="0"/>
              <a:t> and </a:t>
            </a:r>
            <a:r>
              <a:rPr lang="fr-FR" sz="2000" dirty="0" err="1"/>
              <a:t>learning</a:t>
            </a:r>
            <a:r>
              <a:rPr lang="fr-FR" sz="2000" dirty="0"/>
              <a:t>)</a:t>
            </a:r>
          </a:p>
          <a:p>
            <a:pPr marL="0" indent="0">
              <a:buNone/>
            </a:pPr>
            <a:r>
              <a:rPr lang="fr-FR" sz="2000" dirty="0"/>
              <a:t>NANO		</a:t>
            </a:r>
          </a:p>
          <a:p>
            <a:pPr marL="0" indent="0">
              <a:buNone/>
            </a:pPr>
            <a:r>
              <a:rPr lang="fr-FR" sz="2000" dirty="0"/>
              <a:t>		</a:t>
            </a:r>
            <a:r>
              <a:rPr lang="fr-FR" sz="2000" dirty="0" err="1"/>
              <a:t>individual</a:t>
            </a:r>
            <a:r>
              <a:rPr lang="fr-FR" sz="2000" dirty="0"/>
              <a:t> (</a:t>
            </a:r>
            <a:r>
              <a:rPr lang="fr-FR" sz="2000" dirty="0" err="1"/>
              <a:t>pupil</a:t>
            </a:r>
            <a:r>
              <a:rPr lang="fr-FR" sz="2000" dirty="0"/>
              <a:t> + </a:t>
            </a:r>
            <a:r>
              <a:rPr lang="fr-FR" sz="2000" dirty="0" err="1"/>
              <a:t>family</a:t>
            </a:r>
            <a:r>
              <a:rPr lang="fr-FR" sz="2000" dirty="0"/>
              <a:t> background)</a:t>
            </a:r>
          </a:p>
          <a:p>
            <a:pPr marL="0" indent="0">
              <a:buNone/>
            </a:pPr>
            <a:r>
              <a:rPr lang="fr-FR" sz="2000" dirty="0"/>
              <a:t>		&gt;&gt;&gt; </a:t>
            </a:r>
            <a:r>
              <a:rPr lang="fr-FR" sz="2000" dirty="0" err="1"/>
              <a:t>language</a:t>
            </a:r>
            <a:r>
              <a:rPr lang="fr-FR" sz="2000" dirty="0"/>
              <a:t> acquisition in a </a:t>
            </a:r>
            <a:r>
              <a:rPr lang="fr-FR" sz="2000" dirty="0" err="1"/>
              <a:t>multilingual</a:t>
            </a:r>
            <a:r>
              <a:rPr lang="fr-FR" sz="2000" dirty="0"/>
              <a:t> </a:t>
            </a:r>
            <a:r>
              <a:rPr lang="fr-FR" sz="2000" dirty="0" err="1"/>
              <a:t>school</a:t>
            </a:r>
            <a:r>
              <a:rPr lang="fr-FR" sz="2000" dirty="0"/>
              <a:t> </a:t>
            </a:r>
            <a:r>
              <a:rPr lang="fr-FR" sz="2000" dirty="0" err="1"/>
              <a:t>environment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9" y="4779674"/>
            <a:ext cx="1664216" cy="12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3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3340100"/>
            <a:ext cx="2844800" cy="18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4381500" y="2186463"/>
            <a:ext cx="24145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1.) The </a:t>
            </a:r>
            <a:r>
              <a:rPr lang="de-AT" sz="1400" dirty="0" err="1"/>
              <a:t>cognitive</a:t>
            </a:r>
            <a:r>
              <a:rPr lang="de-AT" sz="1400" dirty="0"/>
              <a:t> </a:t>
            </a:r>
            <a:r>
              <a:rPr lang="de-AT" sz="1400" dirty="0" err="1"/>
              <a:t>academic</a:t>
            </a:r>
            <a:r>
              <a:rPr lang="de-AT" sz="1400" dirty="0"/>
              <a:t> </a:t>
            </a:r>
            <a:r>
              <a:rPr lang="de-AT" sz="1400" dirty="0" err="1"/>
              <a:t>language</a:t>
            </a:r>
            <a:r>
              <a:rPr lang="de-AT" sz="1400" dirty="0"/>
              <a:t> </a:t>
            </a:r>
            <a:r>
              <a:rPr lang="de-AT" sz="1400" dirty="0" err="1"/>
              <a:t>proficiency</a:t>
            </a:r>
            <a:r>
              <a:rPr lang="de-AT" sz="1400" dirty="0"/>
              <a:t> CALP </a:t>
            </a:r>
            <a:r>
              <a:rPr lang="de-AT" sz="1400" dirty="0" err="1"/>
              <a:t>differs</a:t>
            </a:r>
            <a:r>
              <a:rPr lang="de-AT" sz="1400" dirty="0"/>
              <a:t> </a:t>
            </a:r>
            <a:r>
              <a:rPr lang="de-AT" sz="1400" dirty="0" err="1"/>
              <a:t>from</a:t>
            </a:r>
            <a:r>
              <a:rPr lang="de-AT" sz="1400" dirty="0"/>
              <a:t> </a:t>
            </a:r>
          </a:p>
          <a:p>
            <a:r>
              <a:rPr lang="de-AT" sz="1400" dirty="0" err="1"/>
              <a:t>basic</a:t>
            </a:r>
            <a:r>
              <a:rPr lang="de-AT" sz="1400" dirty="0"/>
              <a:t> interpersonal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skills</a:t>
            </a:r>
            <a:r>
              <a:rPr lang="de-AT" sz="1400" dirty="0"/>
              <a:t> BICS</a:t>
            </a:r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r>
              <a:rPr lang="de-AT" sz="1400" dirty="0"/>
              <a:t>2.) </a:t>
            </a:r>
            <a:r>
              <a:rPr lang="de-AT" sz="1400" dirty="0" err="1"/>
              <a:t>To</a:t>
            </a:r>
            <a:r>
              <a:rPr lang="de-AT" sz="1400" dirty="0"/>
              <a:t> catch </a:t>
            </a:r>
            <a:r>
              <a:rPr lang="de-AT" sz="1400" dirty="0" err="1"/>
              <a:t>up</a:t>
            </a:r>
            <a:r>
              <a:rPr lang="de-AT" sz="1400" dirty="0"/>
              <a:t> in CALP in a </a:t>
            </a:r>
            <a:r>
              <a:rPr lang="de-AT" sz="1400" dirty="0" err="1"/>
              <a:t>second</a:t>
            </a:r>
            <a:r>
              <a:rPr lang="de-AT" sz="1400" dirty="0"/>
              <a:t> </a:t>
            </a:r>
            <a:r>
              <a:rPr lang="de-AT" sz="1400" dirty="0" err="1"/>
              <a:t>language</a:t>
            </a:r>
            <a:r>
              <a:rPr lang="de-AT" sz="1400" dirty="0"/>
              <a:t> </a:t>
            </a:r>
            <a:r>
              <a:rPr lang="de-AT" sz="1400" dirty="0" err="1"/>
              <a:t>needs</a:t>
            </a:r>
            <a:r>
              <a:rPr lang="de-AT" sz="1400" dirty="0"/>
              <a:t> </a:t>
            </a:r>
            <a:r>
              <a:rPr lang="de-AT" sz="1400" dirty="0" err="1"/>
              <a:t>up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6 </a:t>
            </a:r>
            <a:r>
              <a:rPr lang="de-AT" sz="1400" dirty="0" err="1"/>
              <a:t>years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depends</a:t>
            </a:r>
            <a:r>
              <a:rPr lang="de-AT" sz="1400" dirty="0"/>
              <a:t> on </a:t>
            </a:r>
            <a:r>
              <a:rPr lang="de-AT" sz="1400" dirty="0" err="1"/>
              <a:t>instructional</a:t>
            </a:r>
            <a:r>
              <a:rPr lang="de-AT" sz="1400" dirty="0"/>
              <a:t> </a:t>
            </a:r>
            <a:r>
              <a:rPr lang="de-AT" sz="1400" dirty="0" err="1"/>
              <a:t>provisions</a:t>
            </a:r>
            <a:r>
              <a:rPr lang="de-AT" sz="1400" dirty="0"/>
              <a:t>, </a:t>
            </a:r>
            <a:r>
              <a:rPr lang="de-AT" sz="1400" dirty="0" err="1"/>
              <a:t>support</a:t>
            </a:r>
            <a:r>
              <a:rPr lang="de-AT" sz="1400" dirty="0"/>
              <a:t> </a:t>
            </a:r>
            <a:r>
              <a:rPr lang="de-AT" sz="1400" dirty="0" err="1"/>
              <a:t>structures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individual </a:t>
            </a:r>
            <a:r>
              <a:rPr lang="de-AT" sz="1400" dirty="0" err="1"/>
              <a:t>predispositions</a:t>
            </a:r>
            <a:r>
              <a:rPr lang="de-AT" sz="1400" dirty="0"/>
              <a:t> </a:t>
            </a:r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endParaRPr lang="de-AT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7" y="2962274"/>
            <a:ext cx="312391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90650" y="1466850"/>
            <a:ext cx="92583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400" b="1" dirty="0"/>
              <a:t>Language </a:t>
            </a:r>
            <a:r>
              <a:rPr lang="de-AT" sz="2400" b="1" dirty="0" err="1"/>
              <a:t>acquisition</a:t>
            </a:r>
            <a:r>
              <a:rPr lang="de-AT" sz="2400" b="1" dirty="0"/>
              <a:t> in a multilingual </a:t>
            </a:r>
            <a:r>
              <a:rPr lang="de-AT" sz="2400" b="1" dirty="0" err="1"/>
              <a:t>environment</a:t>
            </a:r>
            <a:r>
              <a:rPr lang="de-AT" sz="2400" b="1" dirty="0"/>
              <a:t> – </a:t>
            </a:r>
            <a:r>
              <a:rPr lang="de-AT" sz="2400" b="1" dirty="0" err="1"/>
              <a:t>basic</a:t>
            </a:r>
            <a:r>
              <a:rPr lang="de-AT" sz="2400" b="1" dirty="0"/>
              <a:t> </a:t>
            </a:r>
            <a:r>
              <a:rPr lang="de-AT" sz="2400" b="1" dirty="0" err="1"/>
              <a:t>knowledge</a:t>
            </a:r>
            <a:endParaRPr lang="de-AT" sz="2400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836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24" y="2667000"/>
            <a:ext cx="410579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352550" y="2238286"/>
            <a:ext cx="30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3.) </a:t>
            </a:r>
            <a:r>
              <a:rPr lang="de-AT" dirty="0" err="1"/>
              <a:t>Fully</a:t>
            </a:r>
            <a:r>
              <a:rPr lang="de-AT" dirty="0"/>
              <a:t> bilingual (dual </a:t>
            </a:r>
            <a:r>
              <a:rPr lang="de-AT" dirty="0" err="1"/>
              <a:t>immersion</a:t>
            </a:r>
            <a:r>
              <a:rPr lang="de-AT" dirty="0"/>
              <a:t>) </a:t>
            </a:r>
            <a:r>
              <a:rPr lang="de-AT" dirty="0" err="1"/>
              <a:t>programms</a:t>
            </a:r>
            <a:r>
              <a:rPr lang="de-AT" dirty="0"/>
              <a:t> </a:t>
            </a:r>
            <a:r>
              <a:rPr lang="de-AT" dirty="0" err="1"/>
              <a:t>yield</a:t>
            </a:r>
            <a:r>
              <a:rPr lang="de-AT" dirty="0"/>
              <a:t> </a:t>
            </a:r>
            <a:r>
              <a:rPr lang="de-AT" dirty="0" err="1"/>
              <a:t>higher</a:t>
            </a:r>
            <a:r>
              <a:rPr lang="de-AT" dirty="0"/>
              <a:t> </a:t>
            </a:r>
            <a:r>
              <a:rPr lang="de-AT" dirty="0" err="1"/>
              <a:t>results</a:t>
            </a:r>
            <a:r>
              <a:rPr lang="de-AT" dirty="0"/>
              <a:t>, e.g. in </a:t>
            </a:r>
            <a:r>
              <a:rPr lang="de-AT" dirty="0" err="1"/>
              <a:t>language</a:t>
            </a:r>
            <a:r>
              <a:rPr lang="de-AT" dirty="0"/>
              <a:t> </a:t>
            </a:r>
            <a:r>
              <a:rPr lang="de-AT" dirty="0" err="1"/>
              <a:t>proficiency</a:t>
            </a:r>
            <a:r>
              <a:rPr lang="de-AT" dirty="0"/>
              <a:t> </a:t>
            </a:r>
            <a:r>
              <a:rPr lang="de-AT" dirty="0" err="1"/>
              <a:t>than</a:t>
            </a:r>
            <a:r>
              <a:rPr lang="de-AT" dirty="0"/>
              <a:t> all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instructional</a:t>
            </a:r>
            <a:r>
              <a:rPr lang="de-AT" dirty="0"/>
              <a:t> </a:t>
            </a:r>
            <a:r>
              <a:rPr lang="de-AT" dirty="0" err="1"/>
              <a:t>programs</a:t>
            </a:r>
            <a:r>
              <a:rPr lang="de-AT" dirty="0"/>
              <a:t> </a:t>
            </a:r>
          </a:p>
          <a:p>
            <a:endParaRPr lang="de-AT" dirty="0"/>
          </a:p>
          <a:p>
            <a:pPr marL="285750" indent="-285750">
              <a:buFont typeface="Symbol"/>
              <a:buChar char="Þ"/>
            </a:pP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development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family</a:t>
            </a:r>
            <a:r>
              <a:rPr lang="de-AT" dirty="0"/>
              <a:t> </a:t>
            </a:r>
            <a:r>
              <a:rPr lang="de-AT" dirty="0" err="1"/>
              <a:t>language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not </a:t>
            </a:r>
            <a:r>
              <a:rPr lang="de-AT" dirty="0" err="1"/>
              <a:t>harm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development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school</a:t>
            </a:r>
            <a:r>
              <a:rPr lang="de-AT" dirty="0"/>
              <a:t> </a:t>
            </a:r>
            <a:r>
              <a:rPr lang="de-AT" dirty="0" err="1"/>
              <a:t>language</a:t>
            </a:r>
            <a:endParaRPr lang="de-AT" dirty="0"/>
          </a:p>
          <a:p>
            <a:endParaRPr lang="de-AT" dirty="0"/>
          </a:p>
          <a:p>
            <a:pPr marL="285750" indent="-285750">
              <a:buFont typeface="Symbol"/>
              <a:buChar char="Þ"/>
            </a:pPr>
            <a:r>
              <a:rPr lang="de-AT" dirty="0"/>
              <a:t>The </a:t>
            </a:r>
            <a:r>
              <a:rPr lang="de-AT" dirty="0" err="1"/>
              <a:t>academic</a:t>
            </a:r>
            <a:r>
              <a:rPr lang="de-AT" dirty="0"/>
              <a:t> </a:t>
            </a:r>
            <a:r>
              <a:rPr lang="de-AT" dirty="0" err="1"/>
              <a:t>advantage</a:t>
            </a:r>
            <a:r>
              <a:rPr lang="de-AT" dirty="0"/>
              <a:t>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becomes</a:t>
            </a:r>
            <a:r>
              <a:rPr lang="de-AT" dirty="0"/>
              <a:t> </a:t>
            </a:r>
            <a:r>
              <a:rPr lang="de-AT" dirty="0" err="1"/>
              <a:t>visible</a:t>
            </a:r>
            <a:r>
              <a:rPr lang="de-AT" dirty="0"/>
              <a:t> after </a:t>
            </a:r>
            <a:r>
              <a:rPr lang="de-AT" dirty="0" err="1"/>
              <a:t>six</a:t>
            </a:r>
            <a:r>
              <a:rPr lang="de-AT" dirty="0"/>
              <a:t> </a:t>
            </a:r>
            <a:r>
              <a:rPr lang="de-AT" dirty="0" err="1"/>
              <a:t>years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dual </a:t>
            </a:r>
            <a:r>
              <a:rPr lang="de-AT" dirty="0" err="1"/>
              <a:t>immersion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6042991" y="5844209"/>
            <a:ext cx="415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Valentino &amp; </a:t>
            </a:r>
            <a:r>
              <a:rPr lang="de-AT" sz="1200" dirty="0" err="1" smtClean="0"/>
              <a:t>Reardon</a:t>
            </a:r>
            <a:r>
              <a:rPr lang="de-AT" sz="1200" dirty="0" smtClean="0"/>
              <a:t> 2014, </a:t>
            </a:r>
            <a:r>
              <a:rPr lang="de-AT" sz="1200" dirty="0" err="1" smtClean="0"/>
              <a:t>data</a:t>
            </a:r>
            <a:r>
              <a:rPr lang="de-AT" sz="1200" dirty="0" smtClean="0"/>
              <a:t> </a:t>
            </a:r>
            <a:r>
              <a:rPr lang="de-AT" sz="1200" dirty="0" err="1" smtClean="0"/>
              <a:t>from</a:t>
            </a:r>
            <a:r>
              <a:rPr lang="de-AT" sz="1200" dirty="0" smtClean="0"/>
              <a:t> </a:t>
            </a:r>
            <a:r>
              <a:rPr lang="de-AT" sz="1200" dirty="0" err="1" smtClean="0"/>
              <a:t>schools</a:t>
            </a:r>
            <a:r>
              <a:rPr lang="de-AT" sz="1200" dirty="0" smtClean="0"/>
              <a:t> in California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73234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38" y="2152650"/>
            <a:ext cx="517832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95424" y="1657380"/>
            <a:ext cx="95154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Three</a:t>
            </a:r>
            <a:r>
              <a:rPr lang="de-AT" sz="2000" b="1" dirty="0"/>
              <a:t>-dimensional </a:t>
            </a:r>
            <a:r>
              <a:rPr lang="de-AT" sz="2000" b="1" dirty="0" err="1"/>
              <a:t>continuity</a:t>
            </a:r>
            <a:r>
              <a:rPr lang="de-AT" sz="2000" b="1" dirty="0"/>
              <a:t> </a:t>
            </a:r>
            <a:r>
              <a:rPr lang="de-AT" sz="2000" b="1" dirty="0" err="1"/>
              <a:t>of</a:t>
            </a:r>
            <a:r>
              <a:rPr lang="de-AT" sz="2000" b="1" dirty="0"/>
              <a:t> </a:t>
            </a:r>
            <a:r>
              <a:rPr lang="de-AT" sz="2000" b="1" dirty="0" err="1"/>
              <a:t>language</a:t>
            </a:r>
            <a:r>
              <a:rPr lang="de-AT" sz="2000" b="1" dirty="0"/>
              <a:t> </a:t>
            </a:r>
            <a:r>
              <a:rPr lang="de-AT" sz="2000" b="1" dirty="0" err="1"/>
              <a:t>education</a:t>
            </a:r>
            <a:r>
              <a:rPr lang="de-AT" sz="2000" b="1" dirty="0"/>
              <a:t>: </a:t>
            </a:r>
            <a:r>
              <a:rPr lang="de-AT" sz="2000" b="1" dirty="0" err="1"/>
              <a:t>biographic</a:t>
            </a:r>
            <a:r>
              <a:rPr lang="de-AT" sz="2000" b="1" dirty="0"/>
              <a:t>, </a:t>
            </a:r>
            <a:r>
              <a:rPr lang="de-AT" sz="2000" b="1" dirty="0" err="1"/>
              <a:t>thematic</a:t>
            </a:r>
            <a:r>
              <a:rPr lang="de-AT" sz="2000" b="1" dirty="0"/>
              <a:t>, multilingual</a:t>
            </a:r>
          </a:p>
        </p:txBody>
      </p:sp>
    </p:spTree>
    <p:extLst>
      <p:ext uri="{BB962C8B-B14F-4D97-AF65-F5344CB8AC3E}">
        <p14:creationId xmlns:p14="http://schemas.microsoft.com/office/powerpoint/2010/main" val="2160567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Office PowerPoint</Application>
  <PresentationFormat>Widescreen</PresentationFormat>
  <Paragraphs>171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Berlin Sans FB Demi</vt:lpstr>
      <vt:lpstr>Calibri</vt:lpstr>
      <vt:lpstr>Calibri Light</vt:lpstr>
      <vt:lpstr>Symbol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     for   attention!     You      your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DOLL</dc:creator>
  <cp:lastModifiedBy>Greta</cp:lastModifiedBy>
  <cp:revision>101</cp:revision>
  <dcterms:created xsi:type="dcterms:W3CDTF">2016-10-18T07:52:33Z</dcterms:created>
  <dcterms:modified xsi:type="dcterms:W3CDTF">2017-01-25T07:21:45Z</dcterms:modified>
</cp:coreProperties>
</file>