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67" r:id="rId3"/>
    <p:sldId id="271" r:id="rId4"/>
    <p:sldId id="272" r:id="rId5"/>
    <p:sldId id="274" r:id="rId6"/>
    <p:sldId id="275" r:id="rId7"/>
    <p:sldId id="276" r:id="rId8"/>
    <p:sldId id="279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8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CB7"/>
    <a:srgbClr val="468177"/>
    <a:srgbClr val="296AAF"/>
    <a:srgbClr val="009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2" y="102"/>
      </p:cViewPr>
      <p:guideLst>
        <p:guide orient="horz" pos="1698"/>
        <p:guide pos="5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574355A-2E16-914E-99F5-A0EF3C3AD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3BC7D0-C830-824D-90C7-9700F20A6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F51-930E-A249-AEBF-D4CE50FF0925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B3052F-FA57-7743-92D0-D650E8321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8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6244-49AA-264C-8F88-6C7D24E31547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4FE8-C5D4-FE4F-928C-FBA2B620C5D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8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GB" altLang="en-US"/>
              <a:t>Papers were screened for whether they provided adequate information on their methodology (quality and reliable studies) </a:t>
            </a:r>
          </a:p>
          <a:p>
            <a:endParaRPr lang="en-GB" altLang="en-US"/>
          </a:p>
          <a:p>
            <a:r>
              <a:rPr lang="en-GB" altLang="en-US"/>
              <a:t>eg. information on its data search, its general inclusion and exclusion criteria, type of studies selected (RCT/quasi exp), effect sizes)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599E247-3B7E-476F-86EF-1C19154C9205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66217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Sklad eg al (2013) Largest immediate effects: reduction in anti-social behaviour and enhanced social-emotional skills; in the long-term, greatest impact in enhanced academic achievement and reduced substance misuse.</a:t>
            </a:r>
          </a:p>
          <a:p>
            <a:endParaRPr lang="it-IT" altLang="en-US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EE99528-6DA8-4C07-B45B-9D6BFD20FC0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67051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10 components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646C7B7-F4FF-40CF-934B-01064AF59B1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4181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balance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A75AC7F-50EA-431E-8C49-F6B3DC653342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44285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Structured, in the timetable, teacher training, part of the mainstream curriculum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5A69DAE-67FE-4C41-9A88-B0FDDBF0C531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6391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10 components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39DA74A-836A-47AD-A3B3-F2678EA1A799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47540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BF852-0D7E-EA4E-9E16-7D716C6C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1122363"/>
            <a:ext cx="5105400" cy="165576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9DBCB7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A24F39-B8AE-C64F-A2C8-F937D066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3190081"/>
            <a:ext cx="5105401" cy="4778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DBC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58D8A-1316-0E4A-AF38-77243CF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4A2174-CD1E-BA46-A0A5-5C562D6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6CCE3D-E0EF-AD4C-A4A7-4AC731AD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5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1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07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DBC2B-D8BA-984B-A266-9919BB62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C406C-F7F8-4C4E-B6E6-C702D4B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766990-72BC-7344-9759-D3E7848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DEBB79-F44A-454F-9364-DC0DD80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7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8140FD-07DF-B14E-9086-8C535433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36309-D6CB-3948-96FD-A5DC8F9B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96036-9536-B944-8C60-4FD7BA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2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10047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870791"/>
            <a:ext cx="9144000" cy="2955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6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5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5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76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21/11/2018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45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63E7A-0279-2E47-BC8B-85989D07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69655-1E76-DA4A-A600-472C144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AAAA4-1FEA-074A-B9B9-98E44EFD8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ECB9-447F-AB45-82A6-E5BBD6153BC1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606EC0-69CE-AA40-918D-1AC94625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C7F96-B18F-3947-BF5F-E4DBED4A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2DDA28-0AA6-D44B-A5EC-EC6F62E33E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533E4-CA28-4649-B448-0D1735D89B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nesetweb.eu/wp-content/uploads/AR3_Full-Report_2018.pdf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1CFB5-4CFC-3045-A194-A9BCC5E9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30" y="1627713"/>
            <a:ext cx="6895083" cy="1655762"/>
          </a:xfrm>
        </p:spPr>
        <p:txBody>
          <a:bodyPr>
            <a:noAutofit/>
          </a:bodyPr>
          <a:lstStyle/>
          <a:p>
            <a:r>
              <a:rPr lang="fr-FR" sz="3600" dirty="0" err="1"/>
              <a:t>Strengthening</a:t>
            </a:r>
            <a:r>
              <a:rPr lang="fr-FR" sz="3600" dirty="0"/>
              <a:t> social and </a:t>
            </a:r>
            <a:r>
              <a:rPr lang="fr-FR" sz="3600" dirty="0" err="1"/>
              <a:t>emotional</a:t>
            </a:r>
            <a:r>
              <a:rPr lang="fr-FR" sz="3600" dirty="0"/>
              <a:t> </a:t>
            </a:r>
            <a:r>
              <a:rPr lang="fr-FR" sz="3600" dirty="0" err="1"/>
              <a:t>education</a:t>
            </a:r>
            <a:r>
              <a:rPr lang="fr-FR" sz="3600" dirty="0"/>
              <a:t> as a </a:t>
            </a:r>
            <a:r>
              <a:rPr lang="fr-FR" sz="3600" dirty="0" err="1"/>
              <a:t>core</a:t>
            </a:r>
            <a:r>
              <a:rPr lang="fr-FR" sz="3600" dirty="0"/>
              <a:t> </a:t>
            </a:r>
            <a:r>
              <a:rPr lang="fr-FR" sz="3600" dirty="0" err="1"/>
              <a:t>curricular</a:t>
            </a:r>
            <a:r>
              <a:rPr lang="fr-FR" sz="3600" dirty="0"/>
              <a:t> area </a:t>
            </a:r>
            <a:r>
              <a:rPr lang="fr-FR" sz="3600" dirty="0" err="1"/>
              <a:t>across</a:t>
            </a:r>
            <a:r>
              <a:rPr lang="fr-FR" sz="3600" dirty="0"/>
              <a:t> the EU</a:t>
            </a:r>
            <a:br>
              <a:rPr lang="fr-FR" sz="2800" dirty="0"/>
            </a:br>
            <a:r>
              <a:rPr lang="fr-FR" sz="2400" i="1" dirty="0"/>
              <a:t>Carme</a:t>
            </a:r>
            <a:r>
              <a:rPr lang="lt-LT" sz="2400" i="1" dirty="0"/>
              <a:t>l</a:t>
            </a:r>
            <a:r>
              <a:rPr lang="fr-FR" sz="2400" i="1" dirty="0"/>
              <a:t> Cefai</a:t>
            </a:r>
            <a:r>
              <a:rPr lang="fr-FR" sz="2400" b="0" i="1" dirty="0"/>
              <a:t>, Paul Bartolo, Valeria Cavioni, Paul Downes</a:t>
            </a:r>
            <a:endParaRPr lang="fr-FR" sz="2800" b="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01EE96-2B46-D441-BAA2-94BDDCBB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30" y="3350587"/>
            <a:ext cx="5687734" cy="658906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/>
              <a:t>NESET II and EENEE </a:t>
            </a:r>
            <a:r>
              <a:rPr lang="fr-FR" sz="2900" dirty="0" err="1"/>
              <a:t>Conference</a:t>
            </a:r>
            <a:endParaRPr lang="fr-FR" sz="2900" dirty="0"/>
          </a:p>
          <a:p>
            <a:r>
              <a:rPr lang="fr-FR" sz="2900" dirty="0"/>
              <a:t>Brussels, 22 </a:t>
            </a:r>
            <a:r>
              <a:rPr lang="fr-FR" sz="2900" dirty="0" err="1"/>
              <a:t>November</a:t>
            </a:r>
            <a:r>
              <a:rPr lang="fr-FR" sz="2900" dirty="0"/>
              <a:t> 2018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46" y="1620989"/>
            <a:ext cx="5695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</a:rPr>
              <a:t>Need for active child voice in learning and active participation in design and production of SEE material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8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8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29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1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2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Voice</a:t>
              </a:r>
            </a:p>
          </p:txBody>
        </p:sp>
        <p:sp>
          <p:nvSpPr>
            <p:cNvPr id="39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8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3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696789" y="1678590"/>
            <a:ext cx="5665909" cy="309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is also about adults: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parents’ active engagement-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equal partners, not top down</a:t>
            </a:r>
            <a:endParaRPr lang="en-GB" alt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8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8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29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1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2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39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bg1"/>
                  </a:solidFill>
                </a:rPr>
                <a:t>Parental</a:t>
              </a:r>
              <a:r>
                <a:rPr lang="it-IT" sz="1200" b="1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bg1"/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bg1"/>
                  </a:solidFill>
                </a:rPr>
                <a:t>education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8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704850" y="1684130"/>
            <a:ext cx="5713534" cy="40501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3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is also about teachers’: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education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own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wellbeing</a:t>
            </a:r>
          </a:p>
          <a:p>
            <a:pPr marL="571500" indent="-571500">
              <a:lnSpc>
                <a:spcPts val="3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leads to more competent, more confident, more satisfied teachers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71500" indent="-571500">
              <a:lnSpc>
                <a:spcPts val="3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alt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120162" y="5979137"/>
            <a:ext cx="2731476" cy="2907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9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9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30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2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3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40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9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2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713887" y="1716239"/>
            <a:ext cx="5839313" cy="20819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Children with additional SE needs need extra support</a:t>
            </a:r>
            <a:endParaRPr lang="en-GB" altLang="en-US" sz="3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7" name="Picture 4" descr="Image result for three tiered intervention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08" y="2938179"/>
            <a:ext cx="3523417" cy="38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9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9" name="Ellipse 256"/>
              <p:cNvPicPr>
                <a:picLocks noChangeArrowheads="1"/>
              </p:cNvPicPr>
              <p:nvPr/>
            </p:nvPicPr>
            <p:blipFill>
              <a:blip r:embed="rId3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30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2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3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40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9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</a:rPr>
                <a:t>interventions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2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710467" y="1689931"/>
            <a:ext cx="6138008" cy="40397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Quality implementation key to effectiveness (adequate planning, coordination, monitoring,  evaluation) </a:t>
            </a:r>
          </a:p>
          <a:p>
            <a:pPr marL="571500" indent="-5715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Need for sensitivity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adaptation to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context: balance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between fidelity 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adaptation</a:t>
            </a:r>
            <a:endParaRPr lang="en-GB" alt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71500" indent="-5715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altLang="en-US" sz="2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51412" y="3456536"/>
            <a:ext cx="2731476" cy="30948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Picture 2" descr="Image result for evolutionary adaptation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2130" y="3833520"/>
            <a:ext cx="2320196" cy="2640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29" name="Group 28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30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60" name="Ellipse 256"/>
              <p:cNvPicPr>
                <a:picLocks noChangeArrowheads="1"/>
              </p:cNvPicPr>
              <p:nvPr/>
            </p:nvPicPr>
            <p:blipFill>
              <a:blip r:embed="rId3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31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468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3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4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Quality Implementation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Curriculum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48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50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685797" y="2911343"/>
            <a:ext cx="6267453" cy="24445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GB" sz="5500" b="1" dirty="0">
                <a:latin typeface="+mn-lt"/>
              </a:rPr>
              <a:t>A whole school approach to SEE</a:t>
            </a:r>
          </a:p>
        </p:txBody>
      </p:sp>
      <p:grpSp>
        <p:nvGrpSpPr>
          <p:cNvPr id="28" name="Ellipse 256"/>
          <p:cNvGrpSpPr>
            <a:grpSpLocks/>
          </p:cNvGrpSpPr>
          <p:nvPr/>
        </p:nvGrpSpPr>
        <p:grpSpPr bwMode="auto">
          <a:xfrm>
            <a:off x="7498700" y="5913258"/>
            <a:ext cx="3917569" cy="561231"/>
            <a:chOff x="4712208" y="4803648"/>
            <a:chExt cx="2822448" cy="621792"/>
          </a:xfrm>
        </p:grpSpPr>
        <p:pic>
          <p:nvPicPr>
            <p:cNvPr id="55" name="Ellipse 256"/>
            <p:cNvPicPr>
              <a:picLocks noChangeArrowheads="1"/>
            </p:cNvPicPr>
            <p:nvPr/>
          </p:nvPicPr>
          <p:blipFill>
            <a:blip r:embed="rId3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 noProof="1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29" name="Gruppo 5"/>
          <p:cNvGrpSpPr>
            <a:grpSpLocks/>
          </p:cNvGrpSpPr>
          <p:nvPr/>
        </p:nvGrpSpPr>
        <p:grpSpPr bwMode="auto">
          <a:xfrm>
            <a:off x="7889013" y="2341507"/>
            <a:ext cx="3006123" cy="3027800"/>
            <a:chOff x="1539949" y="526887"/>
            <a:chExt cx="5696347" cy="5583975"/>
          </a:xfrm>
          <a:solidFill>
            <a:srgbClr val="468177"/>
          </a:solidFill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424759" y="526887"/>
              <a:ext cx="2162560" cy="2051748"/>
            </a:xfrm>
            <a:custGeom>
              <a:avLst/>
              <a:gdLst>
                <a:gd name="connsiteX0" fmla="*/ 0 w 1700213"/>
                <a:gd name="connsiteY0" fmla="*/ 0 h 1649668"/>
                <a:gd name="connsiteX1" fmla="*/ 61913 w 1700213"/>
                <a:gd name="connsiteY1" fmla="*/ 1588 h 1649668"/>
                <a:gd name="connsiteX2" fmla="*/ 123032 w 1700213"/>
                <a:gd name="connsiteY2" fmla="*/ 3175 h 1649668"/>
                <a:gd name="connsiteX3" fmla="*/ 185738 w 1700213"/>
                <a:gd name="connsiteY3" fmla="*/ 7938 h 1649668"/>
                <a:gd name="connsiteX4" fmla="*/ 246857 w 1700213"/>
                <a:gd name="connsiteY4" fmla="*/ 14288 h 1649668"/>
                <a:gd name="connsiteX5" fmla="*/ 307182 w 1700213"/>
                <a:gd name="connsiteY5" fmla="*/ 21431 h 1649668"/>
                <a:gd name="connsiteX6" fmla="*/ 366713 w 1700213"/>
                <a:gd name="connsiteY6" fmla="*/ 32544 h 1649668"/>
                <a:gd name="connsiteX7" fmla="*/ 427832 w 1700213"/>
                <a:gd name="connsiteY7" fmla="*/ 42863 h 1649668"/>
                <a:gd name="connsiteX8" fmla="*/ 487363 w 1700213"/>
                <a:gd name="connsiteY8" fmla="*/ 54769 h 1649668"/>
                <a:gd name="connsiteX9" fmla="*/ 546894 w 1700213"/>
                <a:gd name="connsiteY9" fmla="*/ 70644 h 1649668"/>
                <a:gd name="connsiteX10" fmla="*/ 604838 w 1700213"/>
                <a:gd name="connsiteY10" fmla="*/ 85725 h 1649668"/>
                <a:gd name="connsiteX11" fmla="*/ 662782 w 1700213"/>
                <a:gd name="connsiteY11" fmla="*/ 103981 h 1649668"/>
                <a:gd name="connsiteX12" fmla="*/ 720725 w 1700213"/>
                <a:gd name="connsiteY12" fmla="*/ 123825 h 1649668"/>
                <a:gd name="connsiteX13" fmla="*/ 777082 w 1700213"/>
                <a:gd name="connsiteY13" fmla="*/ 143669 h 1649668"/>
                <a:gd name="connsiteX14" fmla="*/ 833438 w 1700213"/>
                <a:gd name="connsiteY14" fmla="*/ 166688 h 1649668"/>
                <a:gd name="connsiteX15" fmla="*/ 889794 w 1700213"/>
                <a:gd name="connsiteY15" fmla="*/ 190500 h 1649668"/>
                <a:gd name="connsiteX16" fmla="*/ 944563 w 1700213"/>
                <a:gd name="connsiteY16" fmla="*/ 216694 h 1649668"/>
                <a:gd name="connsiteX17" fmla="*/ 1050925 w 1700213"/>
                <a:gd name="connsiteY17" fmla="*/ 271463 h 1649668"/>
                <a:gd name="connsiteX18" fmla="*/ 1156494 w 1700213"/>
                <a:gd name="connsiteY18" fmla="*/ 332581 h 1649668"/>
                <a:gd name="connsiteX19" fmla="*/ 1257301 w 1700213"/>
                <a:gd name="connsiteY19" fmla="*/ 399256 h 1649668"/>
                <a:gd name="connsiteX20" fmla="*/ 1354932 w 1700213"/>
                <a:gd name="connsiteY20" fmla="*/ 473075 h 1649668"/>
                <a:gd name="connsiteX21" fmla="*/ 1447801 w 1700213"/>
                <a:gd name="connsiteY21" fmla="*/ 551656 h 1649668"/>
                <a:gd name="connsiteX22" fmla="*/ 1537494 w 1700213"/>
                <a:gd name="connsiteY22" fmla="*/ 635794 h 1649668"/>
                <a:gd name="connsiteX23" fmla="*/ 1621632 w 1700213"/>
                <a:gd name="connsiteY23" fmla="*/ 725488 h 1649668"/>
                <a:gd name="connsiteX24" fmla="*/ 1700213 w 1700213"/>
                <a:gd name="connsiteY24" fmla="*/ 819944 h 1649668"/>
                <a:gd name="connsiteX25" fmla="*/ 660267 w 1700213"/>
                <a:gd name="connsiteY25" fmla="*/ 1649668 h 1649668"/>
                <a:gd name="connsiteX26" fmla="*/ 318902 w 1700213"/>
                <a:gd name="connsiteY26" fmla="*/ 1474309 h 1649668"/>
                <a:gd name="connsiteX27" fmla="*/ 0 w 1700213"/>
                <a:gd name="connsiteY27" fmla="*/ 1312853 h 164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00213" h="1649668">
                  <a:moveTo>
                    <a:pt x="0" y="0"/>
                  </a:moveTo>
                  <a:lnTo>
                    <a:pt x="61913" y="1588"/>
                  </a:lnTo>
                  <a:lnTo>
                    <a:pt x="123032" y="3175"/>
                  </a:lnTo>
                  <a:lnTo>
                    <a:pt x="185738" y="7938"/>
                  </a:lnTo>
                  <a:lnTo>
                    <a:pt x="246857" y="14288"/>
                  </a:lnTo>
                  <a:lnTo>
                    <a:pt x="307182" y="21431"/>
                  </a:lnTo>
                  <a:lnTo>
                    <a:pt x="366713" y="32544"/>
                  </a:lnTo>
                  <a:lnTo>
                    <a:pt x="427832" y="42863"/>
                  </a:lnTo>
                  <a:lnTo>
                    <a:pt x="487363" y="54769"/>
                  </a:lnTo>
                  <a:lnTo>
                    <a:pt x="546894" y="70644"/>
                  </a:lnTo>
                  <a:lnTo>
                    <a:pt x="604838" y="85725"/>
                  </a:lnTo>
                  <a:lnTo>
                    <a:pt x="662782" y="103981"/>
                  </a:lnTo>
                  <a:lnTo>
                    <a:pt x="720725" y="123825"/>
                  </a:lnTo>
                  <a:lnTo>
                    <a:pt x="777082" y="143669"/>
                  </a:lnTo>
                  <a:lnTo>
                    <a:pt x="833438" y="166688"/>
                  </a:lnTo>
                  <a:lnTo>
                    <a:pt x="889794" y="190500"/>
                  </a:lnTo>
                  <a:lnTo>
                    <a:pt x="944563" y="216694"/>
                  </a:lnTo>
                  <a:lnTo>
                    <a:pt x="1050925" y="271463"/>
                  </a:lnTo>
                  <a:lnTo>
                    <a:pt x="1156494" y="332581"/>
                  </a:lnTo>
                  <a:lnTo>
                    <a:pt x="1257301" y="399256"/>
                  </a:lnTo>
                  <a:lnTo>
                    <a:pt x="1354932" y="473075"/>
                  </a:lnTo>
                  <a:lnTo>
                    <a:pt x="1447801" y="551656"/>
                  </a:lnTo>
                  <a:lnTo>
                    <a:pt x="1537494" y="635794"/>
                  </a:lnTo>
                  <a:lnTo>
                    <a:pt x="1621632" y="725488"/>
                  </a:lnTo>
                  <a:lnTo>
                    <a:pt x="1700213" y="819944"/>
                  </a:lnTo>
                  <a:lnTo>
                    <a:pt x="660267" y="1649668"/>
                  </a:lnTo>
                  <a:lnTo>
                    <a:pt x="318902" y="1474309"/>
                  </a:lnTo>
                  <a:lnTo>
                    <a:pt x="0" y="13128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301923" y="1600641"/>
              <a:ext cx="1934373" cy="2290133"/>
            </a:xfrm>
            <a:custGeom>
              <a:avLst/>
              <a:gdLst>
                <a:gd name="connsiteX0" fmla="*/ 1046873 w 1520742"/>
                <a:gd name="connsiteY0" fmla="*/ 0 h 1841500"/>
                <a:gd name="connsiteX1" fmla="*/ 1084973 w 1520742"/>
                <a:gd name="connsiteY1" fmla="*/ 48440 h 1841500"/>
                <a:gd name="connsiteX2" fmla="*/ 1119898 w 1520742"/>
                <a:gd name="connsiteY2" fmla="*/ 99262 h 1841500"/>
                <a:gd name="connsiteX3" fmla="*/ 1154823 w 1520742"/>
                <a:gd name="connsiteY3" fmla="*/ 149289 h 1841500"/>
                <a:gd name="connsiteX4" fmla="*/ 1188161 w 1520742"/>
                <a:gd name="connsiteY4" fmla="*/ 200905 h 1841500"/>
                <a:gd name="connsiteX5" fmla="*/ 1219911 w 1520742"/>
                <a:gd name="connsiteY5" fmla="*/ 253316 h 1841500"/>
                <a:gd name="connsiteX6" fmla="*/ 1250867 w 1520742"/>
                <a:gd name="connsiteY6" fmla="*/ 306520 h 1841500"/>
                <a:gd name="connsiteX7" fmla="*/ 1279442 w 1520742"/>
                <a:gd name="connsiteY7" fmla="*/ 359724 h 1841500"/>
                <a:gd name="connsiteX8" fmla="*/ 1307223 w 1520742"/>
                <a:gd name="connsiteY8" fmla="*/ 414516 h 1841500"/>
                <a:gd name="connsiteX9" fmla="*/ 1331830 w 1520742"/>
                <a:gd name="connsiteY9" fmla="*/ 469309 h 1841500"/>
                <a:gd name="connsiteX10" fmla="*/ 1355642 w 1520742"/>
                <a:gd name="connsiteY10" fmla="*/ 525689 h 1841500"/>
                <a:gd name="connsiteX11" fmla="*/ 1378661 w 1520742"/>
                <a:gd name="connsiteY11" fmla="*/ 582070 h 1841500"/>
                <a:gd name="connsiteX12" fmla="*/ 1398505 w 1520742"/>
                <a:gd name="connsiteY12" fmla="*/ 640039 h 1841500"/>
                <a:gd name="connsiteX13" fmla="*/ 1418348 w 1520742"/>
                <a:gd name="connsiteY13" fmla="*/ 696419 h 1841500"/>
                <a:gd name="connsiteX14" fmla="*/ 1436605 w 1520742"/>
                <a:gd name="connsiteY14" fmla="*/ 754388 h 1841500"/>
                <a:gd name="connsiteX15" fmla="*/ 1451686 w 1520742"/>
                <a:gd name="connsiteY15" fmla="*/ 813945 h 1841500"/>
                <a:gd name="connsiteX16" fmla="*/ 1465973 w 1520742"/>
                <a:gd name="connsiteY16" fmla="*/ 871913 h 1841500"/>
                <a:gd name="connsiteX17" fmla="*/ 1479467 w 1520742"/>
                <a:gd name="connsiteY17" fmla="*/ 931470 h 1841500"/>
                <a:gd name="connsiteX18" fmla="*/ 1489786 w 1520742"/>
                <a:gd name="connsiteY18" fmla="*/ 991027 h 1841500"/>
                <a:gd name="connsiteX19" fmla="*/ 1499311 w 1520742"/>
                <a:gd name="connsiteY19" fmla="*/ 1050584 h 1841500"/>
                <a:gd name="connsiteX20" fmla="*/ 1506455 w 1520742"/>
                <a:gd name="connsiteY20" fmla="*/ 1111729 h 1841500"/>
                <a:gd name="connsiteX21" fmla="*/ 1512805 w 1520742"/>
                <a:gd name="connsiteY21" fmla="*/ 1171286 h 1841500"/>
                <a:gd name="connsiteX22" fmla="*/ 1517567 w 1520742"/>
                <a:gd name="connsiteY22" fmla="*/ 1231637 h 1841500"/>
                <a:gd name="connsiteX23" fmla="*/ 1520742 w 1520742"/>
                <a:gd name="connsiteY23" fmla="*/ 1292782 h 1841500"/>
                <a:gd name="connsiteX24" fmla="*/ 1520742 w 1520742"/>
                <a:gd name="connsiteY24" fmla="*/ 1353928 h 1841500"/>
                <a:gd name="connsiteX25" fmla="*/ 1520742 w 1520742"/>
                <a:gd name="connsiteY25" fmla="*/ 1415073 h 1841500"/>
                <a:gd name="connsiteX26" fmla="*/ 1517567 w 1520742"/>
                <a:gd name="connsiteY26" fmla="*/ 1476218 h 1841500"/>
                <a:gd name="connsiteX27" fmla="*/ 1512805 w 1520742"/>
                <a:gd name="connsiteY27" fmla="*/ 1536569 h 1841500"/>
                <a:gd name="connsiteX28" fmla="*/ 1506455 w 1520742"/>
                <a:gd name="connsiteY28" fmla="*/ 1597714 h 1841500"/>
                <a:gd name="connsiteX29" fmla="*/ 1499311 w 1520742"/>
                <a:gd name="connsiteY29" fmla="*/ 1658859 h 1841500"/>
                <a:gd name="connsiteX30" fmla="*/ 1489786 w 1520742"/>
                <a:gd name="connsiteY30" fmla="*/ 1720004 h 1841500"/>
                <a:gd name="connsiteX31" fmla="*/ 1479467 w 1520742"/>
                <a:gd name="connsiteY31" fmla="*/ 1781149 h 1841500"/>
                <a:gd name="connsiteX32" fmla="*/ 1465973 w 1520742"/>
                <a:gd name="connsiteY32" fmla="*/ 1841500 h 1841500"/>
                <a:gd name="connsiteX33" fmla="*/ 141125 w 1520742"/>
                <a:gd name="connsiteY33" fmla="*/ 1539029 h 1841500"/>
                <a:gd name="connsiteX34" fmla="*/ 108572 w 1520742"/>
                <a:gd name="connsiteY34" fmla="*/ 1373813 h 1841500"/>
                <a:gd name="connsiteX35" fmla="*/ 69838 w 1520742"/>
                <a:gd name="connsiteY35" fmla="*/ 1177233 h 1841500"/>
                <a:gd name="connsiteX36" fmla="*/ 0 w 1520742"/>
                <a:gd name="connsiteY36" fmla="*/ 834442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0742" h="1841500">
                  <a:moveTo>
                    <a:pt x="1046873" y="0"/>
                  </a:moveTo>
                  <a:lnTo>
                    <a:pt x="1084973" y="48440"/>
                  </a:lnTo>
                  <a:lnTo>
                    <a:pt x="1119898" y="99262"/>
                  </a:lnTo>
                  <a:lnTo>
                    <a:pt x="1154823" y="149289"/>
                  </a:lnTo>
                  <a:lnTo>
                    <a:pt x="1188161" y="200905"/>
                  </a:lnTo>
                  <a:lnTo>
                    <a:pt x="1219911" y="253316"/>
                  </a:lnTo>
                  <a:lnTo>
                    <a:pt x="1250867" y="306520"/>
                  </a:lnTo>
                  <a:lnTo>
                    <a:pt x="1279442" y="359724"/>
                  </a:lnTo>
                  <a:lnTo>
                    <a:pt x="1307223" y="414516"/>
                  </a:lnTo>
                  <a:lnTo>
                    <a:pt x="1331830" y="469309"/>
                  </a:lnTo>
                  <a:lnTo>
                    <a:pt x="1355642" y="525689"/>
                  </a:lnTo>
                  <a:lnTo>
                    <a:pt x="1378661" y="582070"/>
                  </a:lnTo>
                  <a:lnTo>
                    <a:pt x="1398505" y="640039"/>
                  </a:lnTo>
                  <a:lnTo>
                    <a:pt x="1418348" y="696419"/>
                  </a:lnTo>
                  <a:lnTo>
                    <a:pt x="1436605" y="754388"/>
                  </a:lnTo>
                  <a:lnTo>
                    <a:pt x="1451686" y="813945"/>
                  </a:lnTo>
                  <a:lnTo>
                    <a:pt x="1465973" y="871913"/>
                  </a:lnTo>
                  <a:lnTo>
                    <a:pt x="1479467" y="931470"/>
                  </a:lnTo>
                  <a:lnTo>
                    <a:pt x="1489786" y="991027"/>
                  </a:lnTo>
                  <a:lnTo>
                    <a:pt x="1499311" y="1050584"/>
                  </a:lnTo>
                  <a:lnTo>
                    <a:pt x="1506455" y="1111729"/>
                  </a:lnTo>
                  <a:lnTo>
                    <a:pt x="1512805" y="1171286"/>
                  </a:lnTo>
                  <a:lnTo>
                    <a:pt x="1517567" y="1231637"/>
                  </a:lnTo>
                  <a:lnTo>
                    <a:pt x="1520742" y="1292782"/>
                  </a:lnTo>
                  <a:lnTo>
                    <a:pt x="1520742" y="1353928"/>
                  </a:lnTo>
                  <a:lnTo>
                    <a:pt x="1520742" y="1415073"/>
                  </a:lnTo>
                  <a:lnTo>
                    <a:pt x="1517567" y="1476218"/>
                  </a:lnTo>
                  <a:lnTo>
                    <a:pt x="1512805" y="1536569"/>
                  </a:lnTo>
                  <a:lnTo>
                    <a:pt x="1506455" y="1597714"/>
                  </a:lnTo>
                  <a:lnTo>
                    <a:pt x="1499311" y="1658859"/>
                  </a:lnTo>
                  <a:lnTo>
                    <a:pt x="1489786" y="1720004"/>
                  </a:lnTo>
                  <a:lnTo>
                    <a:pt x="1479467" y="1781149"/>
                  </a:lnTo>
                  <a:lnTo>
                    <a:pt x="1465973" y="1841500"/>
                  </a:lnTo>
                  <a:lnTo>
                    <a:pt x="141125" y="1539029"/>
                  </a:lnTo>
                  <a:lnTo>
                    <a:pt x="108572" y="1373813"/>
                  </a:lnTo>
                  <a:cubicBezTo>
                    <a:pt x="96353" y="1308272"/>
                    <a:pt x="84135" y="1242731"/>
                    <a:pt x="69838" y="1177233"/>
                  </a:cubicBezTo>
                  <a:lnTo>
                    <a:pt x="0" y="8344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918819" y="3583115"/>
              <a:ext cx="2233739" cy="2210672"/>
            </a:xfrm>
            <a:custGeom>
              <a:avLst/>
              <a:gdLst>
                <a:gd name="connsiteX0" fmla="*/ 431666 w 1755360"/>
                <a:gd name="connsiteY0" fmla="*/ 0 h 1778266"/>
                <a:gd name="connsiteX1" fmla="*/ 1755360 w 1755360"/>
                <a:gd name="connsiteY1" fmla="*/ 302087 h 1778266"/>
                <a:gd name="connsiteX2" fmla="*/ 1740273 w 1755360"/>
                <a:gd name="connsiteY2" fmla="*/ 361642 h 1778266"/>
                <a:gd name="connsiteX3" fmla="*/ 1725186 w 1755360"/>
                <a:gd name="connsiteY3" fmla="*/ 421198 h 1778266"/>
                <a:gd name="connsiteX4" fmla="*/ 1706923 w 1755360"/>
                <a:gd name="connsiteY4" fmla="*/ 480753 h 1778266"/>
                <a:gd name="connsiteX5" fmla="*/ 1687072 w 1755360"/>
                <a:gd name="connsiteY5" fmla="*/ 538720 h 1778266"/>
                <a:gd name="connsiteX6" fmla="*/ 1665633 w 1755360"/>
                <a:gd name="connsiteY6" fmla="*/ 596688 h 1778266"/>
                <a:gd name="connsiteX7" fmla="*/ 1642605 w 1755360"/>
                <a:gd name="connsiteY7" fmla="*/ 653067 h 1778266"/>
                <a:gd name="connsiteX8" fmla="*/ 1619578 w 1755360"/>
                <a:gd name="connsiteY8" fmla="*/ 709446 h 1778266"/>
                <a:gd name="connsiteX9" fmla="*/ 1594169 w 1755360"/>
                <a:gd name="connsiteY9" fmla="*/ 764237 h 1778266"/>
                <a:gd name="connsiteX10" fmla="*/ 1537791 w 1755360"/>
                <a:gd name="connsiteY10" fmla="*/ 873024 h 1778266"/>
                <a:gd name="connsiteX11" fmla="*/ 1475062 w 1755360"/>
                <a:gd name="connsiteY11" fmla="*/ 977842 h 1778266"/>
                <a:gd name="connsiteX12" fmla="*/ 1407568 w 1755360"/>
                <a:gd name="connsiteY12" fmla="*/ 1078689 h 1778266"/>
                <a:gd name="connsiteX13" fmla="*/ 1334515 w 1755360"/>
                <a:gd name="connsiteY13" fmla="*/ 1174772 h 1778266"/>
                <a:gd name="connsiteX14" fmla="*/ 1256699 w 1755360"/>
                <a:gd name="connsiteY14" fmla="*/ 1267678 h 1778266"/>
                <a:gd name="connsiteX15" fmla="*/ 1174912 w 1755360"/>
                <a:gd name="connsiteY15" fmla="*/ 1355820 h 1778266"/>
                <a:gd name="connsiteX16" fmla="*/ 1085978 w 1755360"/>
                <a:gd name="connsiteY16" fmla="*/ 1439992 h 1778266"/>
                <a:gd name="connsiteX17" fmla="*/ 993075 w 1755360"/>
                <a:gd name="connsiteY17" fmla="*/ 1517811 h 1778266"/>
                <a:gd name="connsiteX18" fmla="*/ 895407 w 1755360"/>
                <a:gd name="connsiteY18" fmla="*/ 1590865 h 1778266"/>
                <a:gd name="connsiteX19" fmla="*/ 793769 w 1755360"/>
                <a:gd name="connsiteY19" fmla="*/ 1659155 h 1778266"/>
                <a:gd name="connsiteX20" fmla="*/ 688161 w 1755360"/>
                <a:gd name="connsiteY20" fmla="*/ 1721887 h 1778266"/>
                <a:gd name="connsiteX21" fmla="*/ 578582 w 1755360"/>
                <a:gd name="connsiteY21" fmla="*/ 1778266 h 1778266"/>
                <a:gd name="connsiteX22" fmla="*/ 0 w 1755360"/>
                <a:gd name="connsiteY22" fmla="*/ 578800 h 1778266"/>
                <a:gd name="connsiteX23" fmla="*/ 216196 w 1755360"/>
                <a:gd name="connsiteY23" fmla="*/ 295114 h 177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55360" h="1778266">
                  <a:moveTo>
                    <a:pt x="431666" y="0"/>
                  </a:moveTo>
                  <a:lnTo>
                    <a:pt x="1755360" y="302087"/>
                  </a:lnTo>
                  <a:lnTo>
                    <a:pt x="1740273" y="361642"/>
                  </a:lnTo>
                  <a:lnTo>
                    <a:pt x="1725186" y="421198"/>
                  </a:lnTo>
                  <a:lnTo>
                    <a:pt x="1706923" y="480753"/>
                  </a:lnTo>
                  <a:lnTo>
                    <a:pt x="1687072" y="538720"/>
                  </a:lnTo>
                  <a:lnTo>
                    <a:pt x="1665633" y="596688"/>
                  </a:lnTo>
                  <a:lnTo>
                    <a:pt x="1642605" y="653067"/>
                  </a:lnTo>
                  <a:lnTo>
                    <a:pt x="1619578" y="709446"/>
                  </a:lnTo>
                  <a:lnTo>
                    <a:pt x="1594169" y="764237"/>
                  </a:lnTo>
                  <a:lnTo>
                    <a:pt x="1537791" y="873024"/>
                  </a:lnTo>
                  <a:lnTo>
                    <a:pt x="1475062" y="977842"/>
                  </a:lnTo>
                  <a:lnTo>
                    <a:pt x="1407568" y="1078689"/>
                  </a:lnTo>
                  <a:lnTo>
                    <a:pt x="1334515" y="1174772"/>
                  </a:lnTo>
                  <a:lnTo>
                    <a:pt x="1256699" y="1267678"/>
                  </a:lnTo>
                  <a:lnTo>
                    <a:pt x="1174912" y="1355820"/>
                  </a:lnTo>
                  <a:lnTo>
                    <a:pt x="1085978" y="1439992"/>
                  </a:lnTo>
                  <a:lnTo>
                    <a:pt x="993075" y="1517811"/>
                  </a:lnTo>
                  <a:lnTo>
                    <a:pt x="895407" y="1590865"/>
                  </a:lnTo>
                  <a:lnTo>
                    <a:pt x="793769" y="1659155"/>
                  </a:lnTo>
                  <a:lnTo>
                    <a:pt x="688161" y="1721887"/>
                  </a:lnTo>
                  <a:lnTo>
                    <a:pt x="578582" y="1778266"/>
                  </a:lnTo>
                  <a:lnTo>
                    <a:pt x="0" y="578800"/>
                  </a:lnTo>
                  <a:lnTo>
                    <a:pt x="216196" y="295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187515" y="4350475"/>
              <a:ext cx="2401217" cy="1760387"/>
            </a:xfrm>
            <a:custGeom>
              <a:avLst/>
              <a:gdLst>
                <a:gd name="connsiteX0" fmla="*/ 578515 w 1889125"/>
                <a:gd name="connsiteY0" fmla="*/ 0 h 1415090"/>
                <a:gd name="connsiteX1" fmla="*/ 945082 w 1889125"/>
                <a:gd name="connsiteY1" fmla="*/ 2412 h 1415090"/>
                <a:gd name="connsiteX2" fmla="*/ 1312742 w 1889125"/>
                <a:gd name="connsiteY2" fmla="*/ 2412 h 1415090"/>
                <a:gd name="connsiteX3" fmla="*/ 1889125 w 1889125"/>
                <a:gd name="connsiteY3" fmla="*/ 1200699 h 1415090"/>
                <a:gd name="connsiteX4" fmla="*/ 1832769 w 1889125"/>
                <a:gd name="connsiteY4" fmla="*/ 1226109 h 1415090"/>
                <a:gd name="connsiteX5" fmla="*/ 1775619 w 1889125"/>
                <a:gd name="connsiteY5" fmla="*/ 1250724 h 1415090"/>
                <a:gd name="connsiteX6" fmla="*/ 1718469 w 1889125"/>
                <a:gd name="connsiteY6" fmla="*/ 1273751 h 1415090"/>
                <a:gd name="connsiteX7" fmla="*/ 1661319 w 1889125"/>
                <a:gd name="connsiteY7" fmla="*/ 1293602 h 1415090"/>
                <a:gd name="connsiteX8" fmla="*/ 1602581 w 1889125"/>
                <a:gd name="connsiteY8" fmla="*/ 1313453 h 1415090"/>
                <a:gd name="connsiteX9" fmla="*/ 1544638 w 1889125"/>
                <a:gd name="connsiteY9" fmla="*/ 1331716 h 1415090"/>
                <a:gd name="connsiteX10" fmla="*/ 1485106 w 1889125"/>
                <a:gd name="connsiteY10" fmla="*/ 1346803 h 1415090"/>
                <a:gd name="connsiteX11" fmla="*/ 1425575 w 1889125"/>
                <a:gd name="connsiteY11" fmla="*/ 1361889 h 1415090"/>
                <a:gd name="connsiteX12" fmla="*/ 1366044 w 1889125"/>
                <a:gd name="connsiteY12" fmla="*/ 1374594 h 1415090"/>
                <a:gd name="connsiteX13" fmla="*/ 1306513 w 1889125"/>
                <a:gd name="connsiteY13" fmla="*/ 1384917 h 1415090"/>
                <a:gd name="connsiteX14" fmla="*/ 1246981 w 1889125"/>
                <a:gd name="connsiteY14" fmla="*/ 1393651 h 1415090"/>
                <a:gd name="connsiteX15" fmla="*/ 1185863 w 1889125"/>
                <a:gd name="connsiteY15" fmla="*/ 1401591 h 1415090"/>
                <a:gd name="connsiteX16" fmla="*/ 1126331 w 1889125"/>
                <a:gd name="connsiteY16" fmla="*/ 1407944 h 1415090"/>
                <a:gd name="connsiteX17" fmla="*/ 1066006 w 1889125"/>
                <a:gd name="connsiteY17" fmla="*/ 1412708 h 1415090"/>
                <a:gd name="connsiteX18" fmla="*/ 1004888 w 1889125"/>
                <a:gd name="connsiteY18" fmla="*/ 1413502 h 1415090"/>
                <a:gd name="connsiteX19" fmla="*/ 945356 w 1889125"/>
                <a:gd name="connsiteY19" fmla="*/ 1415090 h 1415090"/>
                <a:gd name="connsiteX20" fmla="*/ 884238 w 1889125"/>
                <a:gd name="connsiteY20" fmla="*/ 1413502 h 1415090"/>
                <a:gd name="connsiteX21" fmla="*/ 823119 w 1889125"/>
                <a:gd name="connsiteY21" fmla="*/ 1412708 h 1415090"/>
                <a:gd name="connsiteX22" fmla="*/ 763588 w 1889125"/>
                <a:gd name="connsiteY22" fmla="*/ 1407944 h 1415090"/>
                <a:gd name="connsiteX23" fmla="*/ 703263 w 1889125"/>
                <a:gd name="connsiteY23" fmla="*/ 1401591 h 1415090"/>
                <a:gd name="connsiteX24" fmla="*/ 642144 w 1889125"/>
                <a:gd name="connsiteY24" fmla="*/ 1393651 h 1415090"/>
                <a:gd name="connsiteX25" fmla="*/ 582613 w 1889125"/>
                <a:gd name="connsiteY25" fmla="*/ 1384917 h 1415090"/>
                <a:gd name="connsiteX26" fmla="*/ 523081 w 1889125"/>
                <a:gd name="connsiteY26" fmla="*/ 1374594 h 1415090"/>
                <a:gd name="connsiteX27" fmla="*/ 463550 w 1889125"/>
                <a:gd name="connsiteY27" fmla="*/ 1361889 h 1415090"/>
                <a:gd name="connsiteX28" fmla="*/ 404019 w 1889125"/>
                <a:gd name="connsiteY28" fmla="*/ 1346803 h 1415090"/>
                <a:gd name="connsiteX29" fmla="*/ 344488 w 1889125"/>
                <a:gd name="connsiteY29" fmla="*/ 1331716 h 1415090"/>
                <a:gd name="connsiteX30" fmla="*/ 286544 w 1889125"/>
                <a:gd name="connsiteY30" fmla="*/ 1313453 h 1415090"/>
                <a:gd name="connsiteX31" fmla="*/ 228600 w 1889125"/>
                <a:gd name="connsiteY31" fmla="*/ 1293602 h 1415090"/>
                <a:gd name="connsiteX32" fmla="*/ 170656 w 1889125"/>
                <a:gd name="connsiteY32" fmla="*/ 1273751 h 1415090"/>
                <a:gd name="connsiteX33" fmla="*/ 113506 w 1889125"/>
                <a:gd name="connsiteY33" fmla="*/ 1250724 h 1415090"/>
                <a:gd name="connsiteX34" fmla="*/ 56356 w 1889125"/>
                <a:gd name="connsiteY34" fmla="*/ 1226109 h 1415090"/>
                <a:gd name="connsiteX35" fmla="*/ 0 w 1889125"/>
                <a:gd name="connsiteY35" fmla="*/ 1200699 h 141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9125" h="1415090">
                  <a:moveTo>
                    <a:pt x="578515" y="0"/>
                  </a:moveTo>
                  <a:lnTo>
                    <a:pt x="945082" y="2412"/>
                  </a:lnTo>
                  <a:lnTo>
                    <a:pt x="1312742" y="2412"/>
                  </a:lnTo>
                  <a:lnTo>
                    <a:pt x="1889125" y="1200699"/>
                  </a:lnTo>
                  <a:lnTo>
                    <a:pt x="1832769" y="1226109"/>
                  </a:lnTo>
                  <a:lnTo>
                    <a:pt x="1775619" y="1250724"/>
                  </a:lnTo>
                  <a:lnTo>
                    <a:pt x="1718469" y="1273751"/>
                  </a:lnTo>
                  <a:lnTo>
                    <a:pt x="1661319" y="1293602"/>
                  </a:lnTo>
                  <a:lnTo>
                    <a:pt x="1602581" y="1313453"/>
                  </a:lnTo>
                  <a:lnTo>
                    <a:pt x="1544638" y="1331716"/>
                  </a:lnTo>
                  <a:lnTo>
                    <a:pt x="1485106" y="1346803"/>
                  </a:lnTo>
                  <a:lnTo>
                    <a:pt x="1425575" y="1361889"/>
                  </a:lnTo>
                  <a:lnTo>
                    <a:pt x="1366044" y="1374594"/>
                  </a:lnTo>
                  <a:lnTo>
                    <a:pt x="1306513" y="1384917"/>
                  </a:lnTo>
                  <a:lnTo>
                    <a:pt x="1246981" y="1393651"/>
                  </a:lnTo>
                  <a:lnTo>
                    <a:pt x="1185863" y="1401591"/>
                  </a:lnTo>
                  <a:lnTo>
                    <a:pt x="1126331" y="1407944"/>
                  </a:lnTo>
                  <a:lnTo>
                    <a:pt x="1066006" y="1412708"/>
                  </a:lnTo>
                  <a:lnTo>
                    <a:pt x="1004888" y="1413502"/>
                  </a:lnTo>
                  <a:lnTo>
                    <a:pt x="945356" y="1415090"/>
                  </a:lnTo>
                  <a:lnTo>
                    <a:pt x="884238" y="1413502"/>
                  </a:lnTo>
                  <a:lnTo>
                    <a:pt x="823119" y="1412708"/>
                  </a:lnTo>
                  <a:lnTo>
                    <a:pt x="763588" y="1407944"/>
                  </a:lnTo>
                  <a:lnTo>
                    <a:pt x="703263" y="1401591"/>
                  </a:lnTo>
                  <a:lnTo>
                    <a:pt x="642144" y="1393651"/>
                  </a:lnTo>
                  <a:lnTo>
                    <a:pt x="582613" y="1384917"/>
                  </a:lnTo>
                  <a:lnTo>
                    <a:pt x="523081" y="1374594"/>
                  </a:lnTo>
                  <a:lnTo>
                    <a:pt x="463550" y="1361889"/>
                  </a:lnTo>
                  <a:lnTo>
                    <a:pt x="404019" y="1346803"/>
                  </a:lnTo>
                  <a:lnTo>
                    <a:pt x="344488" y="1331716"/>
                  </a:lnTo>
                  <a:lnTo>
                    <a:pt x="286544" y="1313453"/>
                  </a:lnTo>
                  <a:lnTo>
                    <a:pt x="228600" y="1293602"/>
                  </a:lnTo>
                  <a:lnTo>
                    <a:pt x="170656" y="1273751"/>
                  </a:lnTo>
                  <a:lnTo>
                    <a:pt x="113506" y="1250724"/>
                  </a:lnTo>
                  <a:lnTo>
                    <a:pt x="56356" y="1226109"/>
                  </a:lnTo>
                  <a:lnTo>
                    <a:pt x="0" y="12006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623688" y="3583114"/>
              <a:ext cx="2231645" cy="2210672"/>
            </a:xfrm>
            <a:custGeom>
              <a:avLst/>
              <a:gdLst>
                <a:gd name="connsiteX0" fmla="*/ 1323738 w 1754552"/>
                <a:gd name="connsiteY0" fmla="*/ 0 h 1778276"/>
                <a:gd name="connsiteX1" fmla="*/ 1541936 w 1754552"/>
                <a:gd name="connsiteY1" fmla="*/ 297949 h 1778276"/>
                <a:gd name="connsiteX2" fmla="*/ 1754552 w 1754552"/>
                <a:gd name="connsiteY2" fmla="*/ 581770 h 1778276"/>
                <a:gd name="connsiteX3" fmla="*/ 1178366 w 1754552"/>
                <a:gd name="connsiteY3" fmla="*/ 1778276 h 1778276"/>
                <a:gd name="connsiteX4" fmla="*/ 1068788 w 1754552"/>
                <a:gd name="connsiteY4" fmla="*/ 1721897 h 1778276"/>
                <a:gd name="connsiteX5" fmla="*/ 961591 w 1754552"/>
                <a:gd name="connsiteY5" fmla="*/ 1659165 h 1778276"/>
                <a:gd name="connsiteX6" fmla="*/ 859953 w 1754552"/>
                <a:gd name="connsiteY6" fmla="*/ 1590875 h 1778276"/>
                <a:gd name="connsiteX7" fmla="*/ 762285 w 1754552"/>
                <a:gd name="connsiteY7" fmla="*/ 1517821 h 1778276"/>
                <a:gd name="connsiteX8" fmla="*/ 670970 w 1754552"/>
                <a:gd name="connsiteY8" fmla="*/ 1440002 h 1778276"/>
                <a:gd name="connsiteX9" fmla="*/ 582037 w 1754552"/>
                <a:gd name="connsiteY9" fmla="*/ 1355830 h 1778276"/>
                <a:gd name="connsiteX10" fmla="*/ 498662 w 1754552"/>
                <a:gd name="connsiteY10" fmla="*/ 1267688 h 1778276"/>
                <a:gd name="connsiteX11" fmla="*/ 420845 w 1754552"/>
                <a:gd name="connsiteY11" fmla="*/ 1174782 h 1778276"/>
                <a:gd name="connsiteX12" fmla="*/ 347793 w 1754552"/>
                <a:gd name="connsiteY12" fmla="*/ 1078699 h 1778276"/>
                <a:gd name="connsiteX13" fmla="*/ 280299 w 1754552"/>
                <a:gd name="connsiteY13" fmla="*/ 977852 h 1778276"/>
                <a:gd name="connsiteX14" fmla="*/ 217569 w 1754552"/>
                <a:gd name="connsiteY14" fmla="*/ 873034 h 1778276"/>
                <a:gd name="connsiteX15" fmla="*/ 162780 w 1754552"/>
                <a:gd name="connsiteY15" fmla="*/ 764247 h 1778276"/>
                <a:gd name="connsiteX16" fmla="*/ 137370 w 1754552"/>
                <a:gd name="connsiteY16" fmla="*/ 709456 h 1778276"/>
                <a:gd name="connsiteX17" fmla="*/ 112755 w 1754552"/>
                <a:gd name="connsiteY17" fmla="*/ 653077 h 1778276"/>
                <a:gd name="connsiteX18" fmla="*/ 89727 w 1754552"/>
                <a:gd name="connsiteY18" fmla="*/ 596698 h 1778276"/>
                <a:gd name="connsiteX19" fmla="*/ 68288 w 1754552"/>
                <a:gd name="connsiteY19" fmla="*/ 538730 h 1778276"/>
                <a:gd name="connsiteX20" fmla="*/ 48437 w 1754552"/>
                <a:gd name="connsiteY20" fmla="*/ 480763 h 1778276"/>
                <a:gd name="connsiteX21" fmla="*/ 31762 w 1754552"/>
                <a:gd name="connsiteY21" fmla="*/ 421208 h 1778276"/>
                <a:gd name="connsiteX22" fmla="*/ 15087 w 1754552"/>
                <a:gd name="connsiteY22" fmla="*/ 361652 h 1778276"/>
                <a:gd name="connsiteX23" fmla="*/ 0 w 1754552"/>
                <a:gd name="connsiteY23" fmla="*/ 302097 h 177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54552" h="1778276">
                  <a:moveTo>
                    <a:pt x="1323738" y="0"/>
                  </a:moveTo>
                  <a:lnTo>
                    <a:pt x="1541936" y="297949"/>
                  </a:lnTo>
                  <a:lnTo>
                    <a:pt x="1754552" y="581770"/>
                  </a:lnTo>
                  <a:lnTo>
                    <a:pt x="1178366" y="1778276"/>
                  </a:lnTo>
                  <a:lnTo>
                    <a:pt x="1068788" y="1721897"/>
                  </a:lnTo>
                  <a:lnTo>
                    <a:pt x="961591" y="1659165"/>
                  </a:lnTo>
                  <a:lnTo>
                    <a:pt x="859953" y="1590875"/>
                  </a:lnTo>
                  <a:lnTo>
                    <a:pt x="762285" y="1517821"/>
                  </a:lnTo>
                  <a:lnTo>
                    <a:pt x="670970" y="1440002"/>
                  </a:lnTo>
                  <a:lnTo>
                    <a:pt x="582037" y="1355830"/>
                  </a:lnTo>
                  <a:lnTo>
                    <a:pt x="498662" y="1267688"/>
                  </a:lnTo>
                  <a:lnTo>
                    <a:pt x="420845" y="1174782"/>
                  </a:lnTo>
                  <a:lnTo>
                    <a:pt x="347793" y="1078699"/>
                  </a:lnTo>
                  <a:lnTo>
                    <a:pt x="280299" y="977852"/>
                  </a:lnTo>
                  <a:lnTo>
                    <a:pt x="217569" y="873034"/>
                  </a:lnTo>
                  <a:lnTo>
                    <a:pt x="162780" y="764247"/>
                  </a:lnTo>
                  <a:lnTo>
                    <a:pt x="137370" y="709456"/>
                  </a:lnTo>
                  <a:lnTo>
                    <a:pt x="112755" y="653077"/>
                  </a:lnTo>
                  <a:lnTo>
                    <a:pt x="89727" y="596698"/>
                  </a:lnTo>
                  <a:lnTo>
                    <a:pt x="68288" y="538730"/>
                  </a:lnTo>
                  <a:lnTo>
                    <a:pt x="48437" y="480763"/>
                  </a:lnTo>
                  <a:lnTo>
                    <a:pt x="31762" y="421208"/>
                  </a:lnTo>
                  <a:lnTo>
                    <a:pt x="15087" y="361652"/>
                  </a:lnTo>
                  <a:lnTo>
                    <a:pt x="0" y="3020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539949" y="1600642"/>
              <a:ext cx="1930185" cy="2290133"/>
            </a:xfrm>
            <a:custGeom>
              <a:avLst/>
              <a:gdLst>
                <a:gd name="connsiteX0" fmla="*/ 475456 w 1518449"/>
                <a:gd name="connsiteY0" fmla="*/ 0 h 1841500"/>
                <a:gd name="connsiteX1" fmla="*/ 1518449 w 1518449"/>
                <a:gd name="connsiteY1" fmla="*/ 832125 h 1841500"/>
                <a:gd name="connsiteX2" fmla="*/ 1450904 w 1518449"/>
                <a:gd name="connsiteY2" fmla="*/ 1182706 h 1841500"/>
                <a:gd name="connsiteX3" fmla="*/ 1412170 w 1518449"/>
                <a:gd name="connsiteY3" fmla="*/ 1376550 h 1841500"/>
                <a:gd name="connsiteX4" fmla="*/ 1379707 w 1518449"/>
                <a:gd name="connsiteY4" fmla="*/ 1539008 h 1841500"/>
                <a:gd name="connsiteX5" fmla="*/ 54769 w 1518449"/>
                <a:gd name="connsiteY5" fmla="*/ 1841500 h 1841500"/>
                <a:gd name="connsiteX6" fmla="*/ 41275 w 1518449"/>
                <a:gd name="connsiteY6" fmla="*/ 1781149 h 1841500"/>
                <a:gd name="connsiteX7" fmla="*/ 30956 w 1518449"/>
                <a:gd name="connsiteY7" fmla="*/ 1720004 h 1841500"/>
                <a:gd name="connsiteX8" fmla="*/ 21431 w 1518449"/>
                <a:gd name="connsiteY8" fmla="*/ 1658859 h 1841500"/>
                <a:gd name="connsiteX9" fmla="*/ 14288 w 1518449"/>
                <a:gd name="connsiteY9" fmla="*/ 1597714 h 1841500"/>
                <a:gd name="connsiteX10" fmla="*/ 7938 w 1518449"/>
                <a:gd name="connsiteY10" fmla="*/ 1536569 h 1841500"/>
                <a:gd name="connsiteX11" fmla="*/ 3175 w 1518449"/>
                <a:gd name="connsiteY11" fmla="*/ 1476218 h 1841500"/>
                <a:gd name="connsiteX12" fmla="*/ 1588 w 1518449"/>
                <a:gd name="connsiteY12" fmla="*/ 1415073 h 1841500"/>
                <a:gd name="connsiteX13" fmla="*/ 0 w 1518449"/>
                <a:gd name="connsiteY13" fmla="*/ 1353928 h 1841500"/>
                <a:gd name="connsiteX14" fmla="*/ 1588 w 1518449"/>
                <a:gd name="connsiteY14" fmla="*/ 1292782 h 1841500"/>
                <a:gd name="connsiteX15" fmla="*/ 4763 w 1518449"/>
                <a:gd name="connsiteY15" fmla="*/ 1231637 h 1841500"/>
                <a:gd name="connsiteX16" fmla="*/ 7938 w 1518449"/>
                <a:gd name="connsiteY16" fmla="*/ 1171286 h 1841500"/>
                <a:gd name="connsiteX17" fmla="*/ 14288 w 1518449"/>
                <a:gd name="connsiteY17" fmla="*/ 1111729 h 1841500"/>
                <a:gd name="connsiteX18" fmla="*/ 21431 w 1518449"/>
                <a:gd name="connsiteY18" fmla="*/ 1050584 h 1841500"/>
                <a:gd name="connsiteX19" fmla="*/ 30956 w 1518449"/>
                <a:gd name="connsiteY19" fmla="*/ 991027 h 1841500"/>
                <a:gd name="connsiteX20" fmla="*/ 42863 w 1518449"/>
                <a:gd name="connsiteY20" fmla="*/ 931470 h 1841500"/>
                <a:gd name="connsiteX21" fmla="*/ 54769 w 1518449"/>
                <a:gd name="connsiteY21" fmla="*/ 871913 h 1841500"/>
                <a:gd name="connsiteX22" fmla="*/ 69056 w 1518449"/>
                <a:gd name="connsiteY22" fmla="*/ 813945 h 1841500"/>
                <a:gd name="connsiteX23" fmla="*/ 85725 w 1518449"/>
                <a:gd name="connsiteY23" fmla="*/ 754388 h 1841500"/>
                <a:gd name="connsiteX24" fmla="*/ 102394 w 1518449"/>
                <a:gd name="connsiteY24" fmla="*/ 696419 h 1841500"/>
                <a:gd name="connsiteX25" fmla="*/ 122238 w 1518449"/>
                <a:gd name="connsiteY25" fmla="*/ 640039 h 1841500"/>
                <a:gd name="connsiteX26" fmla="*/ 142081 w 1518449"/>
                <a:gd name="connsiteY26" fmla="*/ 582070 h 1841500"/>
                <a:gd name="connsiteX27" fmla="*/ 165100 w 1518449"/>
                <a:gd name="connsiteY27" fmla="*/ 525689 h 1841500"/>
                <a:gd name="connsiteX28" fmla="*/ 188913 w 1518449"/>
                <a:gd name="connsiteY28" fmla="*/ 469309 h 1841500"/>
                <a:gd name="connsiteX29" fmla="*/ 215106 w 1518449"/>
                <a:gd name="connsiteY29" fmla="*/ 414516 h 1841500"/>
                <a:gd name="connsiteX30" fmla="*/ 241300 w 1518449"/>
                <a:gd name="connsiteY30" fmla="*/ 359724 h 1841500"/>
                <a:gd name="connsiteX31" fmla="*/ 269875 w 1518449"/>
                <a:gd name="connsiteY31" fmla="*/ 306520 h 1841500"/>
                <a:gd name="connsiteX32" fmla="*/ 300831 w 1518449"/>
                <a:gd name="connsiteY32" fmla="*/ 253316 h 1841500"/>
                <a:gd name="connsiteX33" fmla="*/ 332581 w 1518449"/>
                <a:gd name="connsiteY33" fmla="*/ 200905 h 1841500"/>
                <a:gd name="connsiteX34" fmla="*/ 365919 w 1518449"/>
                <a:gd name="connsiteY34" fmla="*/ 149289 h 1841500"/>
                <a:gd name="connsiteX35" fmla="*/ 400844 w 1518449"/>
                <a:gd name="connsiteY35" fmla="*/ 99262 h 1841500"/>
                <a:gd name="connsiteX36" fmla="*/ 437356 w 1518449"/>
                <a:gd name="connsiteY36" fmla="*/ 4844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8449" h="1841500">
                  <a:moveTo>
                    <a:pt x="475456" y="0"/>
                  </a:moveTo>
                  <a:lnTo>
                    <a:pt x="1518449" y="832125"/>
                  </a:lnTo>
                  <a:lnTo>
                    <a:pt x="1450904" y="1182706"/>
                  </a:lnTo>
                  <a:cubicBezTo>
                    <a:pt x="1436606" y="1248203"/>
                    <a:pt x="1424388" y="1312377"/>
                    <a:pt x="1412170" y="1376550"/>
                  </a:cubicBezTo>
                  <a:lnTo>
                    <a:pt x="1379707" y="1539008"/>
                  </a:lnTo>
                  <a:lnTo>
                    <a:pt x="54769" y="1841500"/>
                  </a:lnTo>
                  <a:lnTo>
                    <a:pt x="41275" y="1781149"/>
                  </a:lnTo>
                  <a:lnTo>
                    <a:pt x="30956" y="1720004"/>
                  </a:lnTo>
                  <a:lnTo>
                    <a:pt x="21431" y="1658859"/>
                  </a:lnTo>
                  <a:lnTo>
                    <a:pt x="14288" y="1597714"/>
                  </a:lnTo>
                  <a:lnTo>
                    <a:pt x="7938" y="1536569"/>
                  </a:lnTo>
                  <a:lnTo>
                    <a:pt x="3175" y="1476218"/>
                  </a:lnTo>
                  <a:lnTo>
                    <a:pt x="1588" y="1415073"/>
                  </a:lnTo>
                  <a:lnTo>
                    <a:pt x="0" y="1353928"/>
                  </a:lnTo>
                  <a:lnTo>
                    <a:pt x="1588" y="1292782"/>
                  </a:lnTo>
                  <a:lnTo>
                    <a:pt x="4763" y="1231637"/>
                  </a:lnTo>
                  <a:lnTo>
                    <a:pt x="7938" y="1171286"/>
                  </a:lnTo>
                  <a:lnTo>
                    <a:pt x="14288" y="1111729"/>
                  </a:lnTo>
                  <a:lnTo>
                    <a:pt x="21431" y="1050584"/>
                  </a:lnTo>
                  <a:lnTo>
                    <a:pt x="30956" y="991027"/>
                  </a:lnTo>
                  <a:lnTo>
                    <a:pt x="42863" y="931470"/>
                  </a:lnTo>
                  <a:lnTo>
                    <a:pt x="54769" y="871913"/>
                  </a:lnTo>
                  <a:lnTo>
                    <a:pt x="69056" y="813945"/>
                  </a:lnTo>
                  <a:lnTo>
                    <a:pt x="85725" y="754388"/>
                  </a:lnTo>
                  <a:lnTo>
                    <a:pt x="102394" y="696419"/>
                  </a:lnTo>
                  <a:lnTo>
                    <a:pt x="122238" y="640039"/>
                  </a:lnTo>
                  <a:lnTo>
                    <a:pt x="142081" y="582070"/>
                  </a:lnTo>
                  <a:lnTo>
                    <a:pt x="165100" y="525689"/>
                  </a:lnTo>
                  <a:lnTo>
                    <a:pt x="188913" y="469309"/>
                  </a:lnTo>
                  <a:lnTo>
                    <a:pt x="215106" y="414516"/>
                  </a:lnTo>
                  <a:lnTo>
                    <a:pt x="241300" y="359724"/>
                  </a:lnTo>
                  <a:lnTo>
                    <a:pt x="269875" y="306520"/>
                  </a:lnTo>
                  <a:lnTo>
                    <a:pt x="300831" y="253316"/>
                  </a:lnTo>
                  <a:lnTo>
                    <a:pt x="332581" y="200905"/>
                  </a:lnTo>
                  <a:lnTo>
                    <a:pt x="365919" y="149289"/>
                  </a:lnTo>
                  <a:lnTo>
                    <a:pt x="400844" y="99262"/>
                  </a:lnTo>
                  <a:lnTo>
                    <a:pt x="437356" y="484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188926" y="526887"/>
              <a:ext cx="2162560" cy="2047673"/>
            </a:xfrm>
            <a:custGeom>
              <a:avLst/>
              <a:gdLst>
                <a:gd name="connsiteX0" fmla="*/ 1700213 w 1700213"/>
                <a:gd name="connsiteY0" fmla="*/ 0 h 1647293"/>
                <a:gd name="connsiteX1" fmla="*/ 1700213 w 1700213"/>
                <a:gd name="connsiteY1" fmla="*/ 1313335 h 1647293"/>
                <a:gd name="connsiteX2" fmla="*/ 1381310 w 1700213"/>
                <a:gd name="connsiteY2" fmla="*/ 1474309 h 1647293"/>
                <a:gd name="connsiteX3" fmla="*/ 1036970 w 1700213"/>
                <a:gd name="connsiteY3" fmla="*/ 1647293 h 1647293"/>
                <a:gd name="connsiteX4" fmla="*/ 0 w 1700213"/>
                <a:gd name="connsiteY4" fmla="*/ 819944 h 1647293"/>
                <a:gd name="connsiteX5" fmla="*/ 78581 w 1700213"/>
                <a:gd name="connsiteY5" fmla="*/ 725488 h 1647293"/>
                <a:gd name="connsiteX6" fmla="*/ 164306 w 1700213"/>
                <a:gd name="connsiteY6" fmla="*/ 635794 h 1647293"/>
                <a:gd name="connsiteX7" fmla="*/ 252413 w 1700213"/>
                <a:gd name="connsiteY7" fmla="*/ 551656 h 1647293"/>
                <a:gd name="connsiteX8" fmla="*/ 345281 w 1700213"/>
                <a:gd name="connsiteY8" fmla="*/ 473075 h 1647293"/>
                <a:gd name="connsiteX9" fmla="*/ 442913 w 1700213"/>
                <a:gd name="connsiteY9" fmla="*/ 399256 h 1647293"/>
                <a:gd name="connsiteX10" fmla="*/ 545307 w 1700213"/>
                <a:gd name="connsiteY10" fmla="*/ 332581 h 1647293"/>
                <a:gd name="connsiteX11" fmla="*/ 649288 w 1700213"/>
                <a:gd name="connsiteY11" fmla="*/ 271463 h 1647293"/>
                <a:gd name="connsiteX12" fmla="*/ 757238 w 1700213"/>
                <a:gd name="connsiteY12" fmla="*/ 216694 h 1647293"/>
                <a:gd name="connsiteX13" fmla="*/ 812007 w 1700213"/>
                <a:gd name="connsiteY13" fmla="*/ 190500 h 1647293"/>
                <a:gd name="connsiteX14" fmla="*/ 866775 w 1700213"/>
                <a:gd name="connsiteY14" fmla="*/ 166688 h 1647293"/>
                <a:gd name="connsiteX15" fmla="*/ 923132 w 1700213"/>
                <a:gd name="connsiteY15" fmla="*/ 143669 h 1647293"/>
                <a:gd name="connsiteX16" fmla="*/ 979488 w 1700213"/>
                <a:gd name="connsiteY16" fmla="*/ 123825 h 1647293"/>
                <a:gd name="connsiteX17" fmla="*/ 1037432 w 1700213"/>
                <a:gd name="connsiteY17" fmla="*/ 103981 h 1647293"/>
                <a:gd name="connsiteX18" fmla="*/ 1095376 w 1700213"/>
                <a:gd name="connsiteY18" fmla="*/ 85725 h 1647293"/>
                <a:gd name="connsiteX19" fmla="*/ 1154907 w 1700213"/>
                <a:gd name="connsiteY19" fmla="*/ 70644 h 1647293"/>
                <a:gd name="connsiteX20" fmla="*/ 1212851 w 1700213"/>
                <a:gd name="connsiteY20" fmla="*/ 54769 h 1647293"/>
                <a:gd name="connsiteX21" fmla="*/ 1273969 w 1700213"/>
                <a:gd name="connsiteY21" fmla="*/ 42863 h 1647293"/>
                <a:gd name="connsiteX22" fmla="*/ 1333501 w 1700213"/>
                <a:gd name="connsiteY22" fmla="*/ 32544 h 1647293"/>
                <a:gd name="connsiteX23" fmla="*/ 1394619 w 1700213"/>
                <a:gd name="connsiteY23" fmla="*/ 21431 h 1647293"/>
                <a:gd name="connsiteX24" fmla="*/ 1453357 w 1700213"/>
                <a:gd name="connsiteY24" fmla="*/ 14288 h 1647293"/>
                <a:gd name="connsiteX25" fmla="*/ 1516063 w 1700213"/>
                <a:gd name="connsiteY25" fmla="*/ 7938 h 1647293"/>
                <a:gd name="connsiteX26" fmla="*/ 1577182 w 1700213"/>
                <a:gd name="connsiteY26" fmla="*/ 3175 h 1647293"/>
                <a:gd name="connsiteX27" fmla="*/ 1638301 w 1700213"/>
                <a:gd name="connsiteY27" fmla="*/ 1588 h 16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00213" h="1647293">
                  <a:moveTo>
                    <a:pt x="1700213" y="0"/>
                  </a:moveTo>
                  <a:lnTo>
                    <a:pt x="1700213" y="1313335"/>
                  </a:lnTo>
                  <a:lnTo>
                    <a:pt x="1381310" y="1474309"/>
                  </a:lnTo>
                  <a:lnTo>
                    <a:pt x="1036970" y="1647293"/>
                  </a:lnTo>
                  <a:lnTo>
                    <a:pt x="0" y="819944"/>
                  </a:lnTo>
                  <a:lnTo>
                    <a:pt x="78581" y="725488"/>
                  </a:lnTo>
                  <a:lnTo>
                    <a:pt x="164306" y="635794"/>
                  </a:lnTo>
                  <a:lnTo>
                    <a:pt x="252413" y="551656"/>
                  </a:lnTo>
                  <a:lnTo>
                    <a:pt x="345281" y="473075"/>
                  </a:lnTo>
                  <a:lnTo>
                    <a:pt x="442913" y="399256"/>
                  </a:lnTo>
                  <a:lnTo>
                    <a:pt x="545307" y="332581"/>
                  </a:lnTo>
                  <a:lnTo>
                    <a:pt x="649288" y="271463"/>
                  </a:lnTo>
                  <a:lnTo>
                    <a:pt x="757238" y="216694"/>
                  </a:lnTo>
                  <a:lnTo>
                    <a:pt x="812007" y="190500"/>
                  </a:lnTo>
                  <a:lnTo>
                    <a:pt x="866775" y="166688"/>
                  </a:lnTo>
                  <a:lnTo>
                    <a:pt x="923132" y="143669"/>
                  </a:lnTo>
                  <a:lnTo>
                    <a:pt x="979488" y="123825"/>
                  </a:lnTo>
                  <a:lnTo>
                    <a:pt x="1037432" y="103981"/>
                  </a:lnTo>
                  <a:lnTo>
                    <a:pt x="1095376" y="85725"/>
                  </a:lnTo>
                  <a:lnTo>
                    <a:pt x="1154907" y="70644"/>
                  </a:lnTo>
                  <a:lnTo>
                    <a:pt x="1212851" y="54769"/>
                  </a:lnTo>
                  <a:lnTo>
                    <a:pt x="1273969" y="42863"/>
                  </a:lnTo>
                  <a:lnTo>
                    <a:pt x="1333501" y="32544"/>
                  </a:lnTo>
                  <a:lnTo>
                    <a:pt x="1394619" y="21431"/>
                  </a:lnTo>
                  <a:lnTo>
                    <a:pt x="1453357" y="14288"/>
                  </a:lnTo>
                  <a:lnTo>
                    <a:pt x="1516063" y="7938"/>
                  </a:lnTo>
                  <a:lnTo>
                    <a:pt x="1577182" y="3175"/>
                  </a:lnTo>
                  <a:lnTo>
                    <a:pt x="1638301" y="15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4" name="Heptagon 14"/>
            <p:cNvSpPr/>
            <p:nvPr/>
          </p:nvSpPr>
          <p:spPr>
            <a:xfrm>
              <a:off x="3419890" y="2336174"/>
              <a:ext cx="1909250" cy="1884674"/>
            </a:xfrm>
            <a:prstGeom prst="heptagon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" name="Arco a tutto sesto 4"/>
          <p:cNvSpPr/>
          <p:nvPr/>
        </p:nvSpPr>
        <p:spPr>
          <a:xfrm>
            <a:off x="7186924" y="1629049"/>
            <a:ext cx="4410303" cy="4255634"/>
          </a:xfrm>
          <a:prstGeom prst="blockArc">
            <a:avLst>
              <a:gd name="adj1" fmla="val 10838731"/>
              <a:gd name="adj2" fmla="val 15735"/>
              <a:gd name="adj3" fmla="val 12379"/>
            </a:avLst>
          </a:prstGeom>
          <a:solidFill>
            <a:srgbClr val="46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Arco a tutto sesto 60"/>
          <p:cNvSpPr/>
          <p:nvPr/>
        </p:nvSpPr>
        <p:spPr>
          <a:xfrm rot="10800000">
            <a:off x="7186924" y="1844949"/>
            <a:ext cx="4410303" cy="4255634"/>
          </a:xfrm>
          <a:prstGeom prst="blockArc">
            <a:avLst>
              <a:gd name="adj1" fmla="val 10745634"/>
              <a:gd name="adj2" fmla="val 206101"/>
              <a:gd name="adj3" fmla="val 12309"/>
            </a:avLst>
          </a:prstGeom>
          <a:solidFill>
            <a:srgbClr val="46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32" name="Rettangolo 8"/>
          <p:cNvSpPr/>
          <p:nvPr/>
        </p:nvSpPr>
        <p:spPr>
          <a:xfrm>
            <a:off x="8576276" y="1773389"/>
            <a:ext cx="1765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Quality Implementation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3" name="Rettangolo 61"/>
          <p:cNvSpPr/>
          <p:nvPr/>
        </p:nvSpPr>
        <p:spPr>
          <a:xfrm>
            <a:off x="8827581" y="5651217"/>
            <a:ext cx="1514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Quality Adaptation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4" name="Rettangolo 9"/>
          <p:cNvSpPr/>
          <p:nvPr/>
        </p:nvSpPr>
        <p:spPr>
          <a:xfrm>
            <a:off x="9440358" y="2758162"/>
            <a:ext cx="944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Curriculum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5" name="Rettangolo 10"/>
          <p:cNvSpPr/>
          <p:nvPr/>
        </p:nvSpPr>
        <p:spPr>
          <a:xfrm>
            <a:off x="10068472" y="3489379"/>
            <a:ext cx="811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Climate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7" name="Rettangolo 11"/>
          <p:cNvSpPr/>
          <p:nvPr/>
        </p:nvSpPr>
        <p:spPr>
          <a:xfrm>
            <a:off x="9718653" y="4209066"/>
            <a:ext cx="1025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Early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Intervention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38" name="Rettangolo 12"/>
          <p:cNvSpPr/>
          <p:nvPr/>
        </p:nvSpPr>
        <p:spPr>
          <a:xfrm>
            <a:off x="9009355" y="4651681"/>
            <a:ext cx="81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Student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Voice</a:t>
            </a:r>
          </a:p>
        </p:txBody>
      </p:sp>
      <p:sp>
        <p:nvSpPr>
          <p:cNvPr id="39" name="Rettangolo 13"/>
          <p:cNvSpPr/>
          <p:nvPr/>
        </p:nvSpPr>
        <p:spPr>
          <a:xfrm>
            <a:off x="8002883" y="4127150"/>
            <a:ext cx="1114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 err="1">
                <a:solidFill>
                  <a:schemeClr val="bg1"/>
                </a:solidFill>
              </a:rPr>
              <a:t>Parental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</a:rPr>
              <a:t>engagement &amp; </a:t>
            </a:r>
          </a:p>
          <a:p>
            <a:pPr algn="ctr">
              <a:defRPr/>
            </a:pPr>
            <a:r>
              <a:rPr lang="it-IT" sz="1200" b="1" dirty="0" err="1">
                <a:solidFill>
                  <a:schemeClr val="bg1"/>
                </a:solidFill>
              </a:rPr>
              <a:t>education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40" name="Rettangolo 14"/>
          <p:cNvSpPr/>
          <p:nvPr/>
        </p:nvSpPr>
        <p:spPr>
          <a:xfrm>
            <a:off x="7896808" y="3295189"/>
            <a:ext cx="97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Staff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competence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&amp; wellbeing</a:t>
            </a:r>
          </a:p>
        </p:txBody>
      </p:sp>
      <p:sp>
        <p:nvSpPr>
          <p:cNvPr id="41" name="Rettangolo 15"/>
          <p:cNvSpPr/>
          <p:nvPr/>
        </p:nvSpPr>
        <p:spPr>
          <a:xfrm>
            <a:off x="8412220" y="2651837"/>
            <a:ext cx="985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Targeted 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</a:rPr>
              <a:t>interventions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57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bg1"/>
                </a:solidFill>
              </a:rPr>
              <a:t>Intra- and inter-personal competences</a:t>
            </a:r>
            <a:endParaRPr lang="it-IT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ren, Memes, and Frederick Douglass: It is easier to build&#10; strong children than to&#10; repair broken adults...&#10; Frederick Dougl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"/>
          <a:stretch/>
        </p:blipFill>
        <p:spPr bwMode="auto">
          <a:xfrm>
            <a:off x="8031948" y="885823"/>
            <a:ext cx="3866875" cy="5848351"/>
          </a:xfrm>
          <a:prstGeom prst="roundRect">
            <a:avLst>
              <a:gd name="adj" fmla="val 11464"/>
            </a:avLst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733423" y="1543515"/>
            <a:ext cx="4937003" cy="104728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7200" b="1">
                <a:solidFill>
                  <a:schemeClr val="bg1"/>
                </a:solidFill>
                <a:latin typeface="+mn-lt"/>
              </a:rPr>
              <a:t>THANKS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g.statuleviciute\Downloads\mail-black-envelope-symbol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1" y="2470393"/>
            <a:ext cx="454246" cy="4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7389" y="2401419"/>
            <a:ext cx="389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</a:rPr>
              <a:t>carmel.cefai@um.edu.mt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7BA8B-FC09-4131-8330-542440EB191D}"/>
              </a:ext>
            </a:extLst>
          </p:cNvPr>
          <p:cNvSpPr/>
          <p:nvPr/>
        </p:nvSpPr>
        <p:spPr>
          <a:xfrm>
            <a:off x="828733" y="2987040"/>
            <a:ext cx="547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400" dirty="0" err="1">
                <a:solidFill>
                  <a:schemeClr val="bg1"/>
                </a:solidFill>
              </a:rPr>
              <a:t>Background</a:t>
            </a:r>
            <a:r>
              <a:rPr lang="lt-LT" sz="2400" dirty="0">
                <a:solidFill>
                  <a:schemeClr val="bg1"/>
                </a:solidFill>
              </a:rPr>
              <a:t> </a:t>
            </a:r>
            <a:r>
              <a:rPr lang="lt-LT" sz="2400" dirty="0" err="1">
                <a:solidFill>
                  <a:schemeClr val="bg1"/>
                </a:solidFill>
              </a:rPr>
              <a:t>document</a:t>
            </a:r>
            <a:r>
              <a:rPr lang="lt-LT" sz="2400" dirty="0">
                <a:solidFill>
                  <a:schemeClr val="bg1"/>
                </a:solidFill>
              </a:rPr>
              <a:t>: </a:t>
            </a:r>
            <a:r>
              <a:rPr lang="lt-LT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NESET II AR3/2017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711200" y="2526862"/>
            <a:ext cx="10552386" cy="3384331"/>
          </a:xfrm>
        </p:spPr>
        <p:txBody>
          <a:bodyPr/>
          <a:lstStyle/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</a:rPr>
              <a:t>to evaluate the effectiveness of SEE in terms of social, emotional and academic outcomes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</a:rPr>
              <a:t>to identify the conditions for effectiveness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to develop a </a:t>
            </a:r>
            <a:r>
              <a:rPr lang="en-GB" altLang="en-US" sz="3200" dirty="0">
                <a:solidFill>
                  <a:schemeClr val="bg1">
                    <a:lumMod val="50000"/>
                  </a:schemeClr>
                </a:solidFill>
              </a:rPr>
              <a:t>framework for a more effective integration of SEE in curricula across the EU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endParaRPr lang="en-GB" alt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en-GB" alt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361950" indent="-361950">
              <a:buFont typeface="Wingdings" panose="05000000000000000000" pitchFamily="2" charset="2"/>
              <a:buChar char="§"/>
            </a:pPr>
            <a:endParaRPr lang="en-GB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76" y="1689429"/>
            <a:ext cx="10515600" cy="634671"/>
          </a:xfrm>
        </p:spPr>
        <p:txBody>
          <a:bodyPr/>
          <a:lstStyle/>
          <a:p>
            <a:r>
              <a:rPr lang="en-GB" altLang="en-US" b="1" dirty="0">
                <a:latin typeface="+mn-lt"/>
              </a:rPr>
              <a:t>Objectives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39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00690" y="2526424"/>
            <a:ext cx="11110310" cy="450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Review of international research, including in-depth analysis of  13 major reviews, additional reviews, studies, and research reports, amongst them several from Europe (screened for quality and reliability)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Report focused on studies, particularly reviews of studies, of universal school-based SEL or directly related areas (</a:t>
            </a:r>
            <a:r>
              <a:rPr lang="en-US" altLang="en-US" sz="3200" dirty="0" err="1">
                <a:solidFill>
                  <a:schemeClr val="bg1">
                    <a:lumMod val="50000"/>
                  </a:schemeClr>
                </a:solidFill>
              </a:rPr>
              <a:t>eg.</a:t>
            </a:r>
            <a:r>
              <a:rPr lang="en-US" altLang="en-US" sz="3200" dirty="0">
                <a:solidFill>
                  <a:schemeClr val="bg1">
                    <a:lumMod val="50000"/>
                  </a:schemeClr>
                </a:solidFill>
              </a:rPr>
              <a:t> classroom management), but excluded targeted interventions, evaluations of health promotion, citizenship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2076" y="1689429"/>
            <a:ext cx="10515600" cy="634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latin typeface="+mn-lt"/>
              </a:rPr>
              <a:t>Methodology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4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2076" y="1689429"/>
            <a:ext cx="10515600" cy="634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Impact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3390" y="2379498"/>
            <a:ext cx="10116535" cy="450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Increase in SE competences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Increase in prosocial attitudes and behavior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Increase in academic learning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Decrease in negative </a:t>
            </a:r>
            <a:r>
              <a:rPr lang="en-US" altLang="en-US" sz="2600" dirty="0" err="1">
                <a:solidFill>
                  <a:schemeClr val="bg1">
                    <a:lumMod val="50000"/>
                  </a:schemeClr>
                </a:solidFill>
              </a:rPr>
              <a:t>behaviours</a:t>
            </a: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: anti-social behavior, delinquency, anxiety and depression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Modest effect sizes (0.22 to 0.57) but comparable/ higher than those of other psychosocial interventions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Effective across school years, especially in early years, and across geographical setting (urban/rural), SES or ethnicity 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Effects maintained from 6 </a:t>
            </a:r>
            <a:r>
              <a:rPr lang="en-US" altLang="en-US" sz="2600" dirty="0" err="1">
                <a:solidFill>
                  <a:schemeClr val="bg1">
                    <a:lumMod val="50000"/>
                  </a:schemeClr>
                </a:solidFill>
              </a:rPr>
              <a:t>mths</a:t>
            </a:r>
            <a:r>
              <a:rPr lang="en-US" altLang="en-US" sz="2600" dirty="0">
                <a:solidFill>
                  <a:schemeClr val="bg1">
                    <a:lumMod val="50000"/>
                  </a:schemeClr>
                </a:solidFill>
              </a:rPr>
              <a:t> to 3 years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endParaRPr lang="en-US" alt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417013" y="1797784"/>
            <a:ext cx="55672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defRPr/>
            </a:pPr>
            <a:r>
              <a:rPr lang="en-US" sz="4800" b="1" dirty="0">
                <a:solidFill>
                  <a:srgbClr val="468177"/>
                </a:solidFill>
              </a:rPr>
              <a:t>A framework </a:t>
            </a:r>
          </a:p>
          <a:p>
            <a:pPr>
              <a:lnSpc>
                <a:spcPts val="6000"/>
              </a:lnSpc>
              <a:defRPr/>
            </a:pPr>
            <a:r>
              <a:rPr lang="en-US" sz="4800" b="1" dirty="0">
                <a:solidFill>
                  <a:srgbClr val="468177"/>
                </a:solidFill>
              </a:rPr>
              <a:t>for effectiveness</a:t>
            </a:r>
            <a:endParaRPr lang="it-IT" sz="4800" b="1" dirty="0">
              <a:solidFill>
                <a:srgbClr val="468177"/>
              </a:solidFill>
            </a:endParaRPr>
          </a:p>
        </p:txBody>
      </p:sp>
      <p:sp>
        <p:nvSpPr>
          <p:cNvPr id="2" name="AutoShape 2" descr="Image result for effective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5883"/>
            <a:ext cx="5050639" cy="3607599"/>
          </a:xfrm>
          <a:prstGeom prst="roundRect">
            <a:avLst>
              <a:gd name="adj" fmla="val 6106"/>
            </a:avLst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452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13" y="4139073"/>
            <a:ext cx="4569687" cy="271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46082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46104" name="Ellipse 256"/>
              <p:cNvPicPr>
                <a:picLocks noChangeArrowheads="1"/>
              </p:cNvPicPr>
              <p:nvPr/>
            </p:nvPicPr>
            <p:blipFill>
              <a:blip r:embed="rId4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5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6083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46817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61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8850600" y="3521317"/>
              <a:ext cx="106194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bg1"/>
                  </a:solidFill>
                </a:rPr>
                <a:t>Intra- and inter-personal competences</a:t>
              </a:r>
              <a:endParaRPr lang="it-IT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olo 2"/>
          <p:cNvSpPr txBox="1">
            <a:spLocks/>
          </p:cNvSpPr>
          <p:nvPr/>
        </p:nvSpPr>
        <p:spPr>
          <a:xfrm>
            <a:off x="704850" y="1678139"/>
            <a:ext cx="6400800" cy="118914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Ubuntu"/>
                <a:cs typeface="Ubuntu"/>
              </a:rPr>
              <a:t>Need for a </a:t>
            </a:r>
            <a:r>
              <a:rPr lang="en-GB" altLang="en-US" sz="2400" i="1" dirty="0">
                <a:solidFill>
                  <a:schemeClr val="bg1">
                    <a:lumMod val="50000"/>
                  </a:schemeClr>
                </a:solidFill>
                <a:latin typeface="+mn-lt"/>
                <a:ea typeface="Ubuntu"/>
                <a:cs typeface="Ubuntu"/>
              </a:rPr>
              <a:t>balanced curriculum,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Ubuntu"/>
                <a:cs typeface="Ubuntu"/>
              </a:rPr>
              <a:t> focusing on both interpersonal and </a:t>
            </a:r>
            <a:r>
              <a:rPr lang="en-GB" altLang="en-US" sz="2400">
                <a:solidFill>
                  <a:schemeClr val="bg1">
                    <a:lumMod val="50000"/>
                  </a:schemeClr>
                </a:solidFill>
                <a:latin typeface="+mn-lt"/>
                <a:ea typeface="Ubuntu"/>
                <a:cs typeface="Ubuntu"/>
              </a:rPr>
              <a:t>intrapersonal domains</a:t>
            </a:r>
            <a:endParaRPr lang="en-GB" alt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717550" y="2552831"/>
            <a:ext cx="6540500" cy="1878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Citizenship, health promotion, physical education, prevention of violence and bullying, moral/religious education, overlap but </a:t>
            </a:r>
            <a:r>
              <a:rPr lang="en-GB" altLang="en-US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 not substitute SEE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GB" alt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defRPr/>
            </a:pPr>
            <a:endParaRPr lang="it-IT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68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891016" y="4079115"/>
            <a:ext cx="6158886" cy="30948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alt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704849" y="1667791"/>
            <a:ext cx="5947941" cy="33503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must be structured and integrated in the curriculum, not add on (SAFE) - Need for increased time on the timetable on SEE as</a:t>
            </a:r>
            <a:r>
              <a:rPr lang="en-GB" altLang="en-US" sz="2500" dirty="0">
                <a:solidFill>
                  <a:schemeClr val="bg1">
                    <a:lumMod val="50000"/>
                  </a:schemeClr>
                </a:solidFill>
                <a:latin typeface="+mn-lt"/>
                <a:ea typeface="Ubuntu"/>
                <a:cs typeface="Ubuntu"/>
              </a:rPr>
              <a:t> a core content area of the curriculum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altLang="en-US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is recognized as a key aspect of education in MS, but there is not yet  sufficient common focus on SEE as a core curricular area  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endParaRPr lang="it-IT" sz="25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63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85" name="Ellipse 256"/>
              <p:cNvPicPr>
                <a:picLocks noChangeArrowheads="1"/>
              </p:cNvPicPr>
              <p:nvPr/>
            </p:nvPicPr>
            <p:blipFill>
              <a:blip r:embed="rId3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64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66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67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Curriculum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73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75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7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704850" y="1689386"/>
            <a:ext cx="5978351" cy="309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needs also to be ‘caught’ through relational, contextual supports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Teachers need professional development to improve their own relational and cultural competences -communication, empathy, conflict management (</a:t>
            </a:r>
            <a:r>
              <a:rPr lang="en-GB" altLang="en-US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eg.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discriminatory bullying,  authoritarian teaching)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-109544" y="5106988"/>
            <a:ext cx="2731476" cy="4017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9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9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30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2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3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Climate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40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9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Rettangolo 16"/>
            <p:cNvSpPr/>
            <p:nvPr/>
          </p:nvSpPr>
          <p:spPr>
            <a:xfrm>
              <a:off x="8838151" y="3533438"/>
              <a:ext cx="109348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Intra- and inter-personal competences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2"/>
          <p:cNvSpPr txBox="1">
            <a:spLocks/>
          </p:cNvSpPr>
          <p:nvPr/>
        </p:nvSpPr>
        <p:spPr>
          <a:xfrm>
            <a:off x="704850" y="1666007"/>
            <a:ext cx="5999284" cy="3266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 need to start early -early SEE is related to happy and productive adults</a:t>
            </a: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(Jones et al, 2015)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offers strong economic and financial returns on investment (Belfield et al, 2015)  </a:t>
            </a:r>
            <a:endParaRPr lang="it-IT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itolo 2"/>
          <p:cNvSpPr txBox="1">
            <a:spLocks/>
          </p:cNvSpPr>
          <p:nvPr/>
        </p:nvSpPr>
        <p:spPr>
          <a:xfrm>
            <a:off x="188303" y="5021873"/>
            <a:ext cx="2731476" cy="29076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6817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86924" y="1629049"/>
            <a:ext cx="4410303" cy="4845440"/>
            <a:chOff x="7186924" y="1629049"/>
            <a:chExt cx="4410303" cy="4845440"/>
          </a:xfrm>
        </p:grpSpPr>
        <p:grpSp>
          <p:nvGrpSpPr>
            <p:cNvPr id="29" name="Ellipse 256"/>
            <p:cNvGrpSpPr>
              <a:grpSpLocks/>
            </p:cNvGrpSpPr>
            <p:nvPr/>
          </p:nvGrpSpPr>
          <p:grpSpPr bwMode="auto">
            <a:xfrm>
              <a:off x="7498700" y="5913258"/>
              <a:ext cx="3917569" cy="561231"/>
              <a:chOff x="4712208" y="4803648"/>
              <a:chExt cx="2822448" cy="621792"/>
            </a:xfrm>
          </p:grpSpPr>
          <p:pic>
            <p:nvPicPr>
              <p:cNvPr id="59" name="Ellipse 256"/>
              <p:cNvPicPr>
                <a:picLocks noChangeArrowheads="1"/>
              </p:cNvPicPr>
              <p:nvPr/>
            </p:nvPicPr>
            <p:blipFill>
              <a:blip r:embed="rId2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noProof="1">
                  <a:solidFill>
                    <a:srgbClr val="FFFFFF"/>
                  </a:solidFill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30" name="Gruppo 5"/>
            <p:cNvGrpSpPr>
              <a:grpSpLocks/>
            </p:cNvGrpSpPr>
            <p:nvPr/>
          </p:nvGrpSpPr>
          <p:grpSpPr bwMode="auto">
            <a:xfrm>
              <a:off x="7889013" y="2341507"/>
              <a:ext cx="3006123" cy="3027800"/>
              <a:chOff x="1539949" y="526887"/>
              <a:chExt cx="5696347" cy="5583975"/>
            </a:xfrm>
            <a:solidFill>
              <a:srgbClr val="9DBCB7"/>
            </a:solidFill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424759" y="526887"/>
                <a:ext cx="2162560" cy="2051748"/>
              </a:xfrm>
              <a:custGeom>
                <a:avLst/>
                <a:gdLst>
                  <a:gd name="connsiteX0" fmla="*/ 0 w 1700213"/>
                  <a:gd name="connsiteY0" fmla="*/ 0 h 1649668"/>
                  <a:gd name="connsiteX1" fmla="*/ 61913 w 1700213"/>
                  <a:gd name="connsiteY1" fmla="*/ 1588 h 1649668"/>
                  <a:gd name="connsiteX2" fmla="*/ 123032 w 1700213"/>
                  <a:gd name="connsiteY2" fmla="*/ 3175 h 1649668"/>
                  <a:gd name="connsiteX3" fmla="*/ 185738 w 1700213"/>
                  <a:gd name="connsiteY3" fmla="*/ 7938 h 1649668"/>
                  <a:gd name="connsiteX4" fmla="*/ 246857 w 1700213"/>
                  <a:gd name="connsiteY4" fmla="*/ 14288 h 1649668"/>
                  <a:gd name="connsiteX5" fmla="*/ 307182 w 1700213"/>
                  <a:gd name="connsiteY5" fmla="*/ 21431 h 1649668"/>
                  <a:gd name="connsiteX6" fmla="*/ 366713 w 1700213"/>
                  <a:gd name="connsiteY6" fmla="*/ 32544 h 1649668"/>
                  <a:gd name="connsiteX7" fmla="*/ 427832 w 1700213"/>
                  <a:gd name="connsiteY7" fmla="*/ 42863 h 1649668"/>
                  <a:gd name="connsiteX8" fmla="*/ 487363 w 1700213"/>
                  <a:gd name="connsiteY8" fmla="*/ 54769 h 1649668"/>
                  <a:gd name="connsiteX9" fmla="*/ 546894 w 1700213"/>
                  <a:gd name="connsiteY9" fmla="*/ 70644 h 1649668"/>
                  <a:gd name="connsiteX10" fmla="*/ 604838 w 1700213"/>
                  <a:gd name="connsiteY10" fmla="*/ 85725 h 1649668"/>
                  <a:gd name="connsiteX11" fmla="*/ 662782 w 1700213"/>
                  <a:gd name="connsiteY11" fmla="*/ 103981 h 1649668"/>
                  <a:gd name="connsiteX12" fmla="*/ 720725 w 1700213"/>
                  <a:gd name="connsiteY12" fmla="*/ 123825 h 1649668"/>
                  <a:gd name="connsiteX13" fmla="*/ 777082 w 1700213"/>
                  <a:gd name="connsiteY13" fmla="*/ 143669 h 1649668"/>
                  <a:gd name="connsiteX14" fmla="*/ 833438 w 1700213"/>
                  <a:gd name="connsiteY14" fmla="*/ 166688 h 1649668"/>
                  <a:gd name="connsiteX15" fmla="*/ 889794 w 1700213"/>
                  <a:gd name="connsiteY15" fmla="*/ 190500 h 1649668"/>
                  <a:gd name="connsiteX16" fmla="*/ 944563 w 1700213"/>
                  <a:gd name="connsiteY16" fmla="*/ 216694 h 1649668"/>
                  <a:gd name="connsiteX17" fmla="*/ 1050925 w 1700213"/>
                  <a:gd name="connsiteY17" fmla="*/ 271463 h 1649668"/>
                  <a:gd name="connsiteX18" fmla="*/ 1156494 w 1700213"/>
                  <a:gd name="connsiteY18" fmla="*/ 332581 h 1649668"/>
                  <a:gd name="connsiteX19" fmla="*/ 1257301 w 1700213"/>
                  <a:gd name="connsiteY19" fmla="*/ 399256 h 1649668"/>
                  <a:gd name="connsiteX20" fmla="*/ 1354932 w 1700213"/>
                  <a:gd name="connsiteY20" fmla="*/ 473075 h 1649668"/>
                  <a:gd name="connsiteX21" fmla="*/ 1447801 w 1700213"/>
                  <a:gd name="connsiteY21" fmla="*/ 551656 h 1649668"/>
                  <a:gd name="connsiteX22" fmla="*/ 1537494 w 1700213"/>
                  <a:gd name="connsiteY22" fmla="*/ 635794 h 1649668"/>
                  <a:gd name="connsiteX23" fmla="*/ 1621632 w 1700213"/>
                  <a:gd name="connsiteY23" fmla="*/ 725488 h 1649668"/>
                  <a:gd name="connsiteX24" fmla="*/ 1700213 w 1700213"/>
                  <a:gd name="connsiteY24" fmla="*/ 819944 h 1649668"/>
                  <a:gd name="connsiteX25" fmla="*/ 660267 w 1700213"/>
                  <a:gd name="connsiteY25" fmla="*/ 1649668 h 1649668"/>
                  <a:gd name="connsiteX26" fmla="*/ 318902 w 1700213"/>
                  <a:gd name="connsiteY26" fmla="*/ 1474309 h 1649668"/>
                  <a:gd name="connsiteX27" fmla="*/ 0 w 1700213"/>
                  <a:gd name="connsiteY27" fmla="*/ 1312853 h 164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9668">
                    <a:moveTo>
                      <a:pt x="0" y="0"/>
                    </a:moveTo>
                    <a:lnTo>
                      <a:pt x="61913" y="1588"/>
                    </a:lnTo>
                    <a:lnTo>
                      <a:pt x="123032" y="3175"/>
                    </a:lnTo>
                    <a:lnTo>
                      <a:pt x="185738" y="7938"/>
                    </a:lnTo>
                    <a:lnTo>
                      <a:pt x="246857" y="14288"/>
                    </a:lnTo>
                    <a:lnTo>
                      <a:pt x="307182" y="21431"/>
                    </a:lnTo>
                    <a:lnTo>
                      <a:pt x="366713" y="32544"/>
                    </a:lnTo>
                    <a:lnTo>
                      <a:pt x="427832" y="42863"/>
                    </a:lnTo>
                    <a:lnTo>
                      <a:pt x="487363" y="54769"/>
                    </a:lnTo>
                    <a:lnTo>
                      <a:pt x="546894" y="70644"/>
                    </a:lnTo>
                    <a:lnTo>
                      <a:pt x="604838" y="85725"/>
                    </a:lnTo>
                    <a:lnTo>
                      <a:pt x="662782" y="103981"/>
                    </a:lnTo>
                    <a:lnTo>
                      <a:pt x="720725" y="123825"/>
                    </a:lnTo>
                    <a:lnTo>
                      <a:pt x="777082" y="143669"/>
                    </a:lnTo>
                    <a:lnTo>
                      <a:pt x="833438" y="166688"/>
                    </a:lnTo>
                    <a:lnTo>
                      <a:pt x="889794" y="190500"/>
                    </a:lnTo>
                    <a:lnTo>
                      <a:pt x="944563" y="216694"/>
                    </a:lnTo>
                    <a:lnTo>
                      <a:pt x="1050925" y="271463"/>
                    </a:lnTo>
                    <a:lnTo>
                      <a:pt x="1156494" y="332581"/>
                    </a:lnTo>
                    <a:lnTo>
                      <a:pt x="1257301" y="399256"/>
                    </a:lnTo>
                    <a:lnTo>
                      <a:pt x="1354932" y="473075"/>
                    </a:lnTo>
                    <a:lnTo>
                      <a:pt x="1447801" y="551656"/>
                    </a:lnTo>
                    <a:lnTo>
                      <a:pt x="1537494" y="635794"/>
                    </a:lnTo>
                    <a:lnTo>
                      <a:pt x="1621632" y="725488"/>
                    </a:lnTo>
                    <a:lnTo>
                      <a:pt x="1700213" y="819944"/>
                    </a:lnTo>
                    <a:lnTo>
                      <a:pt x="660267" y="1649668"/>
                    </a:lnTo>
                    <a:lnTo>
                      <a:pt x="318902" y="1474309"/>
                    </a:lnTo>
                    <a:lnTo>
                      <a:pt x="0" y="1312853"/>
                    </a:lnTo>
                    <a:close/>
                  </a:path>
                </a:pathLst>
              </a:custGeom>
              <a:solidFill>
                <a:srgbClr val="9DBCB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301923" y="1600641"/>
                <a:ext cx="1934373" cy="2290133"/>
              </a:xfrm>
              <a:custGeom>
                <a:avLst/>
                <a:gdLst>
                  <a:gd name="connsiteX0" fmla="*/ 1046873 w 1520742"/>
                  <a:gd name="connsiteY0" fmla="*/ 0 h 1841500"/>
                  <a:gd name="connsiteX1" fmla="*/ 1084973 w 1520742"/>
                  <a:gd name="connsiteY1" fmla="*/ 48440 h 1841500"/>
                  <a:gd name="connsiteX2" fmla="*/ 1119898 w 1520742"/>
                  <a:gd name="connsiteY2" fmla="*/ 99262 h 1841500"/>
                  <a:gd name="connsiteX3" fmla="*/ 1154823 w 1520742"/>
                  <a:gd name="connsiteY3" fmla="*/ 149289 h 1841500"/>
                  <a:gd name="connsiteX4" fmla="*/ 1188161 w 1520742"/>
                  <a:gd name="connsiteY4" fmla="*/ 200905 h 1841500"/>
                  <a:gd name="connsiteX5" fmla="*/ 1219911 w 1520742"/>
                  <a:gd name="connsiteY5" fmla="*/ 253316 h 1841500"/>
                  <a:gd name="connsiteX6" fmla="*/ 1250867 w 1520742"/>
                  <a:gd name="connsiteY6" fmla="*/ 306520 h 1841500"/>
                  <a:gd name="connsiteX7" fmla="*/ 1279442 w 1520742"/>
                  <a:gd name="connsiteY7" fmla="*/ 359724 h 1841500"/>
                  <a:gd name="connsiteX8" fmla="*/ 1307223 w 1520742"/>
                  <a:gd name="connsiteY8" fmla="*/ 414516 h 1841500"/>
                  <a:gd name="connsiteX9" fmla="*/ 1331830 w 1520742"/>
                  <a:gd name="connsiteY9" fmla="*/ 469309 h 1841500"/>
                  <a:gd name="connsiteX10" fmla="*/ 1355642 w 1520742"/>
                  <a:gd name="connsiteY10" fmla="*/ 525689 h 1841500"/>
                  <a:gd name="connsiteX11" fmla="*/ 1378661 w 1520742"/>
                  <a:gd name="connsiteY11" fmla="*/ 582070 h 1841500"/>
                  <a:gd name="connsiteX12" fmla="*/ 1398505 w 1520742"/>
                  <a:gd name="connsiteY12" fmla="*/ 640039 h 1841500"/>
                  <a:gd name="connsiteX13" fmla="*/ 1418348 w 1520742"/>
                  <a:gd name="connsiteY13" fmla="*/ 696419 h 1841500"/>
                  <a:gd name="connsiteX14" fmla="*/ 1436605 w 1520742"/>
                  <a:gd name="connsiteY14" fmla="*/ 754388 h 1841500"/>
                  <a:gd name="connsiteX15" fmla="*/ 1451686 w 1520742"/>
                  <a:gd name="connsiteY15" fmla="*/ 813945 h 1841500"/>
                  <a:gd name="connsiteX16" fmla="*/ 1465973 w 1520742"/>
                  <a:gd name="connsiteY16" fmla="*/ 871913 h 1841500"/>
                  <a:gd name="connsiteX17" fmla="*/ 1479467 w 1520742"/>
                  <a:gd name="connsiteY17" fmla="*/ 931470 h 1841500"/>
                  <a:gd name="connsiteX18" fmla="*/ 1489786 w 1520742"/>
                  <a:gd name="connsiteY18" fmla="*/ 991027 h 1841500"/>
                  <a:gd name="connsiteX19" fmla="*/ 1499311 w 1520742"/>
                  <a:gd name="connsiteY19" fmla="*/ 1050584 h 1841500"/>
                  <a:gd name="connsiteX20" fmla="*/ 1506455 w 1520742"/>
                  <a:gd name="connsiteY20" fmla="*/ 1111729 h 1841500"/>
                  <a:gd name="connsiteX21" fmla="*/ 1512805 w 1520742"/>
                  <a:gd name="connsiteY21" fmla="*/ 1171286 h 1841500"/>
                  <a:gd name="connsiteX22" fmla="*/ 1517567 w 1520742"/>
                  <a:gd name="connsiteY22" fmla="*/ 1231637 h 1841500"/>
                  <a:gd name="connsiteX23" fmla="*/ 1520742 w 1520742"/>
                  <a:gd name="connsiteY23" fmla="*/ 1292782 h 1841500"/>
                  <a:gd name="connsiteX24" fmla="*/ 1520742 w 1520742"/>
                  <a:gd name="connsiteY24" fmla="*/ 1353928 h 1841500"/>
                  <a:gd name="connsiteX25" fmla="*/ 1520742 w 1520742"/>
                  <a:gd name="connsiteY25" fmla="*/ 1415073 h 1841500"/>
                  <a:gd name="connsiteX26" fmla="*/ 1517567 w 1520742"/>
                  <a:gd name="connsiteY26" fmla="*/ 1476218 h 1841500"/>
                  <a:gd name="connsiteX27" fmla="*/ 1512805 w 1520742"/>
                  <a:gd name="connsiteY27" fmla="*/ 1536569 h 1841500"/>
                  <a:gd name="connsiteX28" fmla="*/ 1506455 w 1520742"/>
                  <a:gd name="connsiteY28" fmla="*/ 1597714 h 1841500"/>
                  <a:gd name="connsiteX29" fmla="*/ 1499311 w 1520742"/>
                  <a:gd name="connsiteY29" fmla="*/ 1658859 h 1841500"/>
                  <a:gd name="connsiteX30" fmla="*/ 1489786 w 1520742"/>
                  <a:gd name="connsiteY30" fmla="*/ 1720004 h 1841500"/>
                  <a:gd name="connsiteX31" fmla="*/ 1479467 w 1520742"/>
                  <a:gd name="connsiteY31" fmla="*/ 1781149 h 1841500"/>
                  <a:gd name="connsiteX32" fmla="*/ 1465973 w 1520742"/>
                  <a:gd name="connsiteY32" fmla="*/ 1841500 h 1841500"/>
                  <a:gd name="connsiteX33" fmla="*/ 141125 w 1520742"/>
                  <a:gd name="connsiteY33" fmla="*/ 1539029 h 1841500"/>
                  <a:gd name="connsiteX34" fmla="*/ 108572 w 1520742"/>
                  <a:gd name="connsiteY34" fmla="*/ 1373813 h 1841500"/>
                  <a:gd name="connsiteX35" fmla="*/ 69838 w 1520742"/>
                  <a:gd name="connsiteY35" fmla="*/ 1177233 h 1841500"/>
                  <a:gd name="connsiteX36" fmla="*/ 0 w 1520742"/>
                  <a:gd name="connsiteY36" fmla="*/ 834442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20742" h="1841500">
                    <a:moveTo>
                      <a:pt x="1046873" y="0"/>
                    </a:moveTo>
                    <a:lnTo>
                      <a:pt x="1084973" y="48440"/>
                    </a:lnTo>
                    <a:lnTo>
                      <a:pt x="1119898" y="99262"/>
                    </a:lnTo>
                    <a:lnTo>
                      <a:pt x="1154823" y="149289"/>
                    </a:lnTo>
                    <a:lnTo>
                      <a:pt x="1188161" y="200905"/>
                    </a:lnTo>
                    <a:lnTo>
                      <a:pt x="1219911" y="253316"/>
                    </a:lnTo>
                    <a:lnTo>
                      <a:pt x="1250867" y="306520"/>
                    </a:lnTo>
                    <a:lnTo>
                      <a:pt x="1279442" y="359724"/>
                    </a:lnTo>
                    <a:lnTo>
                      <a:pt x="1307223" y="414516"/>
                    </a:lnTo>
                    <a:lnTo>
                      <a:pt x="1331830" y="469309"/>
                    </a:lnTo>
                    <a:lnTo>
                      <a:pt x="1355642" y="525689"/>
                    </a:lnTo>
                    <a:lnTo>
                      <a:pt x="1378661" y="582070"/>
                    </a:lnTo>
                    <a:lnTo>
                      <a:pt x="1398505" y="640039"/>
                    </a:lnTo>
                    <a:lnTo>
                      <a:pt x="1418348" y="696419"/>
                    </a:lnTo>
                    <a:lnTo>
                      <a:pt x="1436605" y="754388"/>
                    </a:lnTo>
                    <a:lnTo>
                      <a:pt x="1451686" y="813945"/>
                    </a:lnTo>
                    <a:lnTo>
                      <a:pt x="1465973" y="871913"/>
                    </a:lnTo>
                    <a:lnTo>
                      <a:pt x="1479467" y="931470"/>
                    </a:lnTo>
                    <a:lnTo>
                      <a:pt x="1489786" y="991027"/>
                    </a:lnTo>
                    <a:lnTo>
                      <a:pt x="1499311" y="1050584"/>
                    </a:lnTo>
                    <a:lnTo>
                      <a:pt x="1506455" y="1111729"/>
                    </a:lnTo>
                    <a:lnTo>
                      <a:pt x="1512805" y="1171286"/>
                    </a:lnTo>
                    <a:lnTo>
                      <a:pt x="1517567" y="1231637"/>
                    </a:lnTo>
                    <a:lnTo>
                      <a:pt x="1520742" y="1292782"/>
                    </a:lnTo>
                    <a:lnTo>
                      <a:pt x="1520742" y="1353928"/>
                    </a:lnTo>
                    <a:lnTo>
                      <a:pt x="1520742" y="1415073"/>
                    </a:lnTo>
                    <a:lnTo>
                      <a:pt x="1517567" y="1476218"/>
                    </a:lnTo>
                    <a:lnTo>
                      <a:pt x="1512805" y="1536569"/>
                    </a:lnTo>
                    <a:lnTo>
                      <a:pt x="1506455" y="1597714"/>
                    </a:lnTo>
                    <a:lnTo>
                      <a:pt x="1499311" y="1658859"/>
                    </a:lnTo>
                    <a:lnTo>
                      <a:pt x="1489786" y="1720004"/>
                    </a:lnTo>
                    <a:lnTo>
                      <a:pt x="1479467" y="1781149"/>
                    </a:lnTo>
                    <a:lnTo>
                      <a:pt x="1465973" y="1841500"/>
                    </a:lnTo>
                    <a:lnTo>
                      <a:pt x="141125" y="1539029"/>
                    </a:lnTo>
                    <a:lnTo>
                      <a:pt x="108572" y="1373813"/>
                    </a:lnTo>
                    <a:cubicBezTo>
                      <a:pt x="96353" y="1308272"/>
                      <a:pt x="84135" y="1242731"/>
                      <a:pt x="69838" y="1177233"/>
                    </a:cubicBezTo>
                    <a:lnTo>
                      <a:pt x="0" y="8344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918819" y="3583115"/>
                <a:ext cx="2233739" cy="2210672"/>
              </a:xfrm>
              <a:custGeom>
                <a:avLst/>
                <a:gdLst>
                  <a:gd name="connsiteX0" fmla="*/ 431666 w 1755360"/>
                  <a:gd name="connsiteY0" fmla="*/ 0 h 1778266"/>
                  <a:gd name="connsiteX1" fmla="*/ 1755360 w 1755360"/>
                  <a:gd name="connsiteY1" fmla="*/ 302087 h 1778266"/>
                  <a:gd name="connsiteX2" fmla="*/ 1740273 w 1755360"/>
                  <a:gd name="connsiteY2" fmla="*/ 361642 h 1778266"/>
                  <a:gd name="connsiteX3" fmla="*/ 1725186 w 1755360"/>
                  <a:gd name="connsiteY3" fmla="*/ 421198 h 1778266"/>
                  <a:gd name="connsiteX4" fmla="*/ 1706923 w 1755360"/>
                  <a:gd name="connsiteY4" fmla="*/ 480753 h 1778266"/>
                  <a:gd name="connsiteX5" fmla="*/ 1687072 w 1755360"/>
                  <a:gd name="connsiteY5" fmla="*/ 538720 h 1778266"/>
                  <a:gd name="connsiteX6" fmla="*/ 1665633 w 1755360"/>
                  <a:gd name="connsiteY6" fmla="*/ 596688 h 1778266"/>
                  <a:gd name="connsiteX7" fmla="*/ 1642605 w 1755360"/>
                  <a:gd name="connsiteY7" fmla="*/ 653067 h 1778266"/>
                  <a:gd name="connsiteX8" fmla="*/ 1619578 w 1755360"/>
                  <a:gd name="connsiteY8" fmla="*/ 709446 h 1778266"/>
                  <a:gd name="connsiteX9" fmla="*/ 1594169 w 1755360"/>
                  <a:gd name="connsiteY9" fmla="*/ 764237 h 1778266"/>
                  <a:gd name="connsiteX10" fmla="*/ 1537791 w 1755360"/>
                  <a:gd name="connsiteY10" fmla="*/ 873024 h 1778266"/>
                  <a:gd name="connsiteX11" fmla="*/ 1475062 w 1755360"/>
                  <a:gd name="connsiteY11" fmla="*/ 977842 h 1778266"/>
                  <a:gd name="connsiteX12" fmla="*/ 1407568 w 1755360"/>
                  <a:gd name="connsiteY12" fmla="*/ 1078689 h 1778266"/>
                  <a:gd name="connsiteX13" fmla="*/ 1334515 w 1755360"/>
                  <a:gd name="connsiteY13" fmla="*/ 1174772 h 1778266"/>
                  <a:gd name="connsiteX14" fmla="*/ 1256699 w 1755360"/>
                  <a:gd name="connsiteY14" fmla="*/ 1267678 h 1778266"/>
                  <a:gd name="connsiteX15" fmla="*/ 1174912 w 1755360"/>
                  <a:gd name="connsiteY15" fmla="*/ 1355820 h 1778266"/>
                  <a:gd name="connsiteX16" fmla="*/ 1085978 w 1755360"/>
                  <a:gd name="connsiteY16" fmla="*/ 1439992 h 1778266"/>
                  <a:gd name="connsiteX17" fmla="*/ 993075 w 1755360"/>
                  <a:gd name="connsiteY17" fmla="*/ 1517811 h 1778266"/>
                  <a:gd name="connsiteX18" fmla="*/ 895407 w 1755360"/>
                  <a:gd name="connsiteY18" fmla="*/ 1590865 h 1778266"/>
                  <a:gd name="connsiteX19" fmla="*/ 793769 w 1755360"/>
                  <a:gd name="connsiteY19" fmla="*/ 1659155 h 1778266"/>
                  <a:gd name="connsiteX20" fmla="*/ 688161 w 1755360"/>
                  <a:gd name="connsiteY20" fmla="*/ 1721887 h 1778266"/>
                  <a:gd name="connsiteX21" fmla="*/ 578582 w 1755360"/>
                  <a:gd name="connsiteY21" fmla="*/ 1778266 h 1778266"/>
                  <a:gd name="connsiteX22" fmla="*/ 0 w 1755360"/>
                  <a:gd name="connsiteY22" fmla="*/ 578800 h 1778266"/>
                  <a:gd name="connsiteX23" fmla="*/ 216196 w 1755360"/>
                  <a:gd name="connsiteY23" fmla="*/ 295114 h 1778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5360" h="1778266">
                    <a:moveTo>
                      <a:pt x="431666" y="0"/>
                    </a:moveTo>
                    <a:lnTo>
                      <a:pt x="1755360" y="302087"/>
                    </a:lnTo>
                    <a:lnTo>
                      <a:pt x="1740273" y="361642"/>
                    </a:lnTo>
                    <a:lnTo>
                      <a:pt x="1725186" y="421198"/>
                    </a:lnTo>
                    <a:lnTo>
                      <a:pt x="1706923" y="480753"/>
                    </a:lnTo>
                    <a:lnTo>
                      <a:pt x="1687072" y="538720"/>
                    </a:lnTo>
                    <a:lnTo>
                      <a:pt x="1665633" y="596688"/>
                    </a:lnTo>
                    <a:lnTo>
                      <a:pt x="1642605" y="653067"/>
                    </a:lnTo>
                    <a:lnTo>
                      <a:pt x="1619578" y="709446"/>
                    </a:lnTo>
                    <a:lnTo>
                      <a:pt x="1594169" y="764237"/>
                    </a:lnTo>
                    <a:lnTo>
                      <a:pt x="1537791" y="873024"/>
                    </a:lnTo>
                    <a:lnTo>
                      <a:pt x="1475062" y="977842"/>
                    </a:lnTo>
                    <a:lnTo>
                      <a:pt x="1407568" y="1078689"/>
                    </a:lnTo>
                    <a:lnTo>
                      <a:pt x="1334515" y="1174772"/>
                    </a:lnTo>
                    <a:lnTo>
                      <a:pt x="1256699" y="1267678"/>
                    </a:lnTo>
                    <a:lnTo>
                      <a:pt x="1174912" y="1355820"/>
                    </a:lnTo>
                    <a:lnTo>
                      <a:pt x="1085978" y="1439992"/>
                    </a:lnTo>
                    <a:lnTo>
                      <a:pt x="993075" y="1517811"/>
                    </a:lnTo>
                    <a:lnTo>
                      <a:pt x="895407" y="1590865"/>
                    </a:lnTo>
                    <a:lnTo>
                      <a:pt x="793769" y="1659155"/>
                    </a:lnTo>
                    <a:lnTo>
                      <a:pt x="688161" y="1721887"/>
                    </a:lnTo>
                    <a:lnTo>
                      <a:pt x="578582" y="1778266"/>
                    </a:lnTo>
                    <a:lnTo>
                      <a:pt x="0" y="578800"/>
                    </a:lnTo>
                    <a:lnTo>
                      <a:pt x="216196" y="295114"/>
                    </a:lnTo>
                    <a:close/>
                  </a:path>
                </a:pathLst>
              </a:custGeom>
              <a:solidFill>
                <a:srgbClr val="46817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187515" y="4350475"/>
                <a:ext cx="2401217" cy="1760387"/>
              </a:xfrm>
              <a:custGeom>
                <a:avLst/>
                <a:gdLst>
                  <a:gd name="connsiteX0" fmla="*/ 578515 w 1889125"/>
                  <a:gd name="connsiteY0" fmla="*/ 0 h 1415090"/>
                  <a:gd name="connsiteX1" fmla="*/ 945082 w 1889125"/>
                  <a:gd name="connsiteY1" fmla="*/ 2412 h 1415090"/>
                  <a:gd name="connsiteX2" fmla="*/ 1312742 w 1889125"/>
                  <a:gd name="connsiteY2" fmla="*/ 2412 h 1415090"/>
                  <a:gd name="connsiteX3" fmla="*/ 1889125 w 1889125"/>
                  <a:gd name="connsiteY3" fmla="*/ 1200699 h 1415090"/>
                  <a:gd name="connsiteX4" fmla="*/ 1832769 w 1889125"/>
                  <a:gd name="connsiteY4" fmla="*/ 1226109 h 1415090"/>
                  <a:gd name="connsiteX5" fmla="*/ 1775619 w 1889125"/>
                  <a:gd name="connsiteY5" fmla="*/ 1250724 h 1415090"/>
                  <a:gd name="connsiteX6" fmla="*/ 1718469 w 1889125"/>
                  <a:gd name="connsiteY6" fmla="*/ 1273751 h 1415090"/>
                  <a:gd name="connsiteX7" fmla="*/ 1661319 w 1889125"/>
                  <a:gd name="connsiteY7" fmla="*/ 1293602 h 1415090"/>
                  <a:gd name="connsiteX8" fmla="*/ 1602581 w 1889125"/>
                  <a:gd name="connsiteY8" fmla="*/ 1313453 h 1415090"/>
                  <a:gd name="connsiteX9" fmla="*/ 1544638 w 1889125"/>
                  <a:gd name="connsiteY9" fmla="*/ 1331716 h 1415090"/>
                  <a:gd name="connsiteX10" fmla="*/ 1485106 w 1889125"/>
                  <a:gd name="connsiteY10" fmla="*/ 1346803 h 1415090"/>
                  <a:gd name="connsiteX11" fmla="*/ 1425575 w 1889125"/>
                  <a:gd name="connsiteY11" fmla="*/ 1361889 h 1415090"/>
                  <a:gd name="connsiteX12" fmla="*/ 1366044 w 1889125"/>
                  <a:gd name="connsiteY12" fmla="*/ 1374594 h 1415090"/>
                  <a:gd name="connsiteX13" fmla="*/ 1306513 w 1889125"/>
                  <a:gd name="connsiteY13" fmla="*/ 1384917 h 1415090"/>
                  <a:gd name="connsiteX14" fmla="*/ 1246981 w 1889125"/>
                  <a:gd name="connsiteY14" fmla="*/ 1393651 h 1415090"/>
                  <a:gd name="connsiteX15" fmla="*/ 1185863 w 1889125"/>
                  <a:gd name="connsiteY15" fmla="*/ 1401591 h 1415090"/>
                  <a:gd name="connsiteX16" fmla="*/ 1126331 w 1889125"/>
                  <a:gd name="connsiteY16" fmla="*/ 1407944 h 1415090"/>
                  <a:gd name="connsiteX17" fmla="*/ 1066006 w 1889125"/>
                  <a:gd name="connsiteY17" fmla="*/ 1412708 h 1415090"/>
                  <a:gd name="connsiteX18" fmla="*/ 1004888 w 1889125"/>
                  <a:gd name="connsiteY18" fmla="*/ 1413502 h 1415090"/>
                  <a:gd name="connsiteX19" fmla="*/ 945356 w 1889125"/>
                  <a:gd name="connsiteY19" fmla="*/ 1415090 h 1415090"/>
                  <a:gd name="connsiteX20" fmla="*/ 884238 w 1889125"/>
                  <a:gd name="connsiteY20" fmla="*/ 1413502 h 1415090"/>
                  <a:gd name="connsiteX21" fmla="*/ 823119 w 1889125"/>
                  <a:gd name="connsiteY21" fmla="*/ 1412708 h 1415090"/>
                  <a:gd name="connsiteX22" fmla="*/ 763588 w 1889125"/>
                  <a:gd name="connsiteY22" fmla="*/ 1407944 h 1415090"/>
                  <a:gd name="connsiteX23" fmla="*/ 703263 w 1889125"/>
                  <a:gd name="connsiteY23" fmla="*/ 1401591 h 1415090"/>
                  <a:gd name="connsiteX24" fmla="*/ 642144 w 1889125"/>
                  <a:gd name="connsiteY24" fmla="*/ 1393651 h 1415090"/>
                  <a:gd name="connsiteX25" fmla="*/ 582613 w 1889125"/>
                  <a:gd name="connsiteY25" fmla="*/ 1384917 h 1415090"/>
                  <a:gd name="connsiteX26" fmla="*/ 523081 w 1889125"/>
                  <a:gd name="connsiteY26" fmla="*/ 1374594 h 1415090"/>
                  <a:gd name="connsiteX27" fmla="*/ 463550 w 1889125"/>
                  <a:gd name="connsiteY27" fmla="*/ 1361889 h 1415090"/>
                  <a:gd name="connsiteX28" fmla="*/ 404019 w 1889125"/>
                  <a:gd name="connsiteY28" fmla="*/ 1346803 h 1415090"/>
                  <a:gd name="connsiteX29" fmla="*/ 344488 w 1889125"/>
                  <a:gd name="connsiteY29" fmla="*/ 1331716 h 1415090"/>
                  <a:gd name="connsiteX30" fmla="*/ 286544 w 1889125"/>
                  <a:gd name="connsiteY30" fmla="*/ 1313453 h 1415090"/>
                  <a:gd name="connsiteX31" fmla="*/ 228600 w 1889125"/>
                  <a:gd name="connsiteY31" fmla="*/ 1293602 h 1415090"/>
                  <a:gd name="connsiteX32" fmla="*/ 170656 w 1889125"/>
                  <a:gd name="connsiteY32" fmla="*/ 1273751 h 1415090"/>
                  <a:gd name="connsiteX33" fmla="*/ 113506 w 1889125"/>
                  <a:gd name="connsiteY33" fmla="*/ 1250724 h 1415090"/>
                  <a:gd name="connsiteX34" fmla="*/ 56356 w 1889125"/>
                  <a:gd name="connsiteY34" fmla="*/ 1226109 h 1415090"/>
                  <a:gd name="connsiteX35" fmla="*/ 0 w 1889125"/>
                  <a:gd name="connsiteY35" fmla="*/ 1200699 h 141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9125" h="1415090">
                    <a:moveTo>
                      <a:pt x="578515" y="0"/>
                    </a:moveTo>
                    <a:lnTo>
                      <a:pt x="945082" y="2412"/>
                    </a:lnTo>
                    <a:lnTo>
                      <a:pt x="1312742" y="2412"/>
                    </a:lnTo>
                    <a:lnTo>
                      <a:pt x="1889125" y="1200699"/>
                    </a:lnTo>
                    <a:lnTo>
                      <a:pt x="1832769" y="1226109"/>
                    </a:lnTo>
                    <a:lnTo>
                      <a:pt x="1775619" y="1250724"/>
                    </a:lnTo>
                    <a:lnTo>
                      <a:pt x="1718469" y="1273751"/>
                    </a:lnTo>
                    <a:lnTo>
                      <a:pt x="1661319" y="1293602"/>
                    </a:lnTo>
                    <a:lnTo>
                      <a:pt x="1602581" y="1313453"/>
                    </a:lnTo>
                    <a:lnTo>
                      <a:pt x="1544638" y="1331716"/>
                    </a:lnTo>
                    <a:lnTo>
                      <a:pt x="1485106" y="1346803"/>
                    </a:lnTo>
                    <a:lnTo>
                      <a:pt x="1425575" y="1361889"/>
                    </a:lnTo>
                    <a:lnTo>
                      <a:pt x="1366044" y="1374594"/>
                    </a:lnTo>
                    <a:lnTo>
                      <a:pt x="1306513" y="1384917"/>
                    </a:lnTo>
                    <a:lnTo>
                      <a:pt x="1246981" y="1393651"/>
                    </a:lnTo>
                    <a:lnTo>
                      <a:pt x="1185863" y="1401591"/>
                    </a:lnTo>
                    <a:lnTo>
                      <a:pt x="1126331" y="1407944"/>
                    </a:lnTo>
                    <a:lnTo>
                      <a:pt x="1066006" y="1412708"/>
                    </a:lnTo>
                    <a:lnTo>
                      <a:pt x="1004888" y="1413502"/>
                    </a:lnTo>
                    <a:lnTo>
                      <a:pt x="945356" y="1415090"/>
                    </a:lnTo>
                    <a:lnTo>
                      <a:pt x="884238" y="1413502"/>
                    </a:lnTo>
                    <a:lnTo>
                      <a:pt x="823119" y="1412708"/>
                    </a:lnTo>
                    <a:lnTo>
                      <a:pt x="763588" y="1407944"/>
                    </a:lnTo>
                    <a:lnTo>
                      <a:pt x="703263" y="1401591"/>
                    </a:lnTo>
                    <a:lnTo>
                      <a:pt x="642144" y="1393651"/>
                    </a:lnTo>
                    <a:lnTo>
                      <a:pt x="582613" y="1384917"/>
                    </a:lnTo>
                    <a:lnTo>
                      <a:pt x="523081" y="1374594"/>
                    </a:lnTo>
                    <a:lnTo>
                      <a:pt x="463550" y="1361889"/>
                    </a:lnTo>
                    <a:lnTo>
                      <a:pt x="404019" y="1346803"/>
                    </a:lnTo>
                    <a:lnTo>
                      <a:pt x="344488" y="1331716"/>
                    </a:lnTo>
                    <a:lnTo>
                      <a:pt x="286544" y="1313453"/>
                    </a:lnTo>
                    <a:lnTo>
                      <a:pt x="228600" y="1293602"/>
                    </a:lnTo>
                    <a:lnTo>
                      <a:pt x="170656" y="1273751"/>
                    </a:lnTo>
                    <a:lnTo>
                      <a:pt x="113506" y="1250724"/>
                    </a:lnTo>
                    <a:lnTo>
                      <a:pt x="56356" y="1226109"/>
                    </a:lnTo>
                    <a:lnTo>
                      <a:pt x="0" y="12006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623688" y="3583114"/>
                <a:ext cx="2231645" cy="2210672"/>
              </a:xfrm>
              <a:custGeom>
                <a:avLst/>
                <a:gdLst>
                  <a:gd name="connsiteX0" fmla="*/ 1323738 w 1754552"/>
                  <a:gd name="connsiteY0" fmla="*/ 0 h 1778276"/>
                  <a:gd name="connsiteX1" fmla="*/ 1541936 w 1754552"/>
                  <a:gd name="connsiteY1" fmla="*/ 297949 h 1778276"/>
                  <a:gd name="connsiteX2" fmla="*/ 1754552 w 1754552"/>
                  <a:gd name="connsiteY2" fmla="*/ 581770 h 1778276"/>
                  <a:gd name="connsiteX3" fmla="*/ 1178366 w 1754552"/>
                  <a:gd name="connsiteY3" fmla="*/ 1778276 h 1778276"/>
                  <a:gd name="connsiteX4" fmla="*/ 1068788 w 1754552"/>
                  <a:gd name="connsiteY4" fmla="*/ 1721897 h 1778276"/>
                  <a:gd name="connsiteX5" fmla="*/ 961591 w 1754552"/>
                  <a:gd name="connsiteY5" fmla="*/ 1659165 h 1778276"/>
                  <a:gd name="connsiteX6" fmla="*/ 859953 w 1754552"/>
                  <a:gd name="connsiteY6" fmla="*/ 1590875 h 1778276"/>
                  <a:gd name="connsiteX7" fmla="*/ 762285 w 1754552"/>
                  <a:gd name="connsiteY7" fmla="*/ 1517821 h 1778276"/>
                  <a:gd name="connsiteX8" fmla="*/ 670970 w 1754552"/>
                  <a:gd name="connsiteY8" fmla="*/ 1440002 h 1778276"/>
                  <a:gd name="connsiteX9" fmla="*/ 582037 w 1754552"/>
                  <a:gd name="connsiteY9" fmla="*/ 1355830 h 1778276"/>
                  <a:gd name="connsiteX10" fmla="*/ 498662 w 1754552"/>
                  <a:gd name="connsiteY10" fmla="*/ 1267688 h 1778276"/>
                  <a:gd name="connsiteX11" fmla="*/ 420845 w 1754552"/>
                  <a:gd name="connsiteY11" fmla="*/ 1174782 h 1778276"/>
                  <a:gd name="connsiteX12" fmla="*/ 347793 w 1754552"/>
                  <a:gd name="connsiteY12" fmla="*/ 1078699 h 1778276"/>
                  <a:gd name="connsiteX13" fmla="*/ 280299 w 1754552"/>
                  <a:gd name="connsiteY13" fmla="*/ 977852 h 1778276"/>
                  <a:gd name="connsiteX14" fmla="*/ 217569 w 1754552"/>
                  <a:gd name="connsiteY14" fmla="*/ 873034 h 1778276"/>
                  <a:gd name="connsiteX15" fmla="*/ 162780 w 1754552"/>
                  <a:gd name="connsiteY15" fmla="*/ 764247 h 1778276"/>
                  <a:gd name="connsiteX16" fmla="*/ 137370 w 1754552"/>
                  <a:gd name="connsiteY16" fmla="*/ 709456 h 1778276"/>
                  <a:gd name="connsiteX17" fmla="*/ 112755 w 1754552"/>
                  <a:gd name="connsiteY17" fmla="*/ 653077 h 1778276"/>
                  <a:gd name="connsiteX18" fmla="*/ 89727 w 1754552"/>
                  <a:gd name="connsiteY18" fmla="*/ 596698 h 1778276"/>
                  <a:gd name="connsiteX19" fmla="*/ 68288 w 1754552"/>
                  <a:gd name="connsiteY19" fmla="*/ 538730 h 1778276"/>
                  <a:gd name="connsiteX20" fmla="*/ 48437 w 1754552"/>
                  <a:gd name="connsiteY20" fmla="*/ 480763 h 1778276"/>
                  <a:gd name="connsiteX21" fmla="*/ 31762 w 1754552"/>
                  <a:gd name="connsiteY21" fmla="*/ 421208 h 1778276"/>
                  <a:gd name="connsiteX22" fmla="*/ 15087 w 1754552"/>
                  <a:gd name="connsiteY22" fmla="*/ 361652 h 1778276"/>
                  <a:gd name="connsiteX23" fmla="*/ 0 w 1754552"/>
                  <a:gd name="connsiteY23" fmla="*/ 302097 h 177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4552" h="1778276">
                    <a:moveTo>
                      <a:pt x="1323738" y="0"/>
                    </a:moveTo>
                    <a:lnTo>
                      <a:pt x="1541936" y="297949"/>
                    </a:lnTo>
                    <a:lnTo>
                      <a:pt x="1754552" y="581770"/>
                    </a:lnTo>
                    <a:lnTo>
                      <a:pt x="1178366" y="1778276"/>
                    </a:lnTo>
                    <a:lnTo>
                      <a:pt x="1068788" y="1721897"/>
                    </a:lnTo>
                    <a:lnTo>
                      <a:pt x="961591" y="1659165"/>
                    </a:lnTo>
                    <a:lnTo>
                      <a:pt x="859953" y="1590875"/>
                    </a:lnTo>
                    <a:lnTo>
                      <a:pt x="762285" y="1517821"/>
                    </a:lnTo>
                    <a:lnTo>
                      <a:pt x="670970" y="1440002"/>
                    </a:lnTo>
                    <a:lnTo>
                      <a:pt x="582037" y="1355830"/>
                    </a:lnTo>
                    <a:lnTo>
                      <a:pt x="498662" y="1267688"/>
                    </a:lnTo>
                    <a:lnTo>
                      <a:pt x="420845" y="1174782"/>
                    </a:lnTo>
                    <a:lnTo>
                      <a:pt x="347793" y="1078699"/>
                    </a:lnTo>
                    <a:lnTo>
                      <a:pt x="280299" y="977852"/>
                    </a:lnTo>
                    <a:lnTo>
                      <a:pt x="217569" y="873034"/>
                    </a:lnTo>
                    <a:lnTo>
                      <a:pt x="162780" y="764247"/>
                    </a:lnTo>
                    <a:lnTo>
                      <a:pt x="137370" y="709456"/>
                    </a:lnTo>
                    <a:lnTo>
                      <a:pt x="112755" y="653077"/>
                    </a:lnTo>
                    <a:lnTo>
                      <a:pt x="89727" y="596698"/>
                    </a:lnTo>
                    <a:lnTo>
                      <a:pt x="68288" y="538730"/>
                    </a:lnTo>
                    <a:lnTo>
                      <a:pt x="48437" y="480763"/>
                    </a:lnTo>
                    <a:lnTo>
                      <a:pt x="31762" y="421208"/>
                    </a:lnTo>
                    <a:lnTo>
                      <a:pt x="15087" y="361652"/>
                    </a:lnTo>
                    <a:lnTo>
                      <a:pt x="0" y="3020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539949" y="1600642"/>
                <a:ext cx="1930185" cy="2290133"/>
              </a:xfrm>
              <a:custGeom>
                <a:avLst/>
                <a:gdLst>
                  <a:gd name="connsiteX0" fmla="*/ 475456 w 1518449"/>
                  <a:gd name="connsiteY0" fmla="*/ 0 h 1841500"/>
                  <a:gd name="connsiteX1" fmla="*/ 1518449 w 1518449"/>
                  <a:gd name="connsiteY1" fmla="*/ 832125 h 1841500"/>
                  <a:gd name="connsiteX2" fmla="*/ 1450904 w 1518449"/>
                  <a:gd name="connsiteY2" fmla="*/ 1182706 h 1841500"/>
                  <a:gd name="connsiteX3" fmla="*/ 1412170 w 1518449"/>
                  <a:gd name="connsiteY3" fmla="*/ 1376550 h 1841500"/>
                  <a:gd name="connsiteX4" fmla="*/ 1379707 w 1518449"/>
                  <a:gd name="connsiteY4" fmla="*/ 1539008 h 1841500"/>
                  <a:gd name="connsiteX5" fmla="*/ 54769 w 1518449"/>
                  <a:gd name="connsiteY5" fmla="*/ 1841500 h 1841500"/>
                  <a:gd name="connsiteX6" fmla="*/ 41275 w 1518449"/>
                  <a:gd name="connsiteY6" fmla="*/ 1781149 h 1841500"/>
                  <a:gd name="connsiteX7" fmla="*/ 30956 w 1518449"/>
                  <a:gd name="connsiteY7" fmla="*/ 1720004 h 1841500"/>
                  <a:gd name="connsiteX8" fmla="*/ 21431 w 1518449"/>
                  <a:gd name="connsiteY8" fmla="*/ 1658859 h 1841500"/>
                  <a:gd name="connsiteX9" fmla="*/ 14288 w 1518449"/>
                  <a:gd name="connsiteY9" fmla="*/ 1597714 h 1841500"/>
                  <a:gd name="connsiteX10" fmla="*/ 7938 w 1518449"/>
                  <a:gd name="connsiteY10" fmla="*/ 1536569 h 1841500"/>
                  <a:gd name="connsiteX11" fmla="*/ 3175 w 1518449"/>
                  <a:gd name="connsiteY11" fmla="*/ 1476218 h 1841500"/>
                  <a:gd name="connsiteX12" fmla="*/ 1588 w 1518449"/>
                  <a:gd name="connsiteY12" fmla="*/ 1415073 h 1841500"/>
                  <a:gd name="connsiteX13" fmla="*/ 0 w 1518449"/>
                  <a:gd name="connsiteY13" fmla="*/ 1353928 h 1841500"/>
                  <a:gd name="connsiteX14" fmla="*/ 1588 w 1518449"/>
                  <a:gd name="connsiteY14" fmla="*/ 1292782 h 1841500"/>
                  <a:gd name="connsiteX15" fmla="*/ 4763 w 1518449"/>
                  <a:gd name="connsiteY15" fmla="*/ 1231637 h 1841500"/>
                  <a:gd name="connsiteX16" fmla="*/ 7938 w 1518449"/>
                  <a:gd name="connsiteY16" fmla="*/ 1171286 h 1841500"/>
                  <a:gd name="connsiteX17" fmla="*/ 14288 w 1518449"/>
                  <a:gd name="connsiteY17" fmla="*/ 1111729 h 1841500"/>
                  <a:gd name="connsiteX18" fmla="*/ 21431 w 1518449"/>
                  <a:gd name="connsiteY18" fmla="*/ 1050584 h 1841500"/>
                  <a:gd name="connsiteX19" fmla="*/ 30956 w 1518449"/>
                  <a:gd name="connsiteY19" fmla="*/ 991027 h 1841500"/>
                  <a:gd name="connsiteX20" fmla="*/ 42863 w 1518449"/>
                  <a:gd name="connsiteY20" fmla="*/ 931470 h 1841500"/>
                  <a:gd name="connsiteX21" fmla="*/ 54769 w 1518449"/>
                  <a:gd name="connsiteY21" fmla="*/ 871913 h 1841500"/>
                  <a:gd name="connsiteX22" fmla="*/ 69056 w 1518449"/>
                  <a:gd name="connsiteY22" fmla="*/ 813945 h 1841500"/>
                  <a:gd name="connsiteX23" fmla="*/ 85725 w 1518449"/>
                  <a:gd name="connsiteY23" fmla="*/ 754388 h 1841500"/>
                  <a:gd name="connsiteX24" fmla="*/ 102394 w 1518449"/>
                  <a:gd name="connsiteY24" fmla="*/ 696419 h 1841500"/>
                  <a:gd name="connsiteX25" fmla="*/ 122238 w 1518449"/>
                  <a:gd name="connsiteY25" fmla="*/ 640039 h 1841500"/>
                  <a:gd name="connsiteX26" fmla="*/ 142081 w 1518449"/>
                  <a:gd name="connsiteY26" fmla="*/ 582070 h 1841500"/>
                  <a:gd name="connsiteX27" fmla="*/ 165100 w 1518449"/>
                  <a:gd name="connsiteY27" fmla="*/ 525689 h 1841500"/>
                  <a:gd name="connsiteX28" fmla="*/ 188913 w 1518449"/>
                  <a:gd name="connsiteY28" fmla="*/ 469309 h 1841500"/>
                  <a:gd name="connsiteX29" fmla="*/ 215106 w 1518449"/>
                  <a:gd name="connsiteY29" fmla="*/ 414516 h 1841500"/>
                  <a:gd name="connsiteX30" fmla="*/ 241300 w 1518449"/>
                  <a:gd name="connsiteY30" fmla="*/ 359724 h 1841500"/>
                  <a:gd name="connsiteX31" fmla="*/ 269875 w 1518449"/>
                  <a:gd name="connsiteY31" fmla="*/ 306520 h 1841500"/>
                  <a:gd name="connsiteX32" fmla="*/ 300831 w 1518449"/>
                  <a:gd name="connsiteY32" fmla="*/ 253316 h 1841500"/>
                  <a:gd name="connsiteX33" fmla="*/ 332581 w 1518449"/>
                  <a:gd name="connsiteY33" fmla="*/ 200905 h 1841500"/>
                  <a:gd name="connsiteX34" fmla="*/ 365919 w 1518449"/>
                  <a:gd name="connsiteY34" fmla="*/ 149289 h 1841500"/>
                  <a:gd name="connsiteX35" fmla="*/ 400844 w 1518449"/>
                  <a:gd name="connsiteY35" fmla="*/ 99262 h 1841500"/>
                  <a:gd name="connsiteX36" fmla="*/ 437356 w 1518449"/>
                  <a:gd name="connsiteY36" fmla="*/ 48440 h 184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18449" h="1841500">
                    <a:moveTo>
                      <a:pt x="475456" y="0"/>
                    </a:moveTo>
                    <a:lnTo>
                      <a:pt x="1518449" y="832125"/>
                    </a:lnTo>
                    <a:lnTo>
                      <a:pt x="1450904" y="1182706"/>
                    </a:lnTo>
                    <a:cubicBezTo>
                      <a:pt x="1436606" y="1248203"/>
                      <a:pt x="1424388" y="1312377"/>
                      <a:pt x="1412170" y="1376550"/>
                    </a:cubicBezTo>
                    <a:lnTo>
                      <a:pt x="1379707" y="1539008"/>
                    </a:lnTo>
                    <a:lnTo>
                      <a:pt x="54769" y="1841500"/>
                    </a:lnTo>
                    <a:lnTo>
                      <a:pt x="41275" y="1781149"/>
                    </a:lnTo>
                    <a:lnTo>
                      <a:pt x="30956" y="1720004"/>
                    </a:lnTo>
                    <a:lnTo>
                      <a:pt x="21431" y="1658859"/>
                    </a:lnTo>
                    <a:lnTo>
                      <a:pt x="14288" y="1597714"/>
                    </a:lnTo>
                    <a:lnTo>
                      <a:pt x="7938" y="1536569"/>
                    </a:lnTo>
                    <a:lnTo>
                      <a:pt x="3175" y="1476218"/>
                    </a:lnTo>
                    <a:lnTo>
                      <a:pt x="1588" y="1415073"/>
                    </a:lnTo>
                    <a:lnTo>
                      <a:pt x="0" y="1353928"/>
                    </a:lnTo>
                    <a:lnTo>
                      <a:pt x="1588" y="1292782"/>
                    </a:lnTo>
                    <a:lnTo>
                      <a:pt x="4763" y="1231637"/>
                    </a:lnTo>
                    <a:lnTo>
                      <a:pt x="7938" y="1171286"/>
                    </a:lnTo>
                    <a:lnTo>
                      <a:pt x="14288" y="1111729"/>
                    </a:lnTo>
                    <a:lnTo>
                      <a:pt x="21431" y="1050584"/>
                    </a:lnTo>
                    <a:lnTo>
                      <a:pt x="30956" y="991027"/>
                    </a:lnTo>
                    <a:lnTo>
                      <a:pt x="42863" y="931470"/>
                    </a:lnTo>
                    <a:lnTo>
                      <a:pt x="54769" y="871913"/>
                    </a:lnTo>
                    <a:lnTo>
                      <a:pt x="69056" y="813945"/>
                    </a:lnTo>
                    <a:lnTo>
                      <a:pt x="85725" y="754388"/>
                    </a:lnTo>
                    <a:lnTo>
                      <a:pt x="102394" y="696419"/>
                    </a:lnTo>
                    <a:lnTo>
                      <a:pt x="122238" y="640039"/>
                    </a:lnTo>
                    <a:lnTo>
                      <a:pt x="142081" y="582070"/>
                    </a:lnTo>
                    <a:lnTo>
                      <a:pt x="165100" y="525689"/>
                    </a:lnTo>
                    <a:lnTo>
                      <a:pt x="188913" y="469309"/>
                    </a:lnTo>
                    <a:lnTo>
                      <a:pt x="215106" y="414516"/>
                    </a:lnTo>
                    <a:lnTo>
                      <a:pt x="241300" y="359724"/>
                    </a:lnTo>
                    <a:lnTo>
                      <a:pt x="269875" y="306520"/>
                    </a:lnTo>
                    <a:lnTo>
                      <a:pt x="300831" y="253316"/>
                    </a:lnTo>
                    <a:lnTo>
                      <a:pt x="332581" y="200905"/>
                    </a:lnTo>
                    <a:lnTo>
                      <a:pt x="365919" y="149289"/>
                    </a:lnTo>
                    <a:lnTo>
                      <a:pt x="400844" y="99262"/>
                    </a:lnTo>
                    <a:lnTo>
                      <a:pt x="437356" y="484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2188926" y="526887"/>
                <a:ext cx="2162560" cy="2047673"/>
              </a:xfrm>
              <a:custGeom>
                <a:avLst/>
                <a:gdLst>
                  <a:gd name="connsiteX0" fmla="*/ 1700213 w 1700213"/>
                  <a:gd name="connsiteY0" fmla="*/ 0 h 1647293"/>
                  <a:gd name="connsiteX1" fmla="*/ 1700213 w 1700213"/>
                  <a:gd name="connsiteY1" fmla="*/ 1313335 h 1647293"/>
                  <a:gd name="connsiteX2" fmla="*/ 1381310 w 1700213"/>
                  <a:gd name="connsiteY2" fmla="*/ 1474309 h 1647293"/>
                  <a:gd name="connsiteX3" fmla="*/ 1036970 w 1700213"/>
                  <a:gd name="connsiteY3" fmla="*/ 1647293 h 1647293"/>
                  <a:gd name="connsiteX4" fmla="*/ 0 w 1700213"/>
                  <a:gd name="connsiteY4" fmla="*/ 819944 h 1647293"/>
                  <a:gd name="connsiteX5" fmla="*/ 78581 w 1700213"/>
                  <a:gd name="connsiteY5" fmla="*/ 725488 h 1647293"/>
                  <a:gd name="connsiteX6" fmla="*/ 164306 w 1700213"/>
                  <a:gd name="connsiteY6" fmla="*/ 635794 h 1647293"/>
                  <a:gd name="connsiteX7" fmla="*/ 252413 w 1700213"/>
                  <a:gd name="connsiteY7" fmla="*/ 551656 h 1647293"/>
                  <a:gd name="connsiteX8" fmla="*/ 345281 w 1700213"/>
                  <a:gd name="connsiteY8" fmla="*/ 473075 h 1647293"/>
                  <a:gd name="connsiteX9" fmla="*/ 442913 w 1700213"/>
                  <a:gd name="connsiteY9" fmla="*/ 399256 h 1647293"/>
                  <a:gd name="connsiteX10" fmla="*/ 545307 w 1700213"/>
                  <a:gd name="connsiteY10" fmla="*/ 332581 h 1647293"/>
                  <a:gd name="connsiteX11" fmla="*/ 649288 w 1700213"/>
                  <a:gd name="connsiteY11" fmla="*/ 271463 h 1647293"/>
                  <a:gd name="connsiteX12" fmla="*/ 757238 w 1700213"/>
                  <a:gd name="connsiteY12" fmla="*/ 216694 h 1647293"/>
                  <a:gd name="connsiteX13" fmla="*/ 812007 w 1700213"/>
                  <a:gd name="connsiteY13" fmla="*/ 190500 h 1647293"/>
                  <a:gd name="connsiteX14" fmla="*/ 866775 w 1700213"/>
                  <a:gd name="connsiteY14" fmla="*/ 166688 h 1647293"/>
                  <a:gd name="connsiteX15" fmla="*/ 923132 w 1700213"/>
                  <a:gd name="connsiteY15" fmla="*/ 143669 h 1647293"/>
                  <a:gd name="connsiteX16" fmla="*/ 979488 w 1700213"/>
                  <a:gd name="connsiteY16" fmla="*/ 123825 h 1647293"/>
                  <a:gd name="connsiteX17" fmla="*/ 1037432 w 1700213"/>
                  <a:gd name="connsiteY17" fmla="*/ 103981 h 1647293"/>
                  <a:gd name="connsiteX18" fmla="*/ 1095376 w 1700213"/>
                  <a:gd name="connsiteY18" fmla="*/ 85725 h 1647293"/>
                  <a:gd name="connsiteX19" fmla="*/ 1154907 w 1700213"/>
                  <a:gd name="connsiteY19" fmla="*/ 70644 h 1647293"/>
                  <a:gd name="connsiteX20" fmla="*/ 1212851 w 1700213"/>
                  <a:gd name="connsiteY20" fmla="*/ 54769 h 1647293"/>
                  <a:gd name="connsiteX21" fmla="*/ 1273969 w 1700213"/>
                  <a:gd name="connsiteY21" fmla="*/ 42863 h 1647293"/>
                  <a:gd name="connsiteX22" fmla="*/ 1333501 w 1700213"/>
                  <a:gd name="connsiteY22" fmla="*/ 32544 h 1647293"/>
                  <a:gd name="connsiteX23" fmla="*/ 1394619 w 1700213"/>
                  <a:gd name="connsiteY23" fmla="*/ 21431 h 1647293"/>
                  <a:gd name="connsiteX24" fmla="*/ 1453357 w 1700213"/>
                  <a:gd name="connsiteY24" fmla="*/ 14288 h 1647293"/>
                  <a:gd name="connsiteX25" fmla="*/ 1516063 w 1700213"/>
                  <a:gd name="connsiteY25" fmla="*/ 7938 h 1647293"/>
                  <a:gd name="connsiteX26" fmla="*/ 1577182 w 1700213"/>
                  <a:gd name="connsiteY26" fmla="*/ 3175 h 1647293"/>
                  <a:gd name="connsiteX27" fmla="*/ 1638301 w 1700213"/>
                  <a:gd name="connsiteY27" fmla="*/ 1588 h 164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00213" h="1647293">
                    <a:moveTo>
                      <a:pt x="1700213" y="0"/>
                    </a:moveTo>
                    <a:lnTo>
                      <a:pt x="1700213" y="1313335"/>
                    </a:lnTo>
                    <a:lnTo>
                      <a:pt x="1381310" y="1474309"/>
                    </a:lnTo>
                    <a:lnTo>
                      <a:pt x="1036970" y="1647293"/>
                    </a:lnTo>
                    <a:lnTo>
                      <a:pt x="0" y="819944"/>
                    </a:lnTo>
                    <a:lnTo>
                      <a:pt x="78581" y="725488"/>
                    </a:lnTo>
                    <a:lnTo>
                      <a:pt x="164306" y="635794"/>
                    </a:lnTo>
                    <a:lnTo>
                      <a:pt x="252413" y="551656"/>
                    </a:lnTo>
                    <a:lnTo>
                      <a:pt x="345281" y="473075"/>
                    </a:lnTo>
                    <a:lnTo>
                      <a:pt x="442913" y="399256"/>
                    </a:lnTo>
                    <a:lnTo>
                      <a:pt x="545307" y="332581"/>
                    </a:lnTo>
                    <a:lnTo>
                      <a:pt x="649288" y="271463"/>
                    </a:lnTo>
                    <a:lnTo>
                      <a:pt x="757238" y="216694"/>
                    </a:lnTo>
                    <a:lnTo>
                      <a:pt x="812007" y="190500"/>
                    </a:lnTo>
                    <a:lnTo>
                      <a:pt x="866775" y="166688"/>
                    </a:lnTo>
                    <a:lnTo>
                      <a:pt x="923132" y="143669"/>
                    </a:lnTo>
                    <a:lnTo>
                      <a:pt x="979488" y="123825"/>
                    </a:lnTo>
                    <a:lnTo>
                      <a:pt x="1037432" y="103981"/>
                    </a:lnTo>
                    <a:lnTo>
                      <a:pt x="1095376" y="85725"/>
                    </a:lnTo>
                    <a:lnTo>
                      <a:pt x="1154907" y="70644"/>
                    </a:lnTo>
                    <a:lnTo>
                      <a:pt x="1212851" y="54769"/>
                    </a:lnTo>
                    <a:lnTo>
                      <a:pt x="1273969" y="42863"/>
                    </a:lnTo>
                    <a:lnTo>
                      <a:pt x="1333501" y="32544"/>
                    </a:lnTo>
                    <a:lnTo>
                      <a:pt x="1394619" y="21431"/>
                    </a:lnTo>
                    <a:lnTo>
                      <a:pt x="1453357" y="14288"/>
                    </a:lnTo>
                    <a:lnTo>
                      <a:pt x="1516063" y="7938"/>
                    </a:lnTo>
                    <a:lnTo>
                      <a:pt x="1577182" y="3175"/>
                    </a:lnTo>
                    <a:lnTo>
                      <a:pt x="1638301" y="15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Heptagon 14"/>
              <p:cNvSpPr/>
              <p:nvPr/>
            </p:nvSpPr>
            <p:spPr>
              <a:xfrm>
                <a:off x="3419890" y="2336174"/>
                <a:ext cx="1909250" cy="1884674"/>
              </a:xfrm>
              <a:prstGeom prst="heptagon">
                <a:avLst/>
              </a:prstGeom>
              <a:solidFill>
                <a:srgbClr val="9DBCB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Arco a tutto sesto 4"/>
            <p:cNvSpPr/>
            <p:nvPr/>
          </p:nvSpPr>
          <p:spPr>
            <a:xfrm>
              <a:off x="7186924" y="1629049"/>
              <a:ext cx="4410303" cy="4255634"/>
            </a:xfrm>
            <a:prstGeom prst="blockArc">
              <a:avLst>
                <a:gd name="adj1" fmla="val 10838731"/>
                <a:gd name="adj2" fmla="val 15735"/>
                <a:gd name="adj3" fmla="val 1237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32" name="Arco a tutto sesto 60"/>
            <p:cNvSpPr/>
            <p:nvPr/>
          </p:nvSpPr>
          <p:spPr>
            <a:xfrm rot="10800000">
              <a:off x="7186924" y="1844949"/>
              <a:ext cx="4410303" cy="4255634"/>
            </a:xfrm>
            <a:prstGeom prst="blockArc">
              <a:avLst>
                <a:gd name="adj1" fmla="val 10745634"/>
                <a:gd name="adj2" fmla="val 206101"/>
                <a:gd name="adj3" fmla="val 12309"/>
              </a:avLst>
            </a:prstGeom>
            <a:solidFill>
              <a:srgbClr val="9DBC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33" name="Rettangolo 8"/>
            <p:cNvSpPr/>
            <p:nvPr/>
          </p:nvSpPr>
          <p:spPr>
            <a:xfrm>
              <a:off x="8576276" y="1773389"/>
              <a:ext cx="17653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Implementation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ttangolo 61"/>
            <p:cNvSpPr/>
            <p:nvPr/>
          </p:nvSpPr>
          <p:spPr>
            <a:xfrm>
              <a:off x="8827581" y="5651217"/>
              <a:ext cx="15140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Quality Adaptation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ttangolo 9"/>
            <p:cNvSpPr/>
            <p:nvPr/>
          </p:nvSpPr>
          <p:spPr>
            <a:xfrm>
              <a:off x="9440358" y="2758162"/>
              <a:ext cx="9443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Curriculum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ttangolo 10"/>
            <p:cNvSpPr/>
            <p:nvPr/>
          </p:nvSpPr>
          <p:spPr>
            <a:xfrm>
              <a:off x="10068472" y="3489379"/>
              <a:ext cx="8110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Climate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ttangolo 11"/>
            <p:cNvSpPr/>
            <p:nvPr/>
          </p:nvSpPr>
          <p:spPr>
            <a:xfrm>
              <a:off x="9718653" y="4209066"/>
              <a:ext cx="10253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Early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Intervention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ttangolo 12"/>
            <p:cNvSpPr/>
            <p:nvPr/>
          </p:nvSpPr>
          <p:spPr>
            <a:xfrm>
              <a:off x="9009355" y="4651681"/>
              <a:ext cx="8173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Student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Voice</a:t>
              </a:r>
            </a:p>
          </p:txBody>
        </p:sp>
        <p:sp>
          <p:nvSpPr>
            <p:cNvPr id="40" name="Rettangolo 13"/>
            <p:cNvSpPr/>
            <p:nvPr/>
          </p:nvSpPr>
          <p:spPr>
            <a:xfrm>
              <a:off x="8002883" y="4127150"/>
              <a:ext cx="1114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Parental</a:t>
              </a: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engagement &amp; </a:t>
              </a:r>
            </a:p>
            <a:p>
              <a:pPr algn="ctr">
                <a:defRPr/>
              </a:pPr>
              <a:r>
                <a:rPr lang="it-IT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education</a:t>
              </a:r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ttangolo 14"/>
            <p:cNvSpPr/>
            <p:nvPr/>
          </p:nvSpPr>
          <p:spPr>
            <a:xfrm>
              <a:off x="7896808" y="3295189"/>
              <a:ext cx="9736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Staff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&amp; wellbeing</a:t>
              </a:r>
            </a:p>
          </p:txBody>
        </p:sp>
        <p:sp>
          <p:nvSpPr>
            <p:cNvPr id="49" name="Rettangolo 15"/>
            <p:cNvSpPr/>
            <p:nvPr/>
          </p:nvSpPr>
          <p:spPr>
            <a:xfrm>
              <a:off x="8412220" y="2651837"/>
              <a:ext cx="9859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Targeted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interventions</a:t>
              </a:r>
              <a:endPara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Rettangolo 16"/>
          <p:cNvSpPr/>
          <p:nvPr/>
        </p:nvSpPr>
        <p:spPr>
          <a:xfrm>
            <a:off x="8838151" y="3533438"/>
            <a:ext cx="10934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Intra- and inter-personal competences</a:t>
            </a:r>
            <a:endParaRPr lang="it-IT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0962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foreseeing only text (paragraph and bullet point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811</Words>
  <Application>Microsoft Office PowerPoint</Application>
  <PresentationFormat>Widescreen</PresentationFormat>
  <Paragraphs>224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Times New Roman</vt:lpstr>
      <vt:lpstr>Ubuntu</vt:lpstr>
      <vt:lpstr>Wingdings</vt:lpstr>
      <vt:lpstr>1_cover slide</vt:lpstr>
      <vt:lpstr>content slide foreseeing only text (paragraph and bullet points)</vt:lpstr>
      <vt:lpstr>Strengthening social and emotional education as a core curricular area across the EU Carmel Cefai, Paul Bartolo, Valeria Cavioni, Paul Downes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 DOLL</dc:creator>
  <cp:lastModifiedBy>Gintvile V.</cp:lastModifiedBy>
  <cp:revision>90</cp:revision>
  <dcterms:created xsi:type="dcterms:W3CDTF">2016-10-18T07:52:33Z</dcterms:created>
  <dcterms:modified xsi:type="dcterms:W3CDTF">2018-11-21T10:56:01Z</dcterms:modified>
</cp:coreProperties>
</file>