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67" r:id="rId3"/>
    <p:sldId id="268" r:id="rId4"/>
    <p:sldId id="966" r:id="rId5"/>
    <p:sldId id="967" r:id="rId6"/>
    <p:sldId id="968" r:id="rId7"/>
    <p:sldId id="969" r:id="rId8"/>
    <p:sldId id="970" r:id="rId9"/>
    <p:sldId id="971" r:id="rId10"/>
    <p:sldId id="972" r:id="rId11"/>
    <p:sldId id="973" r:id="rId12"/>
    <p:sldId id="947" r:id="rId13"/>
    <p:sldId id="949" r:id="rId14"/>
    <p:sldId id="950" r:id="rId15"/>
    <p:sldId id="974" r:id="rId16"/>
    <p:sldId id="975" r:id="rId17"/>
    <p:sldId id="976" r:id="rId18"/>
    <p:sldId id="977" r:id="rId19"/>
    <p:sldId id="978" r:id="rId20"/>
    <p:sldId id="979" r:id="rId21"/>
    <p:sldId id="956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AAF"/>
    <a:srgbClr val="468177"/>
    <a:srgbClr val="9DBCB7"/>
    <a:srgbClr val="009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3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574355A-2E16-914E-99F5-A0EF3C3ADD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3BC7D0-C830-824D-90C7-9700F20A67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3AF51-930E-A249-AEBF-D4CE50FF0925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B3052F-FA57-7743-92D0-D650E8321C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812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76244-49AA-264C-8F88-6C7D24E31547}" type="datetimeFigureOut">
              <a:rPr lang="es-ES_tradnl" smtClean="0"/>
              <a:t>21/11/2018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34FE8-C5D4-FE4F-928C-FBA2B620C5D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5836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BF852-0D7E-EA4E-9E16-7D716C6C1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2600" y="1122363"/>
            <a:ext cx="5105400" cy="1655762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9DBCB7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1A24F39-B8AE-C64F-A2C8-F937D0666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2599" y="3190081"/>
            <a:ext cx="5105401" cy="47783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9DBC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E58D8A-1316-0E4A-AF38-77243CFED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9ECB9-447F-AB45-82A6-E5BBD6153BC1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4A2174-CD1E-BA46-A0A5-5C562D6D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6CCE3D-E0EF-AD4C-A4A7-4AC731AD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3593-3341-FF43-B1F0-DD3C4C12D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05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468177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6B557-6CF0-1743-B333-3540BFD99AD4}" type="datetimeFigureOut">
              <a:rPr lang="es-ES_tradnl" smtClean="0"/>
              <a:t>21/11/2018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3673E-84DE-3947-8B70-ED0AB21320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210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468177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6B557-6CF0-1743-B333-3540BFD99AD4}" type="datetimeFigureOut">
              <a:rPr lang="es-ES_tradnl" smtClean="0"/>
              <a:t>21/11/2018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3673E-84DE-3947-8B70-ED0AB21320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707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EDBC2B-D8BA-984B-A266-9919BB62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BC406C-F7F8-4C4E-B6E6-C702D4BE0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9ECB9-447F-AB45-82A6-E5BBD6153BC1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766990-72BC-7344-9759-D3E784857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DEBB79-F44A-454F-9364-DC0DD80B3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3593-3341-FF43-B1F0-DD3C4C12D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71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C8140FD-07DF-B14E-9086-8C5354333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9ECB9-447F-AB45-82A6-E5BBD6153BC1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636309-D6CB-3948-96FD-A5DC8F9B6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996036-9536-B944-8C60-4FD7BA4D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3593-3341-FF43-B1F0-DD3C4C12D9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23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100471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rgbClr val="468177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870791"/>
            <a:ext cx="9144000" cy="29558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dirty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6B557-6CF0-1743-B333-3540BFD99AD4}" type="datetimeFigureOut">
              <a:rPr lang="es-ES_tradnl" smtClean="0"/>
              <a:t>21/11/2018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3673E-84DE-3947-8B70-ED0AB21320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2666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8177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6B557-6CF0-1743-B333-3540BFD99AD4}" type="datetimeFigureOut">
              <a:rPr lang="es-ES_tradnl" smtClean="0"/>
              <a:t>21/11/2018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3673E-84DE-3947-8B70-ED0AB21320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059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468177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6B557-6CF0-1743-B333-3540BFD99AD4}" type="datetimeFigureOut">
              <a:rPr lang="es-ES_tradnl" smtClean="0"/>
              <a:t>21/11/2018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3673E-84DE-3947-8B70-ED0AB21320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606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8177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6B557-6CF0-1743-B333-3540BFD99AD4}" type="datetimeFigureOut">
              <a:rPr lang="es-ES_tradnl" smtClean="0"/>
              <a:t>21/11/2018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3673E-84DE-3947-8B70-ED0AB21320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1550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8177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6B557-6CF0-1743-B333-3540BFD99AD4}" type="datetimeFigureOut">
              <a:rPr lang="es-ES_tradnl" smtClean="0"/>
              <a:t>21/11/2018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3673E-84DE-3947-8B70-ED0AB21320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768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6B557-6CF0-1743-B333-3540BFD99AD4}" type="datetimeFigureOut">
              <a:rPr lang="es-ES_tradnl" smtClean="0"/>
              <a:t>21/11/2018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3673E-84DE-3947-8B70-ED0AB21320A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451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7A63E7A-0279-2E47-BC8B-85989D07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E69655-1E76-DA4A-A600-472C1448E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DAAAA4-1FEA-074A-B9B9-98E44EFD8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9ECB9-447F-AB45-82A6-E5BBD6153BC1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606EC0-69CE-AA40-918D-1AC94625F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EC7F96-B18F-3947-BF5F-E4DBED4AC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83593-3341-FF43-B1F0-DD3C4C12D9C0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2DDA28-0AA6-D44B-A5EC-EC6F62E33E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4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40533E4-CA28-4649-B448-0D1735D89B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5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Bayne%20S.,%20and%20Ross%20J.%20(2011).%20&#8216;Digital%20Native&#8217;%20and%20&#8216;Digital%20Immigrant&#8217;%20discourses.%20In%20Land%20R.,%20&amp;%20Bayne%20S.%20(eds).%20Digital%20difference.%20Educational%20futures%20rethinking%20theory%20and%20practice,%20vol%2050.%20SensePublishers." TargetMode="External"/><Relationship Id="rId2" Type="http://schemas.openxmlformats.org/officeDocument/2006/relationships/hyperlink" Target="https://www.bbc.co.uk/sounds/play/p053ln9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1CFB5-4CFC-3045-A194-A9BCC5E9D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9450" y="1113896"/>
            <a:ext cx="6400801" cy="1655762"/>
          </a:xfrm>
        </p:spPr>
        <p:txBody>
          <a:bodyPr>
            <a:normAutofit fontScale="90000"/>
          </a:bodyPr>
          <a:lstStyle/>
          <a:p>
            <a:r>
              <a:rPr lang="en-IE" sz="4000" dirty="0"/>
              <a:t>Education Outcomes Enhanced by the Use of Digital Technology: </a:t>
            </a:r>
            <a:br>
              <a:rPr lang="fr-FR" sz="3200" dirty="0"/>
            </a:br>
            <a:r>
              <a:rPr lang="fr-FR" sz="3200" b="0" dirty="0"/>
              <a:t>Gráinne Conole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01EE96-2B46-D441-BAA2-94BDDCBB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9450" y="2975263"/>
            <a:ext cx="5454504" cy="658906"/>
          </a:xfrm>
        </p:spPr>
        <p:txBody>
          <a:bodyPr>
            <a:normAutofit fontScale="70000" lnSpcReduction="20000"/>
          </a:bodyPr>
          <a:lstStyle/>
          <a:p>
            <a:r>
              <a:rPr lang="fr-FR" sz="2900" dirty="0"/>
              <a:t>NESET II and EENEE </a:t>
            </a:r>
            <a:r>
              <a:rPr lang="fr-FR" sz="2900" dirty="0" err="1"/>
              <a:t>Conference</a:t>
            </a:r>
            <a:endParaRPr lang="fr-FR" sz="2900" dirty="0"/>
          </a:p>
          <a:p>
            <a:r>
              <a:rPr lang="fr-FR" sz="2900" dirty="0"/>
              <a:t>Brussels, 22 </a:t>
            </a:r>
            <a:r>
              <a:rPr lang="fr-FR" sz="2900" dirty="0" err="1"/>
              <a:t>November</a:t>
            </a:r>
            <a:r>
              <a:rPr lang="fr-FR" sz="2900" dirty="0"/>
              <a:t> 2018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781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100471"/>
          </a:xfrm>
        </p:spPr>
        <p:txBody>
          <a:bodyPr/>
          <a:lstStyle/>
          <a:p>
            <a:pPr algn="l"/>
            <a:r>
              <a:rPr lang="en-GB" sz="4800" dirty="0">
                <a:latin typeface="+mn-lt"/>
              </a:rPr>
              <a:t>Digital leakage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870791"/>
            <a:ext cx="5296931" cy="295585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Classroom expanded and evolved as virtual place  sits alongside physical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 variety of different complementary learning opportunities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Further evidence of blurring of boundaries </a:t>
            </a:r>
          </a:p>
        </p:txBody>
      </p:sp>
      <p:pic>
        <p:nvPicPr>
          <p:cNvPr id="4" name="image3.png">
            <a:extLst>
              <a:ext uri="{FF2B5EF4-FFF2-40B4-BE49-F238E27FC236}">
                <a16:creationId xmlns:a16="http://schemas.microsoft.com/office/drawing/2014/main" id="{00EB7E02-DFAB-3348-9850-991D82D7BD0B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9532" y="1913112"/>
            <a:ext cx="4277733" cy="3449722"/>
          </a:xfrm>
          <a:prstGeom prst="rect">
            <a:avLst/>
          </a:prstGeom>
          <a:ln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39F79D-6EF5-2F45-A4ED-B34B373D8D4E}"/>
              </a:ext>
            </a:extLst>
          </p:cNvPr>
          <p:cNvSpPr/>
          <p:nvPr/>
        </p:nvSpPr>
        <p:spPr>
          <a:xfrm>
            <a:off x="9272056" y="5410072"/>
            <a:ext cx="1372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296AAF"/>
                </a:solidFill>
              </a:rPr>
              <a:t>Brown, 2015</a:t>
            </a:r>
          </a:p>
        </p:txBody>
      </p:sp>
    </p:spTree>
    <p:extLst>
      <p:ext uri="{BB962C8B-B14F-4D97-AF65-F5344CB8AC3E}">
        <p14:creationId xmlns:p14="http://schemas.microsoft.com/office/powerpoint/2010/main" val="1938514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0E22CB2-B315-B14E-A3EF-9EBF9253D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599991"/>
              </p:ext>
            </p:extLst>
          </p:nvPr>
        </p:nvGraphicFramePr>
        <p:xfrm>
          <a:off x="2110712" y="1616138"/>
          <a:ext cx="8651535" cy="436901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70203">
                  <a:extLst>
                    <a:ext uri="{9D8B030D-6E8A-4147-A177-3AD203B41FA5}">
                      <a16:colId xmlns:a16="http://schemas.microsoft.com/office/drawing/2014/main" val="3525568008"/>
                    </a:ext>
                  </a:extLst>
                </a:gridCol>
                <a:gridCol w="4381332">
                  <a:extLst>
                    <a:ext uri="{9D8B030D-6E8A-4147-A177-3AD203B41FA5}">
                      <a16:colId xmlns:a16="http://schemas.microsoft.com/office/drawing/2014/main" val="970670300"/>
                    </a:ext>
                  </a:extLst>
                </a:gridCol>
              </a:tblGrid>
              <a:tr h="249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Teacher-centred</a:t>
                      </a:r>
                      <a:endParaRPr lang="en-IE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4377" marR="84377" marT="0" marB="0">
                    <a:solidFill>
                      <a:srgbClr val="46817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Learning-centred</a:t>
                      </a:r>
                      <a:endParaRPr lang="en-IE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4377" marR="84377" marT="0" marB="0">
                    <a:solidFill>
                      <a:srgbClr val="4681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396706"/>
                  </a:ext>
                </a:extLst>
              </a:tr>
              <a:tr h="4119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Learning of facts and declarative knowledge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Memorising information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Teacher is central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A focus on passing exams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Drilling of right questions and routines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Learning to pass exams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Focus on information presentation to passive learning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Technology as a media channel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Learning from resources and technology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</a:txBody>
                  <a:tcPr marL="84377" marR="84377" marT="0" marB="0">
                    <a:solidFill>
                      <a:srgbClr val="9DBC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Learning of conceptual knowledge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Working with information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Activity is central to learning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Applying knowledge, theoretical thinking and demonstrating generic skills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Problem-solving, design, project work and inquiries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Learning how to learn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Focus on how learning occurs within an activity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Technology as intellectual partner in learning</a:t>
                      </a:r>
                      <a:endParaRPr lang="en-IE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Learning with resources and technology</a:t>
                      </a:r>
                    </a:p>
                  </a:txBody>
                  <a:tcPr marL="84377" marR="84377" marT="0" marB="0">
                    <a:solidFill>
                      <a:srgbClr val="9DBC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62273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F6F5A87-12A6-7D43-B6D1-0C8EC5002A10}"/>
              </a:ext>
            </a:extLst>
          </p:cNvPr>
          <p:cNvSpPr txBox="1"/>
          <p:nvPr/>
        </p:nvSpPr>
        <p:spPr>
          <a:xfrm>
            <a:off x="2110712" y="6112151"/>
            <a:ext cx="4070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Churchill (2017)</a:t>
            </a:r>
            <a:endParaRPr lang="en-IE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Sfard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(1998): acquisition vs. participation </a:t>
            </a:r>
          </a:p>
        </p:txBody>
      </p:sp>
    </p:spTree>
    <p:extLst>
      <p:ext uri="{BB962C8B-B14F-4D97-AF65-F5344CB8AC3E}">
        <p14:creationId xmlns:p14="http://schemas.microsoft.com/office/powerpoint/2010/main" val="3662992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74D36D-981F-C142-A5D3-DA184B498C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95"/>
            <a:ext cx="12192000" cy="67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E42332-D142-0C43-BBFE-BC6B59B4A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333" y="1883991"/>
            <a:ext cx="6109215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Effective instruction depends on understanding of the complex interplay among learners’ prior knowledge, experiences, motivations, interests, and language and cognitive skills; educators’ own experiences and cultural influences; and the cultural, social, cognitive, and emotional characteristics of the learning environment </a:t>
            </a:r>
          </a:p>
          <a:p>
            <a:pPr marL="0" indent="0" algn="just">
              <a:buNone/>
            </a:pPr>
            <a:endParaRPr lang="en-GB" sz="2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(National Academy of Sciences, 2018)</a:t>
            </a:r>
            <a:endParaRPr lang="en-IE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en-GB" sz="2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76EDA3-277E-794C-A00F-FB1534B3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993" y="1643061"/>
            <a:ext cx="5175841" cy="449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53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1313"/>
            <a:ext cx="9144000" cy="1100471"/>
          </a:xfrm>
        </p:spPr>
        <p:txBody>
          <a:bodyPr/>
          <a:lstStyle/>
          <a:p>
            <a:pPr algn="l"/>
            <a:r>
              <a:rPr lang="en-GB" sz="4800" dirty="0">
                <a:latin typeface="+mn-lt"/>
              </a:rPr>
              <a:t>A pedagogical compass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870791"/>
            <a:ext cx="5371071" cy="295585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UNESCO Pillars of learning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Learning to be, do, know, live together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‘Pedagogical compass’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Needs to swing between all four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Needle is not always pointing towards more traditional ‘learning by listening’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Should not be stuck in any particular direction, as effective pedagogy requires a variety or combination of approaches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1.png">
            <a:extLst>
              <a:ext uri="{FF2B5EF4-FFF2-40B4-BE49-F238E27FC236}">
                <a16:creationId xmlns:a16="http://schemas.microsoft.com/office/drawing/2014/main" id="{D46BE477-274F-7245-BAB9-D4A31062D4C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20124" y="2472071"/>
            <a:ext cx="4269819" cy="2884616"/>
          </a:xfrm>
          <a:prstGeom prst="rect">
            <a:avLst/>
          </a:prstGeom>
          <a:ln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65F3C4-11A2-9F45-ABF8-C432972764B3}"/>
              </a:ext>
            </a:extLst>
          </p:cNvPr>
          <p:cNvSpPr/>
          <p:nvPr/>
        </p:nvSpPr>
        <p:spPr>
          <a:xfrm>
            <a:off x="9272056" y="5410072"/>
            <a:ext cx="1372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296AAF"/>
                </a:solidFill>
              </a:rPr>
              <a:t>Brown, 2018</a:t>
            </a:r>
          </a:p>
        </p:txBody>
      </p:sp>
    </p:spTree>
    <p:extLst>
      <p:ext uri="{BB962C8B-B14F-4D97-AF65-F5344CB8AC3E}">
        <p14:creationId xmlns:p14="http://schemas.microsoft.com/office/powerpoint/2010/main" val="1351282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5364"/>
            <a:ext cx="9144000" cy="1100471"/>
          </a:xfrm>
        </p:spPr>
        <p:txBody>
          <a:bodyPr/>
          <a:lstStyle/>
          <a:p>
            <a:pPr algn="l"/>
            <a:r>
              <a:rPr lang="en-GB" sz="4800" dirty="0">
                <a:latin typeface="+mn-lt"/>
              </a:rPr>
              <a:t>Constraints and conflicts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2870791"/>
            <a:ext cx="7669429" cy="295585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First order: constraints &amp; limitations external to teachers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Funding and resource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Infrastructure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Access and time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Leadership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Second order: conflicts &amp; tensions internal to teachers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Teacher confidence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Teacher beliefs and attitudes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Resistance to change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Reluctance to adopt new technologies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0C685-F6BB-944E-BEEE-D2094149D2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137" y="3799272"/>
            <a:ext cx="3464058" cy="166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51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8599"/>
            <a:ext cx="9144000" cy="1100471"/>
          </a:xfrm>
        </p:spPr>
        <p:txBody>
          <a:bodyPr/>
          <a:lstStyle/>
          <a:p>
            <a:pPr algn="l"/>
            <a:r>
              <a:rPr lang="en-GB" sz="4800" dirty="0">
                <a:latin typeface="+mn-lt"/>
              </a:rPr>
              <a:t>Teacher focussed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76058"/>
            <a:ext cx="7002164" cy="295585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Continuing Professional Learning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Central role of the teacher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Enable teachers to develop innovative learning interventions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Make effective use of digital technologies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Formats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Specialised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and tailored workshops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Peer support and mentoring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Examples of good practice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Share and discuss practice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Resources, OER and MOOCs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E2FB1-4726-6C47-9A38-6C341F8463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898" y="2505247"/>
            <a:ext cx="3425804" cy="343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4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100471"/>
          </a:xfrm>
        </p:spPr>
        <p:txBody>
          <a:bodyPr/>
          <a:lstStyle/>
          <a:p>
            <a:pPr algn="l"/>
            <a:r>
              <a:rPr lang="en-GB" sz="4800" dirty="0">
                <a:latin typeface="+mn-lt"/>
              </a:rPr>
              <a:t>Beware the rhetoric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870791"/>
            <a:ext cx="6798734" cy="295585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65% of future jobs don’t exists –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debunked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Overly positivist accounts, not taking account of the nuances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Lack of credibility, not build on empirical evidence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Millennial generation –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discredited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Uncritical adoption of popular teaching and learning ‘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catchisms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’ –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claims and counterclaims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EBB295-2A49-E44A-AE9A-51B06DABF7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163" y="2538738"/>
            <a:ext cx="3411216" cy="32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63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133" y="1481666"/>
            <a:ext cx="9144000" cy="1100471"/>
          </a:xfrm>
        </p:spPr>
        <p:txBody>
          <a:bodyPr/>
          <a:lstStyle/>
          <a:p>
            <a:pPr algn="l"/>
            <a:r>
              <a:rPr lang="en-GB" sz="4800" dirty="0">
                <a:latin typeface="+mn-lt"/>
              </a:rPr>
              <a:t>Recommendations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9133" y="2788236"/>
            <a:ext cx="7002164" cy="295585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Digital learning ecology is complex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More research needed to understand the complexity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Influence of affordances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Understand affordances &amp; how they support pedagogy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No single metaphor for 21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</a:rPr>
              <a:t>st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Century learning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Support for learning needs to match learner needs and the context of learning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Assessment needs to support deep learning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Needs to be purposeful &amp; support active, authentic and meaningful learning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C8C3A-C500-504F-A0E1-B33E8D011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643" y="2170935"/>
            <a:ext cx="3641557" cy="366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38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266" y="1507065"/>
            <a:ext cx="9144000" cy="1100471"/>
          </a:xfrm>
        </p:spPr>
        <p:txBody>
          <a:bodyPr/>
          <a:lstStyle/>
          <a:p>
            <a:pPr algn="l"/>
            <a:r>
              <a:rPr lang="en-GB" sz="4800" dirty="0">
                <a:latin typeface="+mn-lt"/>
              </a:rPr>
              <a:t>Recommendations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9266" y="2875803"/>
            <a:ext cx="6705601" cy="295585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Teachers’ mindsets mediate technology implementation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Targeted and authentic CPL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Impact of leadership and institutional cultures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Need to align with factors for successful update of digital technologies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Refocus and change mindsets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From education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in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change to education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for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change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C8C3A-C500-504F-A0E1-B33E8D011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643" y="2170935"/>
            <a:ext cx="3641557" cy="366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1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8599"/>
            <a:ext cx="9144000" cy="1100471"/>
          </a:xfrm>
        </p:spPr>
        <p:txBody>
          <a:bodyPr/>
          <a:lstStyle/>
          <a:p>
            <a:pPr algn="l"/>
            <a:r>
              <a:rPr lang="en-GB" sz="4800" dirty="0">
                <a:latin typeface="+mn-lt"/>
              </a:rPr>
              <a:t>Research</a:t>
            </a:r>
            <a:r>
              <a:rPr lang="fr-FR" sz="4800" dirty="0">
                <a:latin typeface="+mn-lt"/>
              </a:rPr>
              <a:t> questions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70791"/>
            <a:ext cx="6186616" cy="2955851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Education outcomes enhanced by the use of digital technologies: reimaging the new learning ecology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How does digital technology enhanced teaching and learning?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What are the enablers for successful digital technology use?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What are the implications for policy and transformative curriculum reforms?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AF3BD-DDA0-B14D-9095-58BF1C062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195" y="2150434"/>
            <a:ext cx="3624415" cy="36534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92E606-3315-2E46-96D3-59325B029DC0}"/>
              </a:ext>
            </a:extLst>
          </p:cNvPr>
          <p:cNvSpPr/>
          <p:nvPr/>
        </p:nvSpPr>
        <p:spPr>
          <a:xfrm>
            <a:off x="8127195" y="5826642"/>
            <a:ext cx="3895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6AAF"/>
                </a:solidFill>
              </a:rPr>
              <a:t>With Mark Brown and Miroslav </a:t>
            </a:r>
            <a:r>
              <a:rPr lang="en-US" dirty="0" err="1">
                <a:solidFill>
                  <a:srgbClr val="296AAF"/>
                </a:solidFill>
              </a:rPr>
              <a:t>Beblavy</a:t>
            </a:r>
            <a:endParaRPr lang="en-US" dirty="0">
              <a:solidFill>
                <a:srgbClr val="296A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3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2A75A-423F-CA4A-83A8-D0EA8E905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971" y="2045290"/>
            <a:ext cx="4291689" cy="3318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468177"/>
                </a:solidFill>
              </a:rPr>
              <a:t>Change isn’t just one thing, just one time, just one big revelation. Change occurs in stages, and phases, which each add depth, colour, character, and create a multidimensional, multifaceted you</a:t>
            </a:r>
            <a:r>
              <a:rPr lang="lt-LT" dirty="0">
                <a:solidFill>
                  <a:srgbClr val="468177"/>
                </a:solidFill>
              </a:rPr>
              <a:t>.</a:t>
            </a:r>
            <a:r>
              <a:rPr lang="en-GB" dirty="0">
                <a:solidFill>
                  <a:srgbClr val="468177"/>
                </a:solidFill>
              </a:rPr>
              <a:t> </a:t>
            </a:r>
            <a:endParaRPr lang="en-IE" dirty="0">
              <a:solidFill>
                <a:srgbClr val="46817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3950AE-C77F-0B4C-A51B-3E73BC2C5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842" y="2045290"/>
            <a:ext cx="5049252" cy="397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8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0865"/>
            <a:ext cx="9144000" cy="1100471"/>
          </a:xfrm>
        </p:spPr>
        <p:txBody>
          <a:bodyPr/>
          <a:lstStyle/>
          <a:p>
            <a:pPr algn="l"/>
            <a:r>
              <a:rPr lang="en-GB" sz="4800" dirty="0">
                <a:latin typeface="+mn-lt"/>
              </a:rPr>
              <a:t>Outline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5871"/>
            <a:ext cx="6487886" cy="2955851"/>
          </a:xfrm>
        </p:spPr>
        <p:txBody>
          <a:bodyPr/>
          <a:lstStyle/>
          <a:p>
            <a:pPr marL="380990" indent="-380990" algn="l">
              <a:lnSpc>
                <a:spcPct val="70000"/>
              </a:lnSpc>
              <a:spcBef>
                <a:spcPts val="1200"/>
              </a:spcBef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Foregrounding literature</a:t>
            </a:r>
          </a:p>
          <a:p>
            <a:pPr marL="380990" indent="-380990" algn="l">
              <a:lnSpc>
                <a:spcPct val="70000"/>
              </a:lnSpc>
              <a:spcBef>
                <a:spcPts val="1200"/>
              </a:spcBef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Theoretical lens</a:t>
            </a:r>
          </a:p>
          <a:p>
            <a:pPr marL="380990" indent="-380990" algn="l">
              <a:lnSpc>
                <a:spcPct val="70000"/>
              </a:lnSpc>
              <a:spcBef>
                <a:spcPts val="1200"/>
              </a:spcBef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Changing nature of the digital society</a:t>
            </a:r>
          </a:p>
          <a:p>
            <a:pPr marL="380990" indent="-380990" algn="l">
              <a:lnSpc>
                <a:spcPct val="70000"/>
              </a:lnSpc>
              <a:spcBef>
                <a:spcPts val="1200"/>
              </a:spcBef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Affordances of digital technology</a:t>
            </a:r>
          </a:p>
          <a:p>
            <a:pPr marL="380990" indent="-380990" algn="l">
              <a:lnSpc>
                <a:spcPct val="70000"/>
              </a:lnSpc>
              <a:spcBef>
                <a:spcPts val="1200"/>
              </a:spcBef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Effective pedagogy for innovation</a:t>
            </a:r>
          </a:p>
          <a:p>
            <a:pPr marL="380990" indent="-380990" algn="l">
              <a:lnSpc>
                <a:spcPct val="70000"/>
              </a:lnSpc>
              <a:spcBef>
                <a:spcPts val="1200"/>
              </a:spcBef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Continuous Professional Learning</a:t>
            </a:r>
          </a:p>
          <a:p>
            <a:pPr marL="380990" indent="-380990" algn="l">
              <a:lnSpc>
                <a:spcPct val="70000"/>
              </a:lnSpc>
              <a:spcBef>
                <a:spcPts val="1200"/>
              </a:spcBef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Barriers </a:t>
            </a:r>
          </a:p>
          <a:p>
            <a:pPr marL="380990" indent="-380990" algn="l">
              <a:lnSpc>
                <a:spcPct val="70000"/>
              </a:lnSpc>
              <a:spcBef>
                <a:spcPts val="1200"/>
              </a:spcBef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Principles and recommendations</a:t>
            </a:r>
          </a:p>
          <a:p>
            <a:pPr marL="380990" indent="-380990" algn="l">
              <a:lnSpc>
                <a:spcPct val="70000"/>
              </a:lnSpc>
              <a:spcBef>
                <a:spcPts val="1200"/>
              </a:spcBef>
              <a:buClr>
                <a:prstClr val="black"/>
              </a:buClr>
              <a:buSzPts val="16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Final reflections</a:t>
            </a:r>
          </a:p>
        </p:txBody>
      </p:sp>
      <p:pic>
        <p:nvPicPr>
          <p:cNvPr id="6" name="Picture 5" descr="steps.jpg">
            <a:extLst>
              <a:ext uri="{FF2B5EF4-FFF2-40B4-BE49-F238E27FC236}">
                <a16:creationId xmlns:a16="http://schemas.microsoft.com/office/drawing/2014/main" id="{6C3951BD-5D74-D449-8D16-5A1DEBD726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032" y="2389130"/>
            <a:ext cx="2685298" cy="358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3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100471"/>
          </a:xfrm>
        </p:spPr>
        <p:txBody>
          <a:bodyPr/>
          <a:lstStyle/>
          <a:p>
            <a:pPr algn="l"/>
            <a:r>
              <a:rPr lang="fr-FR" sz="4800" dirty="0">
                <a:latin typeface="+mn-lt"/>
              </a:rPr>
              <a:t>OE</a:t>
            </a:r>
            <a:r>
              <a:rPr lang="lt-LT" sz="4800" dirty="0">
                <a:latin typeface="+mn-lt"/>
              </a:rPr>
              <a:t>C</a:t>
            </a:r>
            <a:r>
              <a:rPr lang="fr-FR" sz="4800" dirty="0">
                <a:latin typeface="+mn-lt"/>
              </a:rPr>
              <a:t>D </a:t>
            </a:r>
            <a:r>
              <a:rPr lang="fr-FR" sz="4800" dirty="0" err="1">
                <a:latin typeface="+mn-lt"/>
              </a:rPr>
              <a:t>seminal</a:t>
            </a:r>
            <a:r>
              <a:rPr lang="fr-FR" sz="4800" dirty="0">
                <a:latin typeface="+mn-lt"/>
              </a:rPr>
              <a:t> report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70791"/>
            <a:ext cx="6965092" cy="295585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ICT has revolutionised virtually every aspect of our life and work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Students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Unable to navigate through a complex digital landscape will no longer be able to participate fully in the economic, social and cultural life around them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Students as critical consumers of Internet services and electronic media and make informed choices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Challenges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Information overload, plagiarism, online risks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B6ED13-0B1F-9E49-8471-9B0290E209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9466" y="2035690"/>
            <a:ext cx="3174610" cy="40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25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4733"/>
            <a:ext cx="9144000" cy="1100471"/>
          </a:xfrm>
        </p:spPr>
        <p:txBody>
          <a:bodyPr/>
          <a:lstStyle/>
          <a:p>
            <a:pPr algn="l"/>
            <a:r>
              <a:rPr lang="fr-FR" sz="4800" dirty="0">
                <a:latin typeface="+mn-lt"/>
              </a:rPr>
              <a:t>Real transformation?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70791"/>
            <a:ext cx="6038335" cy="295585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Study of 41 classrooms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Questions whether digital technology has transformed teaching and learning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More incremental change and cross-pollination than top-down policy mandates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1A0F0F-C20A-2C4D-9BA4-C30AE662B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499" y="1771004"/>
            <a:ext cx="2864426" cy="428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21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3358"/>
            <a:ext cx="9144000" cy="1100471"/>
          </a:xfrm>
        </p:spPr>
        <p:txBody>
          <a:bodyPr/>
          <a:lstStyle/>
          <a:p>
            <a:pPr algn="l"/>
            <a:r>
              <a:rPr lang="en-GB" sz="4800" dirty="0">
                <a:latin typeface="+mn-lt"/>
              </a:rPr>
              <a:t>Theoretical lens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59125"/>
            <a:ext cx="6248400" cy="295585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Potential to enhance and transform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Quality and effectiveness of pedagogy and outcomes depend on teachers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New technologies arising all the time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Limited change or progress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Traditional modes of instruction and assessment dominate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Many factors mediate success</a:t>
            </a:r>
          </a:p>
        </p:txBody>
      </p:sp>
      <p:pic>
        <p:nvPicPr>
          <p:cNvPr id="1026" name="Picture 2" descr="https://lh4.googleusercontent.com/kl79CDdKo2nWJOZPGjgtfhv89feERCENyYqKXDTVezG-Bf1NsS5k_JAW6HTyYd-BYin95UsZP-YVeOKs5_ZpOEq8il9BahjdYA16qU9dKRXiI5QHwkfIj7Ti3lpEjPOzHMXUPSZ3">
            <a:extLst>
              <a:ext uri="{FF2B5EF4-FFF2-40B4-BE49-F238E27FC236}">
                <a16:creationId xmlns:a16="http://schemas.microsoft.com/office/drawing/2014/main" id="{616FAB52-621F-5F45-92F4-EF28E58A4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014" y="2209801"/>
            <a:ext cx="4485402" cy="384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32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5357"/>
            <a:ext cx="11092249" cy="1100471"/>
          </a:xfrm>
        </p:spPr>
        <p:txBody>
          <a:bodyPr/>
          <a:lstStyle/>
          <a:p>
            <a:pPr algn="l"/>
            <a:r>
              <a:rPr lang="en-GB" sz="4800" dirty="0">
                <a:latin typeface="+mn-lt"/>
              </a:rPr>
              <a:t>Nature of today’s digital society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0548"/>
            <a:ext cx="6248400" cy="2955851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Changing nature of work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65% of jobs of the future don’t exist now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From knowledge recall to critical thinking…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Millennial generation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Different needs and expectations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IWWIWWIWI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Development of academic literacy skills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Adaptive and lifelong learners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Mixed of formal and OER/MOOCs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New forms of accreditation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Changing role of teachers and learners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0BE96A-7CA0-CC41-AEE8-68E5FA289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497" y="2595828"/>
            <a:ext cx="3312912" cy="336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1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0866"/>
            <a:ext cx="9144000" cy="1100471"/>
          </a:xfrm>
        </p:spPr>
        <p:txBody>
          <a:bodyPr/>
          <a:lstStyle/>
          <a:p>
            <a:pPr algn="l"/>
            <a:r>
              <a:rPr lang="fr-FR" sz="4800" dirty="0">
                <a:latin typeface="+mn-lt"/>
              </a:rPr>
              <a:t>Affordances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70791"/>
            <a:ext cx="5383427" cy="2955851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Phases: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Cultural, symbolic, communication, networked, cyber-infrastructure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Affordances</a:t>
            </a:r>
            <a:r>
              <a:rPr lang="en-US" sz="2933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Differ according to the technology, context and use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Internet most disruptive technology of last 50 years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68C79D-A4EA-F347-B748-540106C10F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271" y="1600199"/>
            <a:ext cx="4723392" cy="43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4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05092-0B30-F94C-B76C-878AF833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490132"/>
            <a:ext cx="9144000" cy="1100471"/>
          </a:xfrm>
        </p:spPr>
        <p:txBody>
          <a:bodyPr/>
          <a:lstStyle/>
          <a:p>
            <a:pPr algn="l"/>
            <a:r>
              <a:rPr lang="en-GB" sz="4800" dirty="0">
                <a:latin typeface="+mn-lt"/>
              </a:rPr>
              <a:t>Opportunities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AF731A-93B4-364C-AC8D-1C6AF5612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870791"/>
            <a:ext cx="6683830" cy="2955851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Technologies can: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nable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more interaction &amp; communication</a:t>
            </a: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;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h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elp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with retention</a:t>
            </a: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;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 engaging &amp; motivational</a:t>
            </a: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;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xtend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the classroom</a:t>
            </a: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;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p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rovide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timely and targeted feedback</a:t>
            </a: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;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p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ersonalise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the learning experience</a:t>
            </a: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;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BUT: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technology is not a single entity;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no single all-encompassing answer can be provided to the question of impact on educational outcomes</a:t>
            </a:r>
            <a:r>
              <a:rPr lang="lt-LT" dirty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D4CB9E-D59D-E94D-A055-011E4E8F7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035" y="2870791"/>
            <a:ext cx="3317004" cy="312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60258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foreseeing only text (paragraph and bullet points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11062</TotalTime>
  <Words>918</Words>
  <Application>Microsoft Office PowerPoint</Application>
  <PresentationFormat>Widescreen</PresentationFormat>
  <Paragraphs>147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1_cover slide</vt:lpstr>
      <vt:lpstr>content slide foreseeing only text (paragraph and bullet points)</vt:lpstr>
      <vt:lpstr>Education Outcomes Enhanced by the Use of Digital Technology:  Gráinne Conole</vt:lpstr>
      <vt:lpstr>Research questions</vt:lpstr>
      <vt:lpstr>Outline</vt:lpstr>
      <vt:lpstr>OECD seminal report</vt:lpstr>
      <vt:lpstr>Real transformation?</vt:lpstr>
      <vt:lpstr>Theoretical lens</vt:lpstr>
      <vt:lpstr>Nature of today’s digital society</vt:lpstr>
      <vt:lpstr>Affordances</vt:lpstr>
      <vt:lpstr>Opportunities</vt:lpstr>
      <vt:lpstr>Digital leakage</vt:lpstr>
      <vt:lpstr>PowerPoint Presentation</vt:lpstr>
      <vt:lpstr>PowerPoint Presentation</vt:lpstr>
      <vt:lpstr>PowerPoint Presentation</vt:lpstr>
      <vt:lpstr>A pedagogical compass</vt:lpstr>
      <vt:lpstr>Constraints and conflicts</vt:lpstr>
      <vt:lpstr>Teacher focussed</vt:lpstr>
      <vt:lpstr>Beware the rhetoric</vt:lpstr>
      <vt:lpstr>Recommendations</vt:lpstr>
      <vt:lpstr>Recommendations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Cyrielle DOLL</dc:creator>
  <cp:lastModifiedBy>Gintvile V.</cp:lastModifiedBy>
  <cp:revision>84</cp:revision>
  <dcterms:created xsi:type="dcterms:W3CDTF">2016-10-18T07:52:33Z</dcterms:created>
  <dcterms:modified xsi:type="dcterms:W3CDTF">2018-11-21T13:02:27Z</dcterms:modified>
</cp:coreProperties>
</file>