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60" r:id="rId2"/>
  </p:sldMasterIdLst>
  <p:notesMasterIdLst>
    <p:notesMasterId r:id="rId16"/>
  </p:notesMasterIdLst>
  <p:handoutMasterIdLst>
    <p:handoutMasterId r:id="rId17"/>
  </p:handoutMasterIdLst>
  <p:sldIdLst>
    <p:sldId id="267" r:id="rId3"/>
    <p:sldId id="281" r:id="rId4"/>
    <p:sldId id="278" r:id="rId5"/>
    <p:sldId id="268" r:id="rId6"/>
    <p:sldId id="269" r:id="rId7"/>
    <p:sldId id="274" r:id="rId8"/>
    <p:sldId id="276" r:id="rId9"/>
    <p:sldId id="282" r:id="rId10"/>
    <p:sldId id="283" r:id="rId11"/>
    <p:sldId id="270" r:id="rId12"/>
    <p:sldId id="271" r:id="rId13"/>
    <p:sldId id="275" r:id="rId14"/>
    <p:sldId id="284" r:id="rId15"/>
  </p:sldIdLst>
  <p:sldSz cx="12192000" cy="6858000"/>
  <p:notesSz cx="6808788"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45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CB7"/>
    <a:srgbClr val="468177"/>
    <a:srgbClr val="296AAF"/>
    <a:srgbClr val="009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96" autoAdjust="0"/>
    <p:restoredTop sz="93705"/>
  </p:normalViewPr>
  <p:slideViewPr>
    <p:cSldViewPr snapToGrid="0">
      <p:cViewPr varScale="1">
        <p:scale>
          <a:sx n="107" d="100"/>
          <a:sy n="107" d="100"/>
        </p:scale>
        <p:origin x="1266" y="96"/>
      </p:cViewPr>
      <p:guideLst>
        <p:guide orient="horz" pos="1619"/>
        <p:guide pos="454"/>
      </p:guideLst>
    </p:cSldViewPr>
  </p:slideViewPr>
  <p:notesTextViewPr>
    <p:cViewPr>
      <p:scale>
        <a:sx n="3" d="2"/>
        <a:sy n="3" d="2"/>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9E07E-27F2-48F3-8A75-B05E1FC5AB5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BEC83BF2-226E-4682-8226-C156F7220C76}">
      <dgm:prSet phldrT="[Text]" custT="1"/>
      <dgm:spPr>
        <a:solidFill>
          <a:srgbClr val="468177"/>
        </a:solidFill>
      </dgm:spPr>
      <dgm:t>
        <a:bodyPr/>
        <a:lstStyle/>
        <a:p>
          <a:r>
            <a:rPr lang="en-GB" sz="2000" b="1"/>
            <a:t>Access</a:t>
          </a:r>
        </a:p>
      </dgm:t>
    </dgm:pt>
    <dgm:pt modelId="{336016CE-6B09-4B30-BBA1-B247B0E56503}" type="parTrans" cxnId="{1FBF983A-45E9-4EC1-8E44-C42E67AFFFCB}">
      <dgm:prSet/>
      <dgm:spPr/>
      <dgm:t>
        <a:bodyPr/>
        <a:lstStyle/>
        <a:p>
          <a:endParaRPr lang="en-GB" sz="2000" b="1"/>
        </a:p>
      </dgm:t>
    </dgm:pt>
    <dgm:pt modelId="{D257A76E-0729-48F6-9DE3-29355F11FBF1}" type="sibTrans" cxnId="{1FBF983A-45E9-4EC1-8E44-C42E67AFFFCB}">
      <dgm:prSet/>
      <dgm:spPr>
        <a:ln w="76200">
          <a:solidFill>
            <a:srgbClr val="9DBCB7"/>
          </a:solidFill>
        </a:ln>
      </dgm:spPr>
      <dgm:t>
        <a:bodyPr/>
        <a:lstStyle/>
        <a:p>
          <a:endParaRPr lang="en-GB" sz="2000" b="1"/>
        </a:p>
      </dgm:t>
    </dgm:pt>
    <dgm:pt modelId="{699162A7-7A91-4A76-B9D5-980F29612150}">
      <dgm:prSet phldrT="[Text]" custT="1"/>
      <dgm:spPr>
        <a:solidFill>
          <a:srgbClr val="468177"/>
        </a:solidFill>
      </dgm:spPr>
      <dgm:t>
        <a:bodyPr/>
        <a:lstStyle/>
        <a:p>
          <a:r>
            <a:rPr lang="en-GB" sz="2000" b="1"/>
            <a:t>Analysis and Evaluation</a:t>
          </a:r>
        </a:p>
      </dgm:t>
    </dgm:pt>
    <dgm:pt modelId="{376C565C-9891-4210-BA5D-CFEA45C3A796}" type="parTrans" cxnId="{234E41D4-22AB-45B8-BD51-51CF310D9054}">
      <dgm:prSet/>
      <dgm:spPr/>
      <dgm:t>
        <a:bodyPr/>
        <a:lstStyle/>
        <a:p>
          <a:endParaRPr lang="en-GB" sz="2000" b="1"/>
        </a:p>
      </dgm:t>
    </dgm:pt>
    <dgm:pt modelId="{44CB1CE2-1A48-4CC7-AF13-E6A777F88AA5}" type="sibTrans" cxnId="{234E41D4-22AB-45B8-BD51-51CF310D9054}">
      <dgm:prSet/>
      <dgm:spPr>
        <a:ln w="76200">
          <a:solidFill>
            <a:srgbClr val="9DBCB7"/>
          </a:solidFill>
        </a:ln>
      </dgm:spPr>
      <dgm:t>
        <a:bodyPr/>
        <a:lstStyle/>
        <a:p>
          <a:endParaRPr lang="en-GB" sz="2000" b="1"/>
        </a:p>
      </dgm:t>
    </dgm:pt>
    <dgm:pt modelId="{F4392194-8D8F-41F4-B78F-68A5FF54C05C}">
      <dgm:prSet phldrT="[Text]" custT="1"/>
      <dgm:spPr>
        <a:solidFill>
          <a:srgbClr val="468177"/>
        </a:solidFill>
      </dgm:spPr>
      <dgm:t>
        <a:bodyPr/>
        <a:lstStyle/>
        <a:p>
          <a:r>
            <a:rPr lang="en-GB" sz="2000" b="1"/>
            <a:t>Creation</a:t>
          </a:r>
        </a:p>
      </dgm:t>
    </dgm:pt>
    <dgm:pt modelId="{DEED50CA-1722-46DF-AC74-B6C7B30BED54}" type="parTrans" cxnId="{0655398F-17C2-437D-BE8A-AC065CE85CF0}">
      <dgm:prSet/>
      <dgm:spPr/>
      <dgm:t>
        <a:bodyPr/>
        <a:lstStyle/>
        <a:p>
          <a:endParaRPr lang="en-GB" sz="2000" b="1"/>
        </a:p>
      </dgm:t>
    </dgm:pt>
    <dgm:pt modelId="{E514691B-7F04-451D-8033-7DD914A6D3FE}" type="sibTrans" cxnId="{0655398F-17C2-437D-BE8A-AC065CE85CF0}">
      <dgm:prSet/>
      <dgm:spPr>
        <a:ln w="76200">
          <a:solidFill>
            <a:srgbClr val="9DBCB7"/>
          </a:solidFill>
        </a:ln>
      </dgm:spPr>
      <dgm:t>
        <a:bodyPr/>
        <a:lstStyle/>
        <a:p>
          <a:endParaRPr lang="en-GB" sz="2000" b="1"/>
        </a:p>
      </dgm:t>
    </dgm:pt>
    <dgm:pt modelId="{01307BFE-369D-469C-90A7-CC6ACD78ACB0}">
      <dgm:prSet phldrT="[Text]" custT="1"/>
      <dgm:spPr>
        <a:solidFill>
          <a:srgbClr val="468177"/>
        </a:solidFill>
      </dgm:spPr>
      <dgm:t>
        <a:bodyPr/>
        <a:lstStyle/>
        <a:p>
          <a:r>
            <a:rPr lang="en-GB" sz="2000" b="1"/>
            <a:t>Reflection</a:t>
          </a:r>
        </a:p>
      </dgm:t>
    </dgm:pt>
    <dgm:pt modelId="{D7F73C6C-760D-4854-BF53-D19686BAAF46}" type="parTrans" cxnId="{9A383CBE-54AA-4CDD-9E44-E692BA20D424}">
      <dgm:prSet/>
      <dgm:spPr/>
      <dgm:t>
        <a:bodyPr/>
        <a:lstStyle/>
        <a:p>
          <a:endParaRPr lang="en-GB" sz="2000" b="1"/>
        </a:p>
      </dgm:t>
    </dgm:pt>
    <dgm:pt modelId="{AC908A4C-A889-4A00-879D-D8C73047DE48}" type="sibTrans" cxnId="{9A383CBE-54AA-4CDD-9E44-E692BA20D424}">
      <dgm:prSet/>
      <dgm:spPr>
        <a:ln w="57150">
          <a:solidFill>
            <a:srgbClr val="9DBCB7"/>
          </a:solidFill>
        </a:ln>
      </dgm:spPr>
      <dgm:t>
        <a:bodyPr/>
        <a:lstStyle/>
        <a:p>
          <a:endParaRPr lang="en-GB" sz="2000" b="1"/>
        </a:p>
      </dgm:t>
    </dgm:pt>
    <dgm:pt modelId="{E2A88FC3-66D6-4DC4-A61F-DB7E70E7BA7B}">
      <dgm:prSet phldrT="[Text]" custT="1"/>
      <dgm:spPr>
        <a:solidFill>
          <a:srgbClr val="468177"/>
        </a:solidFill>
      </dgm:spPr>
      <dgm:t>
        <a:bodyPr/>
        <a:lstStyle/>
        <a:p>
          <a:r>
            <a:rPr lang="en-GB" sz="2000" b="1"/>
            <a:t>Action/ Agency</a:t>
          </a:r>
        </a:p>
      </dgm:t>
    </dgm:pt>
    <dgm:pt modelId="{EA4D6BD2-4D16-43A9-B621-2B07006767BA}" type="parTrans" cxnId="{A3587562-B3D7-43D3-BC9F-3B887E06B6EB}">
      <dgm:prSet/>
      <dgm:spPr/>
      <dgm:t>
        <a:bodyPr/>
        <a:lstStyle/>
        <a:p>
          <a:endParaRPr lang="en-GB" sz="2000" b="1"/>
        </a:p>
      </dgm:t>
    </dgm:pt>
    <dgm:pt modelId="{C0CF5860-A9BA-4DBA-8A25-E52715EE9214}" type="sibTrans" cxnId="{A3587562-B3D7-43D3-BC9F-3B887E06B6EB}">
      <dgm:prSet/>
      <dgm:spPr>
        <a:ln w="76200">
          <a:solidFill>
            <a:srgbClr val="9DBCB7"/>
          </a:solidFill>
        </a:ln>
      </dgm:spPr>
      <dgm:t>
        <a:bodyPr/>
        <a:lstStyle/>
        <a:p>
          <a:endParaRPr lang="en-GB" sz="2000" b="1"/>
        </a:p>
      </dgm:t>
    </dgm:pt>
    <dgm:pt modelId="{A28A2D23-E0E8-4CFB-AB73-22DDF7F633C9}" type="pres">
      <dgm:prSet presAssocID="{8C29E07E-27F2-48F3-8A75-B05E1FC5AB52}" presName="cycle" presStyleCnt="0">
        <dgm:presLayoutVars>
          <dgm:dir/>
          <dgm:resizeHandles val="exact"/>
        </dgm:presLayoutVars>
      </dgm:prSet>
      <dgm:spPr/>
    </dgm:pt>
    <dgm:pt modelId="{2498FCDB-1C35-4DF5-9EB2-BB3867AE19ED}" type="pres">
      <dgm:prSet presAssocID="{BEC83BF2-226E-4682-8226-C156F7220C76}" presName="node" presStyleLbl="node1" presStyleIdx="0" presStyleCnt="5" custScaleX="120551" custScaleY="134493">
        <dgm:presLayoutVars>
          <dgm:bulletEnabled val="1"/>
        </dgm:presLayoutVars>
      </dgm:prSet>
      <dgm:spPr/>
    </dgm:pt>
    <dgm:pt modelId="{01A6A875-BA17-4172-8ABD-786E66C158BB}" type="pres">
      <dgm:prSet presAssocID="{BEC83BF2-226E-4682-8226-C156F7220C76}" presName="spNode" presStyleCnt="0"/>
      <dgm:spPr/>
    </dgm:pt>
    <dgm:pt modelId="{754E1BDD-513B-4419-B0CF-DEAF74886269}" type="pres">
      <dgm:prSet presAssocID="{D257A76E-0729-48F6-9DE3-29355F11FBF1}" presName="sibTrans" presStyleLbl="sibTrans1D1" presStyleIdx="0" presStyleCnt="5"/>
      <dgm:spPr/>
    </dgm:pt>
    <dgm:pt modelId="{D1F66728-44F2-4D71-B14C-46C364D2E58A}" type="pres">
      <dgm:prSet presAssocID="{699162A7-7A91-4A76-B9D5-980F29612150}" presName="node" presStyleLbl="node1" presStyleIdx="1" presStyleCnt="5" custScaleX="120551" custScaleY="134493">
        <dgm:presLayoutVars>
          <dgm:bulletEnabled val="1"/>
        </dgm:presLayoutVars>
      </dgm:prSet>
      <dgm:spPr/>
    </dgm:pt>
    <dgm:pt modelId="{2B982A4A-4FD6-4EA4-BAB9-42032BA8EA0C}" type="pres">
      <dgm:prSet presAssocID="{699162A7-7A91-4A76-B9D5-980F29612150}" presName="spNode" presStyleCnt="0"/>
      <dgm:spPr/>
    </dgm:pt>
    <dgm:pt modelId="{226EDF45-52AF-49DE-850E-1857C9EA67F7}" type="pres">
      <dgm:prSet presAssocID="{44CB1CE2-1A48-4CC7-AF13-E6A777F88AA5}" presName="sibTrans" presStyleLbl="sibTrans1D1" presStyleIdx="1" presStyleCnt="5"/>
      <dgm:spPr/>
    </dgm:pt>
    <dgm:pt modelId="{33D6D56E-7E58-4563-B062-A4356B6A37A3}" type="pres">
      <dgm:prSet presAssocID="{F4392194-8D8F-41F4-B78F-68A5FF54C05C}" presName="node" presStyleLbl="node1" presStyleIdx="2" presStyleCnt="5" custScaleX="120551" custScaleY="134493">
        <dgm:presLayoutVars>
          <dgm:bulletEnabled val="1"/>
        </dgm:presLayoutVars>
      </dgm:prSet>
      <dgm:spPr/>
    </dgm:pt>
    <dgm:pt modelId="{4B246A3F-6702-4B63-8552-B6769A2DC112}" type="pres">
      <dgm:prSet presAssocID="{F4392194-8D8F-41F4-B78F-68A5FF54C05C}" presName="spNode" presStyleCnt="0"/>
      <dgm:spPr/>
    </dgm:pt>
    <dgm:pt modelId="{C24672E3-FE34-4B21-A2F7-C705036A582E}" type="pres">
      <dgm:prSet presAssocID="{E514691B-7F04-451D-8033-7DD914A6D3FE}" presName="sibTrans" presStyleLbl="sibTrans1D1" presStyleIdx="2" presStyleCnt="5"/>
      <dgm:spPr/>
    </dgm:pt>
    <dgm:pt modelId="{1B5BC2C3-E644-467A-904B-4A945482BD35}" type="pres">
      <dgm:prSet presAssocID="{01307BFE-369D-469C-90A7-CC6ACD78ACB0}" presName="node" presStyleLbl="node1" presStyleIdx="3" presStyleCnt="5" custScaleX="120551" custScaleY="134493">
        <dgm:presLayoutVars>
          <dgm:bulletEnabled val="1"/>
        </dgm:presLayoutVars>
      </dgm:prSet>
      <dgm:spPr/>
    </dgm:pt>
    <dgm:pt modelId="{FD7562C0-9673-4AA0-AC24-766D7605A867}" type="pres">
      <dgm:prSet presAssocID="{01307BFE-369D-469C-90A7-CC6ACD78ACB0}" presName="spNode" presStyleCnt="0"/>
      <dgm:spPr/>
    </dgm:pt>
    <dgm:pt modelId="{07ACC197-60B2-47B6-B84E-84297FBB26E7}" type="pres">
      <dgm:prSet presAssocID="{AC908A4C-A889-4A00-879D-D8C73047DE48}" presName="sibTrans" presStyleLbl="sibTrans1D1" presStyleIdx="3" presStyleCnt="5"/>
      <dgm:spPr/>
    </dgm:pt>
    <dgm:pt modelId="{582E9E63-4496-4E98-B8F4-7E180080A24D}" type="pres">
      <dgm:prSet presAssocID="{E2A88FC3-66D6-4DC4-A61F-DB7E70E7BA7B}" presName="node" presStyleLbl="node1" presStyleIdx="4" presStyleCnt="5" custScaleX="120551" custScaleY="134493">
        <dgm:presLayoutVars>
          <dgm:bulletEnabled val="1"/>
        </dgm:presLayoutVars>
      </dgm:prSet>
      <dgm:spPr/>
    </dgm:pt>
    <dgm:pt modelId="{449033F9-8B0A-4602-8AFE-46D0D9763C91}" type="pres">
      <dgm:prSet presAssocID="{E2A88FC3-66D6-4DC4-A61F-DB7E70E7BA7B}" presName="spNode" presStyleCnt="0"/>
      <dgm:spPr/>
    </dgm:pt>
    <dgm:pt modelId="{20DB92CC-E570-439C-B68E-7DED9BD6B539}" type="pres">
      <dgm:prSet presAssocID="{C0CF5860-A9BA-4DBA-8A25-E52715EE9214}" presName="sibTrans" presStyleLbl="sibTrans1D1" presStyleIdx="4" presStyleCnt="5"/>
      <dgm:spPr/>
    </dgm:pt>
  </dgm:ptLst>
  <dgm:cxnLst>
    <dgm:cxn modelId="{39B7C022-4F35-D74A-9E4D-C98081192012}" type="presOf" srcId="{01307BFE-369D-469C-90A7-CC6ACD78ACB0}" destId="{1B5BC2C3-E644-467A-904B-4A945482BD35}" srcOrd="0" destOrd="0" presId="urn:microsoft.com/office/officeart/2005/8/layout/cycle6"/>
    <dgm:cxn modelId="{23586924-2B24-E647-921F-EC839377FE28}" type="presOf" srcId="{44CB1CE2-1A48-4CC7-AF13-E6A777F88AA5}" destId="{226EDF45-52AF-49DE-850E-1857C9EA67F7}" srcOrd="0" destOrd="0" presId="urn:microsoft.com/office/officeart/2005/8/layout/cycle6"/>
    <dgm:cxn modelId="{D1387C2E-60A6-0843-BF1F-AF8598F652FD}" type="presOf" srcId="{BEC83BF2-226E-4682-8226-C156F7220C76}" destId="{2498FCDB-1C35-4DF5-9EB2-BB3867AE19ED}" srcOrd="0" destOrd="0" presId="urn:microsoft.com/office/officeart/2005/8/layout/cycle6"/>
    <dgm:cxn modelId="{4D654932-66A5-C040-BA49-93A19095A555}" type="presOf" srcId="{699162A7-7A91-4A76-B9D5-980F29612150}" destId="{D1F66728-44F2-4D71-B14C-46C364D2E58A}" srcOrd="0" destOrd="0" presId="urn:microsoft.com/office/officeart/2005/8/layout/cycle6"/>
    <dgm:cxn modelId="{1FBF983A-45E9-4EC1-8E44-C42E67AFFFCB}" srcId="{8C29E07E-27F2-48F3-8A75-B05E1FC5AB52}" destId="{BEC83BF2-226E-4682-8226-C156F7220C76}" srcOrd="0" destOrd="0" parTransId="{336016CE-6B09-4B30-BBA1-B247B0E56503}" sibTransId="{D257A76E-0729-48F6-9DE3-29355F11FBF1}"/>
    <dgm:cxn modelId="{AFFC5E61-E43E-6847-BE9B-6B78198C4237}" type="presOf" srcId="{E2A88FC3-66D6-4DC4-A61F-DB7E70E7BA7B}" destId="{582E9E63-4496-4E98-B8F4-7E180080A24D}" srcOrd="0" destOrd="0" presId="urn:microsoft.com/office/officeart/2005/8/layout/cycle6"/>
    <dgm:cxn modelId="{A3587562-B3D7-43D3-BC9F-3B887E06B6EB}" srcId="{8C29E07E-27F2-48F3-8A75-B05E1FC5AB52}" destId="{E2A88FC3-66D6-4DC4-A61F-DB7E70E7BA7B}" srcOrd="4" destOrd="0" parTransId="{EA4D6BD2-4D16-43A9-B621-2B07006767BA}" sibTransId="{C0CF5860-A9BA-4DBA-8A25-E52715EE9214}"/>
    <dgm:cxn modelId="{0655398F-17C2-437D-BE8A-AC065CE85CF0}" srcId="{8C29E07E-27F2-48F3-8A75-B05E1FC5AB52}" destId="{F4392194-8D8F-41F4-B78F-68A5FF54C05C}" srcOrd="2" destOrd="0" parTransId="{DEED50CA-1722-46DF-AC74-B6C7B30BED54}" sibTransId="{E514691B-7F04-451D-8033-7DD914A6D3FE}"/>
    <dgm:cxn modelId="{FBF36293-6570-8B4C-8B3B-65E98C590574}" type="presOf" srcId="{8C29E07E-27F2-48F3-8A75-B05E1FC5AB52}" destId="{A28A2D23-E0E8-4CFB-AB73-22DDF7F633C9}" srcOrd="0" destOrd="0" presId="urn:microsoft.com/office/officeart/2005/8/layout/cycle6"/>
    <dgm:cxn modelId="{4C0DF0B8-7A4A-CD45-B8EF-28E1BA6739E7}" type="presOf" srcId="{E514691B-7F04-451D-8033-7DD914A6D3FE}" destId="{C24672E3-FE34-4B21-A2F7-C705036A582E}" srcOrd="0" destOrd="0" presId="urn:microsoft.com/office/officeart/2005/8/layout/cycle6"/>
    <dgm:cxn modelId="{9A383CBE-54AA-4CDD-9E44-E692BA20D424}" srcId="{8C29E07E-27F2-48F3-8A75-B05E1FC5AB52}" destId="{01307BFE-369D-469C-90A7-CC6ACD78ACB0}" srcOrd="3" destOrd="0" parTransId="{D7F73C6C-760D-4854-BF53-D19686BAAF46}" sibTransId="{AC908A4C-A889-4A00-879D-D8C73047DE48}"/>
    <dgm:cxn modelId="{234E41D4-22AB-45B8-BD51-51CF310D9054}" srcId="{8C29E07E-27F2-48F3-8A75-B05E1FC5AB52}" destId="{699162A7-7A91-4A76-B9D5-980F29612150}" srcOrd="1" destOrd="0" parTransId="{376C565C-9891-4210-BA5D-CFEA45C3A796}" sibTransId="{44CB1CE2-1A48-4CC7-AF13-E6A777F88AA5}"/>
    <dgm:cxn modelId="{880B7FD5-A0EF-174C-A424-958DCAE36900}" type="presOf" srcId="{AC908A4C-A889-4A00-879D-D8C73047DE48}" destId="{07ACC197-60B2-47B6-B84E-84297FBB26E7}" srcOrd="0" destOrd="0" presId="urn:microsoft.com/office/officeart/2005/8/layout/cycle6"/>
    <dgm:cxn modelId="{673E21E0-31AB-0A48-96A9-74C1F02AC69C}" type="presOf" srcId="{D257A76E-0729-48F6-9DE3-29355F11FBF1}" destId="{754E1BDD-513B-4419-B0CF-DEAF74886269}" srcOrd="0" destOrd="0" presId="urn:microsoft.com/office/officeart/2005/8/layout/cycle6"/>
    <dgm:cxn modelId="{331131E8-A774-3A4B-BAE1-5869015A1F21}" type="presOf" srcId="{C0CF5860-A9BA-4DBA-8A25-E52715EE9214}" destId="{20DB92CC-E570-439C-B68E-7DED9BD6B539}" srcOrd="0" destOrd="0" presId="urn:microsoft.com/office/officeart/2005/8/layout/cycle6"/>
    <dgm:cxn modelId="{D7E3A6EA-459B-464D-8200-29F5AE0BC57C}" type="presOf" srcId="{F4392194-8D8F-41F4-B78F-68A5FF54C05C}" destId="{33D6D56E-7E58-4563-B062-A4356B6A37A3}" srcOrd="0" destOrd="0" presId="urn:microsoft.com/office/officeart/2005/8/layout/cycle6"/>
    <dgm:cxn modelId="{7C434B6D-6002-794C-B18F-2563DCF133D9}" type="presParOf" srcId="{A28A2D23-E0E8-4CFB-AB73-22DDF7F633C9}" destId="{2498FCDB-1C35-4DF5-9EB2-BB3867AE19ED}" srcOrd="0" destOrd="0" presId="urn:microsoft.com/office/officeart/2005/8/layout/cycle6"/>
    <dgm:cxn modelId="{CE8A784C-5E82-6D46-A7F5-BF73366D6B96}" type="presParOf" srcId="{A28A2D23-E0E8-4CFB-AB73-22DDF7F633C9}" destId="{01A6A875-BA17-4172-8ABD-786E66C158BB}" srcOrd="1" destOrd="0" presId="urn:microsoft.com/office/officeart/2005/8/layout/cycle6"/>
    <dgm:cxn modelId="{0829E89E-263D-F84E-81C6-9880573F07E7}" type="presParOf" srcId="{A28A2D23-E0E8-4CFB-AB73-22DDF7F633C9}" destId="{754E1BDD-513B-4419-B0CF-DEAF74886269}" srcOrd="2" destOrd="0" presId="urn:microsoft.com/office/officeart/2005/8/layout/cycle6"/>
    <dgm:cxn modelId="{C8E01CB9-9D66-D144-9902-AEA98E6D83B3}" type="presParOf" srcId="{A28A2D23-E0E8-4CFB-AB73-22DDF7F633C9}" destId="{D1F66728-44F2-4D71-B14C-46C364D2E58A}" srcOrd="3" destOrd="0" presId="urn:microsoft.com/office/officeart/2005/8/layout/cycle6"/>
    <dgm:cxn modelId="{30DAB53C-EDB3-B040-82B9-45D3210DF24E}" type="presParOf" srcId="{A28A2D23-E0E8-4CFB-AB73-22DDF7F633C9}" destId="{2B982A4A-4FD6-4EA4-BAB9-42032BA8EA0C}" srcOrd="4" destOrd="0" presId="urn:microsoft.com/office/officeart/2005/8/layout/cycle6"/>
    <dgm:cxn modelId="{D07C084F-DFA9-0849-9DA8-539CA9A85AF5}" type="presParOf" srcId="{A28A2D23-E0E8-4CFB-AB73-22DDF7F633C9}" destId="{226EDF45-52AF-49DE-850E-1857C9EA67F7}" srcOrd="5" destOrd="0" presId="urn:microsoft.com/office/officeart/2005/8/layout/cycle6"/>
    <dgm:cxn modelId="{611D682D-1288-2E4F-944A-23907330DB94}" type="presParOf" srcId="{A28A2D23-E0E8-4CFB-AB73-22DDF7F633C9}" destId="{33D6D56E-7E58-4563-B062-A4356B6A37A3}" srcOrd="6" destOrd="0" presId="urn:microsoft.com/office/officeart/2005/8/layout/cycle6"/>
    <dgm:cxn modelId="{4EC18E8F-450C-924C-B11B-A6BE6528A400}" type="presParOf" srcId="{A28A2D23-E0E8-4CFB-AB73-22DDF7F633C9}" destId="{4B246A3F-6702-4B63-8552-B6769A2DC112}" srcOrd="7" destOrd="0" presId="urn:microsoft.com/office/officeart/2005/8/layout/cycle6"/>
    <dgm:cxn modelId="{8940447D-5480-6B4F-B23D-1216E55A80E9}" type="presParOf" srcId="{A28A2D23-E0E8-4CFB-AB73-22DDF7F633C9}" destId="{C24672E3-FE34-4B21-A2F7-C705036A582E}" srcOrd="8" destOrd="0" presId="urn:microsoft.com/office/officeart/2005/8/layout/cycle6"/>
    <dgm:cxn modelId="{187E599A-C5CB-F64C-8648-6B3EC33971E5}" type="presParOf" srcId="{A28A2D23-E0E8-4CFB-AB73-22DDF7F633C9}" destId="{1B5BC2C3-E644-467A-904B-4A945482BD35}" srcOrd="9" destOrd="0" presId="urn:microsoft.com/office/officeart/2005/8/layout/cycle6"/>
    <dgm:cxn modelId="{F7815665-9BF3-744D-B014-6EF0F6F394B6}" type="presParOf" srcId="{A28A2D23-E0E8-4CFB-AB73-22DDF7F633C9}" destId="{FD7562C0-9673-4AA0-AC24-766D7605A867}" srcOrd="10" destOrd="0" presId="urn:microsoft.com/office/officeart/2005/8/layout/cycle6"/>
    <dgm:cxn modelId="{56A374BD-E787-4849-9C02-973A4D5A0EBC}" type="presParOf" srcId="{A28A2D23-E0E8-4CFB-AB73-22DDF7F633C9}" destId="{07ACC197-60B2-47B6-B84E-84297FBB26E7}" srcOrd="11" destOrd="0" presId="urn:microsoft.com/office/officeart/2005/8/layout/cycle6"/>
    <dgm:cxn modelId="{23C19AAA-7936-D04A-BAA0-BE1F1811B397}" type="presParOf" srcId="{A28A2D23-E0E8-4CFB-AB73-22DDF7F633C9}" destId="{582E9E63-4496-4E98-B8F4-7E180080A24D}" srcOrd="12" destOrd="0" presId="urn:microsoft.com/office/officeart/2005/8/layout/cycle6"/>
    <dgm:cxn modelId="{12B79040-CAB3-BF4C-AA09-251A4A01A2EE}" type="presParOf" srcId="{A28A2D23-E0E8-4CFB-AB73-22DDF7F633C9}" destId="{449033F9-8B0A-4602-8AFE-46D0D9763C91}" srcOrd="13" destOrd="0" presId="urn:microsoft.com/office/officeart/2005/8/layout/cycle6"/>
    <dgm:cxn modelId="{A65AB0F8-B892-8341-8CDA-05F6442D3FB1}" type="presParOf" srcId="{A28A2D23-E0E8-4CFB-AB73-22DDF7F633C9}" destId="{20DB92CC-E570-439C-B68E-7DED9BD6B539}" srcOrd="14"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8FCDB-1C35-4DF5-9EB2-BB3867AE19ED}">
      <dsp:nvSpPr>
        <dsp:cNvPr id="0" name=""/>
        <dsp:cNvSpPr/>
      </dsp:nvSpPr>
      <dsp:spPr>
        <a:xfrm>
          <a:off x="1683629" y="-119223"/>
          <a:ext cx="1612017" cy="1168993"/>
        </a:xfrm>
        <a:prstGeom prst="roundRect">
          <a:avLst/>
        </a:prstGeom>
        <a:solidFill>
          <a:srgbClr val="4681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Access</a:t>
          </a:r>
        </a:p>
      </dsp:txBody>
      <dsp:txXfrm>
        <a:off x="1740695" y="-62157"/>
        <a:ext cx="1497885" cy="1054861"/>
      </dsp:txXfrm>
    </dsp:sp>
    <dsp:sp modelId="{754E1BDD-513B-4419-B0CF-DEAF74886269}">
      <dsp:nvSpPr>
        <dsp:cNvPr id="0" name=""/>
        <dsp:cNvSpPr/>
      </dsp:nvSpPr>
      <dsp:spPr>
        <a:xfrm>
          <a:off x="750784" y="465272"/>
          <a:ext cx="3477707" cy="3477707"/>
        </a:xfrm>
        <a:custGeom>
          <a:avLst/>
          <a:gdLst/>
          <a:ahLst/>
          <a:cxnLst/>
          <a:rect l="0" t="0" r="0" b="0"/>
          <a:pathLst>
            <a:path>
              <a:moveTo>
                <a:pt x="2550791" y="201203"/>
              </a:moveTo>
              <a:arcTo wR="1738853" hR="1738853" stAng="17870145" swAng="1305971"/>
            </a:path>
          </a:pathLst>
        </a:custGeom>
        <a:noFill/>
        <a:ln w="76200" cap="flat" cmpd="sng" algn="ctr">
          <a:solidFill>
            <a:srgbClr val="9DBCB7"/>
          </a:solidFill>
          <a:prstDash val="solid"/>
          <a:miter lim="800000"/>
        </a:ln>
        <a:effectLst/>
      </dsp:spPr>
      <dsp:style>
        <a:lnRef idx="1">
          <a:scrgbClr r="0" g="0" b="0"/>
        </a:lnRef>
        <a:fillRef idx="0">
          <a:scrgbClr r="0" g="0" b="0"/>
        </a:fillRef>
        <a:effectRef idx="0">
          <a:scrgbClr r="0" g="0" b="0"/>
        </a:effectRef>
        <a:fontRef idx="minor"/>
      </dsp:style>
    </dsp:sp>
    <dsp:sp modelId="{D1F66728-44F2-4D71-B14C-46C364D2E58A}">
      <dsp:nvSpPr>
        <dsp:cNvPr id="0" name=""/>
        <dsp:cNvSpPr/>
      </dsp:nvSpPr>
      <dsp:spPr>
        <a:xfrm>
          <a:off x="3337377" y="1082294"/>
          <a:ext cx="1612017" cy="1168993"/>
        </a:xfrm>
        <a:prstGeom prst="roundRect">
          <a:avLst/>
        </a:prstGeom>
        <a:solidFill>
          <a:srgbClr val="4681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Analysis and Evaluation</a:t>
          </a:r>
        </a:p>
      </dsp:txBody>
      <dsp:txXfrm>
        <a:off x="3394443" y="1139360"/>
        <a:ext cx="1497885" cy="1054861"/>
      </dsp:txXfrm>
    </dsp:sp>
    <dsp:sp modelId="{226EDF45-52AF-49DE-850E-1857C9EA67F7}">
      <dsp:nvSpPr>
        <dsp:cNvPr id="0" name=""/>
        <dsp:cNvSpPr/>
      </dsp:nvSpPr>
      <dsp:spPr>
        <a:xfrm>
          <a:off x="750784" y="465272"/>
          <a:ext cx="3477707" cy="3477707"/>
        </a:xfrm>
        <a:custGeom>
          <a:avLst/>
          <a:gdLst/>
          <a:ahLst/>
          <a:cxnLst/>
          <a:rect l="0" t="0" r="0" b="0"/>
          <a:pathLst>
            <a:path>
              <a:moveTo>
                <a:pt x="3476831" y="1794031"/>
              </a:moveTo>
              <a:arcTo wR="1738853" hR="1738853" stAng="109107" swAng="1568313"/>
            </a:path>
          </a:pathLst>
        </a:custGeom>
        <a:noFill/>
        <a:ln w="76200" cap="flat" cmpd="sng" algn="ctr">
          <a:solidFill>
            <a:srgbClr val="9DBCB7"/>
          </a:solidFill>
          <a:prstDash val="solid"/>
          <a:miter lim="800000"/>
        </a:ln>
        <a:effectLst/>
      </dsp:spPr>
      <dsp:style>
        <a:lnRef idx="1">
          <a:scrgbClr r="0" g="0" b="0"/>
        </a:lnRef>
        <a:fillRef idx="0">
          <a:scrgbClr r="0" g="0" b="0"/>
        </a:fillRef>
        <a:effectRef idx="0">
          <a:scrgbClr r="0" g="0" b="0"/>
        </a:effectRef>
        <a:fontRef idx="minor"/>
      </dsp:style>
    </dsp:sp>
    <dsp:sp modelId="{33D6D56E-7E58-4563-B062-A4356B6A37A3}">
      <dsp:nvSpPr>
        <dsp:cNvPr id="0" name=""/>
        <dsp:cNvSpPr/>
      </dsp:nvSpPr>
      <dsp:spPr>
        <a:xfrm>
          <a:off x="2705702" y="3026391"/>
          <a:ext cx="1612017" cy="1168993"/>
        </a:xfrm>
        <a:prstGeom prst="roundRect">
          <a:avLst/>
        </a:prstGeom>
        <a:solidFill>
          <a:srgbClr val="4681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Creation</a:t>
          </a:r>
        </a:p>
      </dsp:txBody>
      <dsp:txXfrm>
        <a:off x="2762768" y="3083457"/>
        <a:ext cx="1497885" cy="1054861"/>
      </dsp:txXfrm>
    </dsp:sp>
    <dsp:sp modelId="{C24672E3-FE34-4B21-A2F7-C705036A582E}">
      <dsp:nvSpPr>
        <dsp:cNvPr id="0" name=""/>
        <dsp:cNvSpPr/>
      </dsp:nvSpPr>
      <dsp:spPr>
        <a:xfrm>
          <a:off x="750784" y="465272"/>
          <a:ext cx="3477707" cy="3477707"/>
        </a:xfrm>
        <a:custGeom>
          <a:avLst/>
          <a:gdLst/>
          <a:ahLst/>
          <a:cxnLst/>
          <a:rect l="0" t="0" r="0" b="0"/>
          <a:pathLst>
            <a:path>
              <a:moveTo>
                <a:pt x="1950628" y="3464762"/>
              </a:moveTo>
              <a:arcTo wR="1738853" hR="1738853" stAng="4980275" swAng="839451"/>
            </a:path>
          </a:pathLst>
        </a:custGeom>
        <a:noFill/>
        <a:ln w="76200" cap="flat" cmpd="sng" algn="ctr">
          <a:solidFill>
            <a:srgbClr val="9DBCB7"/>
          </a:solidFill>
          <a:prstDash val="solid"/>
          <a:miter lim="800000"/>
        </a:ln>
        <a:effectLst/>
      </dsp:spPr>
      <dsp:style>
        <a:lnRef idx="1">
          <a:scrgbClr r="0" g="0" b="0"/>
        </a:lnRef>
        <a:fillRef idx="0">
          <a:scrgbClr r="0" g="0" b="0"/>
        </a:fillRef>
        <a:effectRef idx="0">
          <a:scrgbClr r="0" g="0" b="0"/>
        </a:effectRef>
        <a:fontRef idx="minor"/>
      </dsp:style>
    </dsp:sp>
    <dsp:sp modelId="{1B5BC2C3-E644-467A-904B-4A945482BD35}">
      <dsp:nvSpPr>
        <dsp:cNvPr id="0" name=""/>
        <dsp:cNvSpPr/>
      </dsp:nvSpPr>
      <dsp:spPr>
        <a:xfrm>
          <a:off x="661557" y="3026391"/>
          <a:ext cx="1612017" cy="1168993"/>
        </a:xfrm>
        <a:prstGeom prst="roundRect">
          <a:avLst/>
        </a:prstGeom>
        <a:solidFill>
          <a:srgbClr val="4681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Reflection</a:t>
          </a:r>
        </a:p>
      </dsp:txBody>
      <dsp:txXfrm>
        <a:off x="718623" y="3083457"/>
        <a:ext cx="1497885" cy="1054861"/>
      </dsp:txXfrm>
    </dsp:sp>
    <dsp:sp modelId="{07ACC197-60B2-47B6-B84E-84297FBB26E7}">
      <dsp:nvSpPr>
        <dsp:cNvPr id="0" name=""/>
        <dsp:cNvSpPr/>
      </dsp:nvSpPr>
      <dsp:spPr>
        <a:xfrm>
          <a:off x="750784" y="465272"/>
          <a:ext cx="3477707" cy="3477707"/>
        </a:xfrm>
        <a:custGeom>
          <a:avLst/>
          <a:gdLst/>
          <a:ahLst/>
          <a:cxnLst/>
          <a:rect l="0" t="0" r="0" b="0"/>
          <a:pathLst>
            <a:path>
              <a:moveTo>
                <a:pt x="202924" y="2554043"/>
              </a:moveTo>
              <a:arcTo wR="1738853" hR="1738853" stAng="9122580" swAng="1568313"/>
            </a:path>
          </a:pathLst>
        </a:custGeom>
        <a:noFill/>
        <a:ln w="57150" cap="flat" cmpd="sng" algn="ctr">
          <a:solidFill>
            <a:srgbClr val="9DBCB7"/>
          </a:solidFill>
          <a:prstDash val="solid"/>
          <a:miter lim="800000"/>
        </a:ln>
        <a:effectLst/>
      </dsp:spPr>
      <dsp:style>
        <a:lnRef idx="1">
          <a:scrgbClr r="0" g="0" b="0"/>
        </a:lnRef>
        <a:fillRef idx="0">
          <a:scrgbClr r="0" g="0" b="0"/>
        </a:fillRef>
        <a:effectRef idx="0">
          <a:scrgbClr r="0" g="0" b="0"/>
        </a:effectRef>
        <a:fontRef idx="minor"/>
      </dsp:style>
    </dsp:sp>
    <dsp:sp modelId="{582E9E63-4496-4E98-B8F4-7E180080A24D}">
      <dsp:nvSpPr>
        <dsp:cNvPr id="0" name=""/>
        <dsp:cNvSpPr/>
      </dsp:nvSpPr>
      <dsp:spPr>
        <a:xfrm>
          <a:off x="29881" y="1082294"/>
          <a:ext cx="1612017" cy="1168993"/>
        </a:xfrm>
        <a:prstGeom prst="roundRect">
          <a:avLst/>
        </a:prstGeom>
        <a:solidFill>
          <a:srgbClr val="4681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Action/ Agency</a:t>
          </a:r>
        </a:p>
      </dsp:txBody>
      <dsp:txXfrm>
        <a:off x="86947" y="1139360"/>
        <a:ext cx="1497885" cy="1054861"/>
      </dsp:txXfrm>
    </dsp:sp>
    <dsp:sp modelId="{20DB92CC-E570-439C-B68E-7DED9BD6B539}">
      <dsp:nvSpPr>
        <dsp:cNvPr id="0" name=""/>
        <dsp:cNvSpPr/>
      </dsp:nvSpPr>
      <dsp:spPr>
        <a:xfrm>
          <a:off x="750784" y="465272"/>
          <a:ext cx="3477707" cy="3477707"/>
        </a:xfrm>
        <a:custGeom>
          <a:avLst/>
          <a:gdLst/>
          <a:ahLst/>
          <a:cxnLst/>
          <a:rect l="0" t="0" r="0" b="0"/>
          <a:pathLst>
            <a:path>
              <a:moveTo>
                <a:pt x="414611" y="611912"/>
              </a:moveTo>
              <a:arcTo wR="1738853" hR="1738853" stAng="13223884" swAng="1305971"/>
            </a:path>
          </a:pathLst>
        </a:custGeom>
        <a:noFill/>
        <a:ln w="76200" cap="flat" cmpd="sng" algn="ctr">
          <a:solidFill>
            <a:srgbClr val="9DBCB7"/>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574355A-2E16-914E-99F5-A0EF3C3ADDA1}"/>
              </a:ext>
            </a:extLst>
          </p:cNvPr>
          <p:cNvSpPr>
            <a:spLocks noGrp="1"/>
          </p:cNvSpPr>
          <p:nvPr>
            <p:ph type="hdr" sz="quarter"/>
          </p:nvPr>
        </p:nvSpPr>
        <p:spPr>
          <a:xfrm>
            <a:off x="0" y="0"/>
            <a:ext cx="2950475" cy="49869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93BC7D0-C830-824D-90C7-9700F20A6719}"/>
              </a:ext>
            </a:extLst>
          </p:cNvPr>
          <p:cNvSpPr>
            <a:spLocks noGrp="1"/>
          </p:cNvSpPr>
          <p:nvPr>
            <p:ph type="dt" sz="quarter" idx="1"/>
          </p:nvPr>
        </p:nvSpPr>
        <p:spPr>
          <a:xfrm>
            <a:off x="3856737" y="0"/>
            <a:ext cx="2950475" cy="498693"/>
          </a:xfrm>
          <a:prstGeom prst="rect">
            <a:avLst/>
          </a:prstGeom>
        </p:spPr>
        <p:txBody>
          <a:bodyPr vert="horz" lIns="91440" tIns="45720" rIns="91440" bIns="45720" rtlCol="0"/>
          <a:lstStyle>
            <a:lvl1pPr algn="r">
              <a:defRPr sz="1200"/>
            </a:lvl1pPr>
          </a:lstStyle>
          <a:p>
            <a:fld id="{CB13AF51-930E-A249-AEBF-D4CE50FF0925}" type="datetimeFigureOut">
              <a:rPr lang="fr-FR" smtClean="0"/>
              <a:t>21/11/2018</a:t>
            </a:fld>
            <a:endParaRPr lang="fr-FR"/>
          </a:p>
        </p:txBody>
      </p:sp>
      <p:sp>
        <p:nvSpPr>
          <p:cNvPr id="4" name="Espace réservé du pied de page 3">
            <a:extLst>
              <a:ext uri="{FF2B5EF4-FFF2-40B4-BE49-F238E27FC236}">
                <a16:creationId xmlns:a16="http://schemas.microsoft.com/office/drawing/2014/main" id="{78B3052F-FA57-7743-92D0-D650E8321C9E}"/>
              </a:ext>
            </a:extLst>
          </p:cNvPr>
          <p:cNvSpPr>
            <a:spLocks noGrp="1"/>
          </p:cNvSpPr>
          <p:nvPr>
            <p:ph type="ftr" sz="quarter" idx="2"/>
          </p:nvPr>
        </p:nvSpPr>
        <p:spPr>
          <a:xfrm>
            <a:off x="0" y="9440647"/>
            <a:ext cx="2950475" cy="498692"/>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105481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0475" cy="498693"/>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56737" y="0"/>
            <a:ext cx="2950475" cy="498693"/>
          </a:xfrm>
          <a:prstGeom prst="rect">
            <a:avLst/>
          </a:prstGeom>
        </p:spPr>
        <p:txBody>
          <a:bodyPr vert="horz" lIns="91440" tIns="45720" rIns="91440" bIns="45720" rtlCol="0"/>
          <a:lstStyle>
            <a:lvl1pPr algn="r">
              <a:defRPr sz="1200"/>
            </a:lvl1pPr>
          </a:lstStyle>
          <a:p>
            <a:fld id="{62A76244-49AA-264C-8F88-6C7D24E31547}" type="datetimeFigureOut">
              <a:rPr lang="es-ES_tradnl" smtClean="0"/>
              <a:t>21/11/2018</a:t>
            </a:fld>
            <a:endParaRPr lang="es-ES_tradnl"/>
          </a:p>
        </p:txBody>
      </p:sp>
      <p:sp>
        <p:nvSpPr>
          <p:cNvPr id="4" name="Marcador de imagen de diapositiva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0879" y="4783307"/>
            <a:ext cx="5447030" cy="3913614"/>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40647"/>
            <a:ext cx="2950475" cy="498692"/>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6737" y="9440647"/>
            <a:ext cx="2950475" cy="498692"/>
          </a:xfrm>
          <a:prstGeom prst="rect">
            <a:avLst/>
          </a:prstGeom>
        </p:spPr>
        <p:txBody>
          <a:bodyPr vert="horz" lIns="91440" tIns="45720" rIns="91440" bIns="45720" rtlCol="0" anchor="b"/>
          <a:lstStyle>
            <a:lvl1pPr algn="r">
              <a:defRPr sz="1200"/>
            </a:lvl1pPr>
          </a:lstStyle>
          <a:p>
            <a:fld id="{7E534FE8-C5D4-FE4F-928C-FBA2B620C5D7}" type="slidenum">
              <a:rPr lang="es-ES_tradnl" smtClean="0"/>
              <a:t>‹#›</a:t>
            </a:fld>
            <a:endParaRPr lang="es-ES_tradnl"/>
          </a:p>
        </p:txBody>
      </p:sp>
    </p:spTree>
    <p:extLst>
      <p:ext uri="{BB962C8B-B14F-4D97-AF65-F5344CB8AC3E}">
        <p14:creationId xmlns:p14="http://schemas.microsoft.com/office/powerpoint/2010/main" val="179583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4FE8-C5D4-FE4F-928C-FBA2B620C5D7}" type="slidenum">
              <a:rPr lang="es-ES_tradnl" smtClean="0"/>
              <a:t>4</a:t>
            </a:fld>
            <a:endParaRPr lang="es-ES_tradnl"/>
          </a:p>
        </p:txBody>
      </p:sp>
    </p:spTree>
    <p:extLst>
      <p:ext uri="{BB962C8B-B14F-4D97-AF65-F5344CB8AC3E}">
        <p14:creationId xmlns:p14="http://schemas.microsoft.com/office/powerpoint/2010/main" val="159510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ltLang="x-none" dirty="0">
                <a:latin typeface="Arial" charset="0"/>
                <a:ea typeface="ＭＳ Ｐゴシック" charset="-128"/>
              </a:rPr>
              <a:t>More about</a:t>
            </a:r>
            <a:r>
              <a:rPr lang="en-GB" altLang="x-none" baseline="0" dirty="0">
                <a:latin typeface="Arial" charset="0"/>
                <a:ea typeface="ＭＳ Ｐゴシック" charset="-128"/>
              </a:rPr>
              <a:t> HOW we teach than WHAT. </a:t>
            </a:r>
            <a:endParaRPr lang="en-GB" altLang="x-none" dirty="0">
              <a:latin typeface="Arial" charset="0"/>
              <a:ea typeface="ＭＳ Ｐゴシック" charset="-128"/>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F7805F5-2562-704A-B91A-AF28B91B1BC2}" type="slidenum">
              <a:rPr lang="en-US" altLang="x-none" sz="1200"/>
              <a:pPr/>
              <a:t>6</a:t>
            </a:fld>
            <a:endParaRPr lang="en-US" altLang="x-none" sz="1200"/>
          </a:p>
        </p:txBody>
      </p:sp>
    </p:spTree>
    <p:extLst>
      <p:ext uri="{BB962C8B-B14F-4D97-AF65-F5344CB8AC3E}">
        <p14:creationId xmlns:p14="http://schemas.microsoft.com/office/powerpoint/2010/main" val="202391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x-none">
              <a:latin typeface="Arial" charset="0"/>
              <a:ea typeface="ＭＳ Ｐゴシック" charset="-128"/>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9E2442B-2709-2F42-AB60-AD6F860F103A}" type="slidenum">
              <a:rPr lang="en-US" altLang="x-none" sz="1200"/>
              <a:pPr/>
              <a:t>7</a:t>
            </a:fld>
            <a:endParaRPr lang="en-US" altLang="x-none" sz="1200"/>
          </a:p>
        </p:txBody>
      </p:sp>
    </p:spTree>
    <p:extLst>
      <p:ext uri="{BB962C8B-B14F-4D97-AF65-F5344CB8AC3E}">
        <p14:creationId xmlns:p14="http://schemas.microsoft.com/office/powerpoint/2010/main" val="184377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534FE8-C5D4-FE4F-928C-FBA2B620C5D7}" type="slidenum">
              <a:rPr lang="es-ES_tradnl" smtClean="0"/>
              <a:t>13</a:t>
            </a:fld>
            <a:endParaRPr lang="es-ES_tradnl"/>
          </a:p>
        </p:txBody>
      </p:sp>
    </p:spTree>
    <p:extLst>
      <p:ext uri="{BB962C8B-B14F-4D97-AF65-F5344CB8AC3E}">
        <p14:creationId xmlns:p14="http://schemas.microsoft.com/office/powerpoint/2010/main" val="171563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BF852-0D7E-EA4E-9E16-7D716C6C16D8}"/>
              </a:ext>
            </a:extLst>
          </p:cNvPr>
          <p:cNvSpPr>
            <a:spLocks noGrp="1"/>
          </p:cNvSpPr>
          <p:nvPr>
            <p:ph type="ctrTitle"/>
          </p:nvPr>
        </p:nvSpPr>
        <p:spPr>
          <a:xfrm>
            <a:off x="5562600" y="1122363"/>
            <a:ext cx="5105400" cy="1655762"/>
          </a:xfrm>
        </p:spPr>
        <p:txBody>
          <a:bodyPr anchor="b">
            <a:normAutofit/>
          </a:bodyPr>
          <a:lstStyle>
            <a:lvl1pPr algn="l">
              <a:defRPr sz="4400" b="1">
                <a:solidFill>
                  <a:srgbClr val="9DBCB7"/>
                </a:solidFill>
                <a:latin typeface="+mn-lt"/>
              </a:defRPr>
            </a:lvl1pPr>
          </a:lstStyle>
          <a:p>
            <a:r>
              <a:rPr lang="fr-FR" dirty="0"/>
              <a:t>Modifiez le style du titre</a:t>
            </a:r>
          </a:p>
        </p:txBody>
      </p:sp>
      <p:sp>
        <p:nvSpPr>
          <p:cNvPr id="3" name="Sous-titre 2">
            <a:extLst>
              <a:ext uri="{FF2B5EF4-FFF2-40B4-BE49-F238E27FC236}">
                <a16:creationId xmlns:a16="http://schemas.microsoft.com/office/drawing/2014/main" id="{11A24F39-B8AE-C64F-A2C8-F937D0666FCF}"/>
              </a:ext>
            </a:extLst>
          </p:cNvPr>
          <p:cNvSpPr>
            <a:spLocks noGrp="1"/>
          </p:cNvSpPr>
          <p:nvPr>
            <p:ph type="subTitle" idx="1"/>
          </p:nvPr>
        </p:nvSpPr>
        <p:spPr>
          <a:xfrm>
            <a:off x="5562599" y="3190081"/>
            <a:ext cx="5105401" cy="477838"/>
          </a:xfrm>
        </p:spPr>
        <p:txBody>
          <a:bodyPr>
            <a:normAutofit/>
          </a:bodyPr>
          <a:lstStyle>
            <a:lvl1pPr marL="0" indent="0" algn="l">
              <a:buNone/>
              <a:defRPr sz="2000">
                <a:solidFill>
                  <a:srgbClr val="9DBC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38E58D8A-1316-0E4A-AF38-77243CFED753}"/>
              </a:ext>
            </a:extLst>
          </p:cNvPr>
          <p:cNvSpPr>
            <a:spLocks noGrp="1"/>
          </p:cNvSpPr>
          <p:nvPr>
            <p:ph type="dt" sz="half" idx="10"/>
          </p:nvPr>
        </p:nvSpPr>
        <p:spPr/>
        <p:txBody>
          <a:bodyPr/>
          <a:lstStyle/>
          <a:p>
            <a:fld id="{A0A9ECB9-447F-AB45-82A6-E5BBD6153BC1}" type="datetimeFigureOut">
              <a:rPr lang="fr-FR" smtClean="0"/>
              <a:t>21/11/2018</a:t>
            </a:fld>
            <a:endParaRPr lang="fr-FR"/>
          </a:p>
        </p:txBody>
      </p:sp>
      <p:sp>
        <p:nvSpPr>
          <p:cNvPr id="5" name="Espace réservé du pied de page 4">
            <a:extLst>
              <a:ext uri="{FF2B5EF4-FFF2-40B4-BE49-F238E27FC236}">
                <a16:creationId xmlns:a16="http://schemas.microsoft.com/office/drawing/2014/main" id="{BF4A2174-CD1E-BA46-A0A5-5C562D6DC5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6CCE3D-E0EF-AD4C-A4A7-4AC731ADEB76}"/>
              </a:ext>
            </a:extLst>
          </p:cNvPr>
          <p:cNvSpPr>
            <a:spLocks noGrp="1"/>
          </p:cNvSpPr>
          <p:nvPr>
            <p:ph type="sldNum" sz="quarter" idx="12"/>
          </p:nvPr>
        </p:nvSpPr>
        <p:spPr/>
        <p:txBody>
          <a:bodyPr/>
          <a:lstStyle/>
          <a:p>
            <a:fld id="{6E883593-3341-FF43-B1F0-DD3C4C12D9C0}" type="slidenum">
              <a:rPr lang="fr-FR" smtClean="0"/>
              <a:t>‹#›</a:t>
            </a:fld>
            <a:endParaRPr lang="fr-FR"/>
          </a:p>
        </p:txBody>
      </p:sp>
    </p:spTree>
    <p:extLst>
      <p:ext uri="{BB962C8B-B14F-4D97-AF65-F5344CB8AC3E}">
        <p14:creationId xmlns:p14="http://schemas.microsoft.com/office/powerpoint/2010/main" val="111805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solidFill>
                  <a:srgbClr val="468177"/>
                </a:solidFill>
              </a:defRPr>
            </a:lvl1pPr>
          </a:lstStyle>
          <a:p>
            <a:r>
              <a:rPr lang="es-ES_tradnl" dirty="0"/>
              <a:t>Clic para editar título</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23210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solidFill>
                  <a:srgbClr val="468177"/>
                </a:solidFill>
              </a:defRPr>
            </a:lvl1pPr>
          </a:lstStyle>
          <a:p>
            <a:r>
              <a:rPr lang="es-ES_tradnl" dirty="0"/>
              <a:t>Clic para editar título</a:t>
            </a:r>
          </a:p>
        </p:txBody>
      </p:sp>
      <p:sp>
        <p:nvSpPr>
          <p:cNvPr id="3" name="Marcador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93707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DBC2B-D8BA-984B-A266-9919BB627DF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4BC406C-F7F8-4C4E-B6E6-C702D4BE0A85}"/>
              </a:ext>
            </a:extLst>
          </p:cNvPr>
          <p:cNvSpPr>
            <a:spLocks noGrp="1"/>
          </p:cNvSpPr>
          <p:nvPr>
            <p:ph type="dt" sz="half" idx="10"/>
          </p:nvPr>
        </p:nvSpPr>
        <p:spPr/>
        <p:txBody>
          <a:bodyPr/>
          <a:lstStyle/>
          <a:p>
            <a:fld id="{A0A9ECB9-447F-AB45-82A6-E5BBD6153BC1}" type="datetimeFigureOut">
              <a:rPr lang="fr-FR" smtClean="0"/>
              <a:t>21/11/2018</a:t>
            </a:fld>
            <a:endParaRPr lang="fr-FR"/>
          </a:p>
        </p:txBody>
      </p:sp>
      <p:sp>
        <p:nvSpPr>
          <p:cNvPr id="4" name="Espace réservé du pied de page 3">
            <a:extLst>
              <a:ext uri="{FF2B5EF4-FFF2-40B4-BE49-F238E27FC236}">
                <a16:creationId xmlns:a16="http://schemas.microsoft.com/office/drawing/2014/main" id="{A3766990-72BC-7344-9759-D3E784857E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0DEBB79-F44A-454F-9364-DC0DD80B3A01}"/>
              </a:ext>
            </a:extLst>
          </p:cNvPr>
          <p:cNvSpPr>
            <a:spLocks noGrp="1"/>
          </p:cNvSpPr>
          <p:nvPr>
            <p:ph type="sldNum" sz="quarter" idx="12"/>
          </p:nvPr>
        </p:nvSpPr>
        <p:spPr/>
        <p:txBody>
          <a:bodyPr/>
          <a:lstStyle/>
          <a:p>
            <a:fld id="{6E883593-3341-FF43-B1F0-DD3C4C12D9C0}" type="slidenum">
              <a:rPr lang="fr-FR" smtClean="0"/>
              <a:t>‹#›</a:t>
            </a:fld>
            <a:endParaRPr lang="fr-FR"/>
          </a:p>
        </p:txBody>
      </p:sp>
    </p:spTree>
    <p:extLst>
      <p:ext uri="{BB962C8B-B14F-4D97-AF65-F5344CB8AC3E}">
        <p14:creationId xmlns:p14="http://schemas.microsoft.com/office/powerpoint/2010/main" val="1287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8140FD-07DF-B14E-9086-8C535433329B}"/>
              </a:ext>
            </a:extLst>
          </p:cNvPr>
          <p:cNvSpPr>
            <a:spLocks noGrp="1"/>
          </p:cNvSpPr>
          <p:nvPr>
            <p:ph type="dt" sz="half" idx="10"/>
          </p:nvPr>
        </p:nvSpPr>
        <p:spPr/>
        <p:txBody>
          <a:bodyPr/>
          <a:lstStyle/>
          <a:p>
            <a:fld id="{A0A9ECB9-447F-AB45-82A6-E5BBD6153BC1}" type="datetimeFigureOut">
              <a:rPr lang="fr-FR" smtClean="0"/>
              <a:t>21/11/2018</a:t>
            </a:fld>
            <a:endParaRPr lang="fr-FR"/>
          </a:p>
        </p:txBody>
      </p:sp>
      <p:sp>
        <p:nvSpPr>
          <p:cNvPr id="3" name="Espace réservé du pied de page 2">
            <a:extLst>
              <a:ext uri="{FF2B5EF4-FFF2-40B4-BE49-F238E27FC236}">
                <a16:creationId xmlns:a16="http://schemas.microsoft.com/office/drawing/2014/main" id="{89636309-D6CB-3948-96FD-A5DC8F9B6D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996036-9536-B944-8C60-4FD7BA4DE46C}"/>
              </a:ext>
            </a:extLst>
          </p:cNvPr>
          <p:cNvSpPr>
            <a:spLocks noGrp="1"/>
          </p:cNvSpPr>
          <p:nvPr>
            <p:ph type="sldNum" sz="quarter" idx="12"/>
          </p:nvPr>
        </p:nvSpPr>
        <p:spPr/>
        <p:txBody>
          <a:bodyPr/>
          <a:lstStyle/>
          <a:p>
            <a:fld id="{6E883593-3341-FF43-B1F0-DD3C4C12D9C0}" type="slidenum">
              <a:rPr lang="fr-FR" smtClean="0"/>
              <a:t>‹#›</a:t>
            </a:fld>
            <a:endParaRPr lang="fr-FR"/>
          </a:p>
        </p:txBody>
      </p:sp>
    </p:spTree>
    <p:extLst>
      <p:ext uri="{BB962C8B-B14F-4D97-AF65-F5344CB8AC3E}">
        <p14:creationId xmlns:p14="http://schemas.microsoft.com/office/powerpoint/2010/main" val="321023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00199"/>
            <a:ext cx="9144000" cy="1100471"/>
          </a:xfrm>
          <a:prstGeom prst="rect">
            <a:avLst/>
          </a:prstGeom>
        </p:spPr>
        <p:txBody>
          <a:bodyPr anchor="b"/>
          <a:lstStyle>
            <a:lvl1pPr algn="ctr">
              <a:defRPr sz="6000" b="1">
                <a:solidFill>
                  <a:srgbClr val="468177"/>
                </a:solidFill>
              </a:defRPr>
            </a:lvl1pPr>
          </a:lstStyle>
          <a:p>
            <a:r>
              <a:rPr lang="es-ES_tradnl" dirty="0"/>
              <a:t>Clic para editar título</a:t>
            </a:r>
          </a:p>
        </p:txBody>
      </p:sp>
      <p:sp>
        <p:nvSpPr>
          <p:cNvPr id="3" name="Subtítulo 2"/>
          <p:cNvSpPr>
            <a:spLocks noGrp="1"/>
          </p:cNvSpPr>
          <p:nvPr>
            <p:ph type="subTitle" idx="1"/>
          </p:nvPr>
        </p:nvSpPr>
        <p:spPr>
          <a:xfrm>
            <a:off x="1524000" y="2870791"/>
            <a:ext cx="9144000" cy="2955851"/>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50266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9005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solidFill>
                  <a:srgbClr val="468177"/>
                </a:solidFill>
              </a:defRPr>
            </a:lvl1pPr>
          </a:lstStyle>
          <a:p>
            <a:r>
              <a:rPr lang="es-ES_tradnl" dirty="0"/>
              <a:t>Clic para editar título</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86606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31155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145768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21/11/2018</a:t>
            </a:fld>
            <a:endParaRPr lang="es-ES_tradn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a:t>
            </a:fld>
            <a:endParaRPr lang="es-ES_tradnl"/>
          </a:p>
        </p:txBody>
      </p:sp>
    </p:spTree>
    <p:extLst>
      <p:ext uri="{BB962C8B-B14F-4D97-AF65-F5344CB8AC3E}">
        <p14:creationId xmlns:p14="http://schemas.microsoft.com/office/powerpoint/2010/main" val="884519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A63E7A-0279-2E47-BC8B-85989D079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5E69655-1E76-DA4A-A600-472C1448E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0DAAAA4-1FEA-074A-B9B9-98E44EFD8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9ECB9-447F-AB45-82A6-E5BBD6153BC1}" type="datetimeFigureOut">
              <a:rPr lang="fr-FR" smtClean="0"/>
              <a:t>21/11/2018</a:t>
            </a:fld>
            <a:endParaRPr lang="fr-FR"/>
          </a:p>
        </p:txBody>
      </p:sp>
      <p:sp>
        <p:nvSpPr>
          <p:cNvPr id="5" name="Espace réservé du pied de page 4">
            <a:extLst>
              <a:ext uri="{FF2B5EF4-FFF2-40B4-BE49-F238E27FC236}">
                <a16:creationId xmlns:a16="http://schemas.microsoft.com/office/drawing/2014/main" id="{1C606EC0-69CE-AA40-918D-1AC94625F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EC7F96-B18F-3947-BF5F-E4DBED4AC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83593-3341-FF43-B1F0-DD3C4C12D9C0}" type="slidenum">
              <a:rPr lang="fr-FR" smtClean="0"/>
              <a:t>‹#›</a:t>
            </a:fld>
            <a:endParaRPr lang="fr-FR"/>
          </a:p>
        </p:txBody>
      </p:sp>
      <p:pic>
        <p:nvPicPr>
          <p:cNvPr id="8" name="Image 7">
            <a:extLst>
              <a:ext uri="{FF2B5EF4-FFF2-40B4-BE49-F238E27FC236}">
                <a16:creationId xmlns:a16="http://schemas.microsoft.com/office/drawing/2014/main" id="{4E2DDA28-0AA6-D44B-A5EC-EC6F62E33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6646639"/>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0533E4-CA28-4649-B448-0D1735D89B2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8154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9F1CFB5-4CFC-3045-A194-A9BCC5E9D4F0}"/>
              </a:ext>
            </a:extLst>
          </p:cNvPr>
          <p:cNvSpPr txBox="1">
            <a:spLocks/>
          </p:cNvSpPr>
          <p:nvPr/>
        </p:nvSpPr>
        <p:spPr>
          <a:xfrm>
            <a:off x="3818965" y="837141"/>
            <a:ext cx="7551539" cy="165576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9DBCB7"/>
                </a:solidFill>
                <a:latin typeface="+mn-lt"/>
                <a:ea typeface="+mj-ea"/>
                <a:cs typeface="+mj-cs"/>
              </a:defRPr>
            </a:lvl1pPr>
          </a:lstStyle>
          <a:p>
            <a:r>
              <a:rPr lang="lt-LT" sz="3200" dirty="0" err="1"/>
              <a:t>Teaching</a:t>
            </a:r>
            <a:r>
              <a:rPr lang="lt-LT" sz="3200" dirty="0"/>
              <a:t> </a:t>
            </a:r>
            <a:r>
              <a:rPr lang="lt-LT" sz="3200" dirty="0" err="1"/>
              <a:t>media</a:t>
            </a:r>
            <a:r>
              <a:rPr lang="lt-LT" sz="3200" dirty="0"/>
              <a:t> </a:t>
            </a:r>
            <a:r>
              <a:rPr lang="lt-LT" sz="3200" dirty="0" err="1"/>
              <a:t>literacy</a:t>
            </a:r>
            <a:r>
              <a:rPr lang="lt-LT" sz="3200" dirty="0"/>
              <a:t> </a:t>
            </a:r>
            <a:r>
              <a:rPr lang="lt-LT" sz="3200" dirty="0" err="1"/>
              <a:t>in</a:t>
            </a:r>
            <a:r>
              <a:rPr lang="lt-LT" sz="3200" dirty="0"/>
              <a:t> </a:t>
            </a:r>
            <a:r>
              <a:rPr lang="lt-LT" sz="3200" dirty="0" err="1"/>
              <a:t>Europe</a:t>
            </a:r>
            <a:r>
              <a:rPr lang="lt-LT" sz="3200" dirty="0"/>
              <a:t>: </a:t>
            </a:r>
            <a:r>
              <a:rPr lang="lt-LT" sz="3200" dirty="0" err="1"/>
              <a:t>evidence</a:t>
            </a:r>
            <a:r>
              <a:rPr lang="lt-LT" sz="3200" dirty="0"/>
              <a:t> </a:t>
            </a:r>
            <a:r>
              <a:rPr lang="lt-LT" sz="3200" dirty="0" err="1"/>
              <a:t>of</a:t>
            </a:r>
            <a:r>
              <a:rPr lang="lt-LT" sz="3200" dirty="0"/>
              <a:t> </a:t>
            </a:r>
            <a:r>
              <a:rPr lang="lt-LT" sz="3200" dirty="0" err="1"/>
              <a:t>effective</a:t>
            </a:r>
            <a:r>
              <a:rPr lang="lt-LT" sz="3200" dirty="0"/>
              <a:t> </a:t>
            </a:r>
            <a:r>
              <a:rPr lang="lt-LT" sz="3200" dirty="0" err="1"/>
              <a:t>school</a:t>
            </a:r>
            <a:r>
              <a:rPr lang="lt-LT" sz="3200" dirty="0"/>
              <a:t> </a:t>
            </a:r>
            <a:r>
              <a:rPr lang="lt-LT" sz="3200" dirty="0" err="1"/>
              <a:t>practices</a:t>
            </a:r>
            <a:r>
              <a:rPr lang="lt-LT" sz="3200" dirty="0"/>
              <a:t> </a:t>
            </a:r>
            <a:r>
              <a:rPr lang="lt-LT" sz="3200" dirty="0" err="1"/>
              <a:t>in</a:t>
            </a:r>
            <a:r>
              <a:rPr lang="lt-LT" sz="3200" dirty="0"/>
              <a:t> </a:t>
            </a:r>
            <a:r>
              <a:rPr lang="lt-LT" sz="3200" dirty="0" err="1"/>
              <a:t>primary</a:t>
            </a:r>
            <a:r>
              <a:rPr lang="lt-LT" sz="3200" dirty="0"/>
              <a:t> </a:t>
            </a:r>
            <a:r>
              <a:rPr lang="lt-LT" sz="3200" dirty="0" err="1"/>
              <a:t>and</a:t>
            </a:r>
            <a:r>
              <a:rPr lang="lt-LT" sz="3200" dirty="0"/>
              <a:t> </a:t>
            </a:r>
            <a:r>
              <a:rPr lang="lt-LT" sz="3200" dirty="0" err="1"/>
              <a:t>secondary</a:t>
            </a:r>
            <a:r>
              <a:rPr lang="lt-LT" sz="3200" dirty="0"/>
              <a:t> </a:t>
            </a:r>
            <a:r>
              <a:rPr lang="lt-LT" sz="3200" dirty="0" err="1"/>
              <a:t>education</a:t>
            </a:r>
            <a:endParaRPr lang="fr-FR" sz="2400" b="0" i="1" dirty="0"/>
          </a:p>
        </p:txBody>
      </p:sp>
      <p:sp>
        <p:nvSpPr>
          <p:cNvPr id="10" name="Sous-titre 2">
            <a:extLst>
              <a:ext uri="{FF2B5EF4-FFF2-40B4-BE49-F238E27FC236}">
                <a16:creationId xmlns:a16="http://schemas.microsoft.com/office/drawing/2014/main" id="{7D01EE96-2B46-D441-BAA2-94BDDCBB85A8}"/>
              </a:ext>
            </a:extLst>
          </p:cNvPr>
          <p:cNvSpPr txBox="1">
            <a:spLocks/>
          </p:cNvSpPr>
          <p:nvPr/>
        </p:nvSpPr>
        <p:spPr>
          <a:xfrm>
            <a:off x="3818965" y="3175711"/>
            <a:ext cx="9348029" cy="658906"/>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9DBCB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900" dirty="0"/>
              <a:t>NESET II and EENEE </a:t>
            </a:r>
            <a:r>
              <a:rPr lang="fr-FR" sz="2900" dirty="0" err="1"/>
              <a:t>Conference</a:t>
            </a:r>
            <a:endParaRPr lang="fr-FR" sz="2900" dirty="0"/>
          </a:p>
          <a:p>
            <a:r>
              <a:rPr lang="fr-FR" sz="2900" dirty="0"/>
              <a:t>Brussels, 22 </a:t>
            </a:r>
            <a:r>
              <a:rPr lang="fr-FR" sz="2900" dirty="0" err="1"/>
              <a:t>November</a:t>
            </a:r>
            <a:r>
              <a:rPr lang="fr-FR" sz="2900" dirty="0"/>
              <a:t> 2018</a:t>
            </a:r>
          </a:p>
          <a:p>
            <a:endParaRPr lang="fr-FR" dirty="0"/>
          </a:p>
          <a:p>
            <a:endParaRPr lang="fr-FR" dirty="0"/>
          </a:p>
        </p:txBody>
      </p:sp>
      <p:sp>
        <p:nvSpPr>
          <p:cNvPr id="11" name="Titre 1">
            <a:extLst>
              <a:ext uri="{FF2B5EF4-FFF2-40B4-BE49-F238E27FC236}">
                <a16:creationId xmlns:a16="http://schemas.microsoft.com/office/drawing/2014/main" id="{B9F1CFB5-4CFC-3045-A194-A9BCC5E9D4F0}"/>
              </a:ext>
            </a:extLst>
          </p:cNvPr>
          <p:cNvSpPr>
            <a:spLocks noGrp="1"/>
          </p:cNvSpPr>
          <p:nvPr>
            <p:ph type="ctrTitle"/>
          </p:nvPr>
        </p:nvSpPr>
        <p:spPr>
          <a:xfrm>
            <a:off x="3818965" y="2195503"/>
            <a:ext cx="9989969" cy="827881"/>
          </a:xfrm>
        </p:spPr>
        <p:txBody>
          <a:bodyPr>
            <a:normAutofit/>
          </a:bodyPr>
          <a:lstStyle/>
          <a:p>
            <a:r>
              <a:rPr lang="fr-FR" sz="2800" b="0" dirty="0"/>
              <a:t>Julian McDougall </a:t>
            </a:r>
          </a:p>
        </p:txBody>
      </p:sp>
    </p:spTree>
    <p:extLst>
      <p:ext uri="{BB962C8B-B14F-4D97-AF65-F5344CB8AC3E}">
        <p14:creationId xmlns:p14="http://schemas.microsoft.com/office/powerpoint/2010/main" val="32278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596030" y="2255320"/>
            <a:ext cx="11060149" cy="4254760"/>
          </a:xfrm>
        </p:spPr>
        <p:txBody>
          <a:bodyPr/>
          <a:lstStyle/>
          <a:p>
            <a:pPr marL="342900" indent="-342900" algn="l">
              <a:buFont typeface="Wingdings" panose="05000000000000000000" pitchFamily="2" charset="2"/>
              <a:buChar char="§"/>
            </a:pPr>
            <a:r>
              <a:rPr lang="en-GB" sz="2200" dirty="0">
                <a:solidFill>
                  <a:schemeClr val="bg1">
                    <a:lumMod val="50000"/>
                  </a:schemeClr>
                </a:solidFill>
              </a:rPr>
              <a:t>The field of ML/DL digital literacy is moving away from competence models and protectionist approaches to more robust research that embraces the complexity of ‘dynamic literacies’.</a:t>
            </a:r>
          </a:p>
          <a:p>
            <a:pPr marL="342900" indent="-342900" algn="l">
              <a:buFont typeface="Wingdings" panose="05000000000000000000" pitchFamily="2" charset="2"/>
              <a:buChar char="§"/>
            </a:pPr>
            <a:r>
              <a:rPr lang="en-GB" sz="2200" dirty="0">
                <a:solidFill>
                  <a:schemeClr val="bg1">
                    <a:lumMod val="50000"/>
                  </a:schemeClr>
                </a:solidFill>
              </a:rPr>
              <a:t>We need to document empirical classroom research to address disconnects between theory and practice; conceptual frameworks and pedagogy; policy and classroom practices. </a:t>
            </a:r>
            <a:endParaRPr lang="en-US" sz="2200" dirty="0">
              <a:solidFill>
                <a:schemeClr val="bg1">
                  <a:lumMod val="50000"/>
                </a:schemeClr>
              </a:solidFill>
            </a:endParaRPr>
          </a:p>
          <a:p>
            <a:pPr marL="342900" indent="-342900" algn="l">
              <a:buFont typeface="Wingdings" panose="05000000000000000000" pitchFamily="2" charset="2"/>
              <a:buChar char="§"/>
            </a:pPr>
            <a:r>
              <a:rPr lang="en-GB" sz="2200" dirty="0">
                <a:solidFill>
                  <a:schemeClr val="bg1">
                    <a:lumMod val="50000"/>
                  </a:schemeClr>
                </a:solidFill>
              </a:rPr>
              <a:t>Successful implementation of media literacy education at the school level is facilitated by approaches to pedagogy that combine and/or cross boundaries between spaces and roles;</a:t>
            </a:r>
          </a:p>
          <a:p>
            <a:pPr marL="342900" indent="-342900" algn="l">
              <a:buFont typeface="Wingdings" panose="05000000000000000000" pitchFamily="2" charset="2"/>
              <a:buChar char="§"/>
            </a:pPr>
            <a:r>
              <a:rPr lang="en-GB" sz="2200" dirty="0">
                <a:solidFill>
                  <a:schemeClr val="bg1">
                    <a:lumMod val="50000"/>
                  </a:schemeClr>
                </a:solidFill>
              </a:rPr>
              <a:t>There is a wealth of evidence of more formal, funded, partnership engagements between media literacy educators and media industries, literacy organisations, NGOs and other stakeholders at the level of resource production and single events. However, empirical evidence of the conditions for successful partnership and impacts at the school level are likely to be in the public domain within two to three years, as many relevant projects are ongoing.</a:t>
            </a:r>
            <a:endParaRPr lang="en-US" sz="2200" dirty="0">
              <a:solidFill>
                <a:schemeClr val="bg1">
                  <a:lumMod val="50000"/>
                </a:schemeClr>
              </a:solidFill>
            </a:endParaRPr>
          </a:p>
          <a:p>
            <a:pPr marL="342900" indent="-342900" algn="l">
              <a:buFont typeface="Wingdings" panose="05000000000000000000" pitchFamily="2" charset="2"/>
              <a:buChar char="§"/>
            </a:pPr>
            <a:endParaRPr lang="fr-FR" sz="2200" dirty="0">
              <a:solidFill>
                <a:schemeClr val="bg1">
                  <a:lumMod val="50000"/>
                </a:schemeClr>
              </a:solidFill>
            </a:endParaRPr>
          </a:p>
        </p:txBody>
      </p:sp>
      <p:sp>
        <p:nvSpPr>
          <p:cNvPr id="4" name="Title 1"/>
          <p:cNvSpPr txBox="1">
            <a:spLocks/>
          </p:cNvSpPr>
          <p:nvPr/>
        </p:nvSpPr>
        <p:spPr>
          <a:xfrm>
            <a:off x="596030" y="1634504"/>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lt-LT" altLang="en-US" sz="4400" dirty="0" err="1">
                <a:latin typeface="+mn-lt"/>
              </a:rPr>
              <a:t>Key</a:t>
            </a:r>
            <a:r>
              <a:rPr lang="lt-LT" altLang="en-US" sz="4400" dirty="0">
                <a:latin typeface="+mn-lt"/>
              </a:rPr>
              <a:t> </a:t>
            </a:r>
            <a:r>
              <a:rPr lang="lt-LT" altLang="en-US" sz="4400" dirty="0" err="1">
                <a:latin typeface="+mn-lt"/>
              </a:rPr>
              <a:t>findings</a:t>
            </a:r>
            <a:endParaRPr lang="en-US" sz="4400" dirty="0">
              <a:latin typeface="+mn-lt"/>
            </a:endParaRPr>
          </a:p>
        </p:txBody>
      </p:sp>
    </p:spTree>
    <p:extLst>
      <p:ext uri="{BB962C8B-B14F-4D97-AF65-F5344CB8AC3E}">
        <p14:creationId xmlns:p14="http://schemas.microsoft.com/office/powerpoint/2010/main" val="146431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587385" y="2268674"/>
            <a:ext cx="10898033" cy="5351318"/>
          </a:xfrm>
        </p:spPr>
        <p:txBody>
          <a:bodyPr/>
          <a:lstStyle/>
          <a:p>
            <a:pPr marL="514350" lvl="0" indent="-514350" algn="l">
              <a:lnSpc>
                <a:spcPts val="3000"/>
              </a:lnSpc>
              <a:spcBef>
                <a:spcPts val="0"/>
              </a:spcBef>
              <a:buFont typeface="+mj-lt"/>
              <a:buAutoNum type="arabicPeriod"/>
            </a:pPr>
            <a:r>
              <a:rPr lang="en-GB" dirty="0">
                <a:solidFill>
                  <a:schemeClr val="bg1">
                    <a:lumMod val="50000"/>
                  </a:schemeClr>
                </a:solidFill>
              </a:rPr>
              <a:t>Develop </a:t>
            </a:r>
            <a:r>
              <a:rPr lang="en-GB" i="1" dirty="0">
                <a:solidFill>
                  <a:schemeClr val="bg1">
                    <a:lumMod val="50000"/>
                  </a:schemeClr>
                </a:solidFill>
              </a:rPr>
              <a:t>dynamic</a:t>
            </a:r>
            <a:r>
              <a:rPr lang="en-GB" dirty="0">
                <a:solidFill>
                  <a:schemeClr val="bg1">
                    <a:lumMod val="50000"/>
                  </a:schemeClr>
                </a:solidFill>
              </a:rPr>
              <a:t> and holistic media literacy curricula </a:t>
            </a:r>
          </a:p>
          <a:p>
            <a:pPr marL="514350" indent="-514350" algn="l">
              <a:lnSpc>
                <a:spcPts val="3000"/>
              </a:lnSpc>
              <a:spcBef>
                <a:spcPts val="0"/>
              </a:spcBef>
              <a:buFont typeface="+mj-lt"/>
              <a:buAutoNum type="arabicPeriod"/>
            </a:pPr>
            <a:r>
              <a:rPr lang="en-GB" dirty="0">
                <a:solidFill>
                  <a:schemeClr val="bg1">
                    <a:lumMod val="50000"/>
                  </a:schemeClr>
                </a:solidFill>
              </a:rPr>
              <a:t>Invest in research into good practices in teaching ML to build</a:t>
            </a:r>
            <a:r>
              <a:rPr lang="en-GB" i="1" dirty="0">
                <a:solidFill>
                  <a:schemeClr val="bg1">
                    <a:lumMod val="50000"/>
                  </a:schemeClr>
                </a:solidFill>
              </a:rPr>
              <a:t> resilience </a:t>
            </a:r>
            <a:r>
              <a:rPr lang="en-GB" dirty="0">
                <a:solidFill>
                  <a:schemeClr val="bg1">
                    <a:lumMod val="50000"/>
                  </a:schemeClr>
                </a:solidFill>
              </a:rPr>
              <a:t>to misinformation</a:t>
            </a:r>
          </a:p>
          <a:p>
            <a:pPr marL="514350" lvl="0" indent="-514350" algn="l">
              <a:lnSpc>
                <a:spcPts val="3000"/>
              </a:lnSpc>
              <a:spcBef>
                <a:spcPts val="0"/>
              </a:spcBef>
              <a:buFont typeface="+mj-lt"/>
              <a:buAutoNum type="arabicPeriod"/>
            </a:pPr>
            <a:r>
              <a:rPr lang="en-GB" dirty="0">
                <a:solidFill>
                  <a:schemeClr val="bg1">
                    <a:lumMod val="50000"/>
                  </a:schemeClr>
                </a:solidFill>
              </a:rPr>
              <a:t>Define and adopt a </a:t>
            </a:r>
            <a:r>
              <a:rPr lang="en-GB" i="1" dirty="0">
                <a:solidFill>
                  <a:schemeClr val="bg1">
                    <a:lumMod val="50000"/>
                  </a:schemeClr>
                </a:solidFill>
              </a:rPr>
              <a:t>clear connection </a:t>
            </a:r>
            <a:r>
              <a:rPr lang="en-GB" dirty="0">
                <a:solidFill>
                  <a:schemeClr val="bg1">
                    <a:lumMod val="50000"/>
                  </a:schemeClr>
                </a:solidFill>
              </a:rPr>
              <a:t>between M/DL policy, curricula and teacher education </a:t>
            </a:r>
          </a:p>
          <a:p>
            <a:pPr marL="514350" lvl="0" indent="-514350" algn="l">
              <a:lnSpc>
                <a:spcPts val="3000"/>
              </a:lnSpc>
              <a:spcBef>
                <a:spcPts val="0"/>
              </a:spcBef>
              <a:buFont typeface="+mj-lt"/>
              <a:buAutoNum type="arabicPeriod"/>
            </a:pPr>
            <a:r>
              <a:rPr lang="en-GB" dirty="0">
                <a:solidFill>
                  <a:schemeClr val="bg1">
                    <a:lumMod val="50000"/>
                  </a:schemeClr>
                </a:solidFill>
              </a:rPr>
              <a:t>Invest in </a:t>
            </a:r>
            <a:r>
              <a:rPr lang="en-GB" i="1" dirty="0">
                <a:solidFill>
                  <a:schemeClr val="bg1">
                    <a:lumMod val="50000"/>
                  </a:schemeClr>
                </a:solidFill>
              </a:rPr>
              <a:t>large-scale</a:t>
            </a:r>
            <a:r>
              <a:rPr lang="en-GB" dirty="0">
                <a:solidFill>
                  <a:schemeClr val="bg1">
                    <a:lumMod val="50000"/>
                  </a:schemeClr>
                </a:solidFill>
              </a:rPr>
              <a:t> collaboration initiatives between media literacy educators, data analysts, social media platforms, journalists and NGOs.</a:t>
            </a:r>
          </a:p>
          <a:p>
            <a:pPr marL="514350" indent="-514350" algn="l">
              <a:lnSpc>
                <a:spcPts val="3000"/>
              </a:lnSpc>
              <a:spcBef>
                <a:spcPts val="0"/>
              </a:spcBef>
              <a:buFont typeface="+mj-lt"/>
              <a:buAutoNum type="arabicPeriod"/>
            </a:pPr>
            <a:r>
              <a:rPr lang="en-GB" dirty="0">
                <a:solidFill>
                  <a:schemeClr val="bg1">
                    <a:lumMod val="50000"/>
                  </a:schemeClr>
                </a:solidFill>
              </a:rPr>
              <a:t>Bring best practices of short-term, small-scale media literacy partnership projects, into the formal school </a:t>
            </a:r>
            <a:r>
              <a:rPr lang="en-GB" i="1" dirty="0">
                <a:solidFill>
                  <a:schemeClr val="bg1">
                    <a:lumMod val="50000"/>
                  </a:schemeClr>
                </a:solidFill>
              </a:rPr>
              <a:t>curricula for all students</a:t>
            </a:r>
            <a:r>
              <a:rPr lang="en-GB" dirty="0">
                <a:solidFill>
                  <a:schemeClr val="bg1">
                    <a:lumMod val="50000"/>
                  </a:schemeClr>
                </a:solidFill>
              </a:rPr>
              <a:t>.</a:t>
            </a:r>
          </a:p>
          <a:p>
            <a:pPr marL="514350" lvl="0" indent="-514350" algn="l">
              <a:lnSpc>
                <a:spcPts val="3000"/>
              </a:lnSpc>
              <a:spcBef>
                <a:spcPts val="0"/>
              </a:spcBef>
              <a:buFont typeface="+mj-lt"/>
              <a:buAutoNum type="arabicPeriod"/>
            </a:pPr>
            <a:r>
              <a:rPr lang="en-GB" dirty="0">
                <a:solidFill>
                  <a:schemeClr val="bg1">
                    <a:lumMod val="50000"/>
                  </a:schemeClr>
                </a:solidFill>
              </a:rPr>
              <a:t>Support the inclusion of media literacy competences in the next OECD PISA evaluation criteria.</a:t>
            </a:r>
            <a:endParaRPr lang="en-US" i="1" dirty="0">
              <a:solidFill>
                <a:schemeClr val="bg1">
                  <a:lumMod val="50000"/>
                </a:schemeClr>
              </a:solidFill>
            </a:endParaRPr>
          </a:p>
          <a:p>
            <a:pPr marL="342900" lvl="0" indent="-342900" algn="l">
              <a:lnSpc>
                <a:spcPts val="3000"/>
              </a:lnSpc>
              <a:spcBef>
                <a:spcPts val="0"/>
              </a:spcBef>
              <a:buFont typeface="Arial" panose="020B0604020202020204" pitchFamily="34" charset="0"/>
              <a:buChar char="•"/>
            </a:pPr>
            <a:endParaRPr lang="en-US" sz="2800" dirty="0">
              <a:solidFill>
                <a:schemeClr val="bg1">
                  <a:lumMod val="50000"/>
                </a:schemeClr>
              </a:solidFill>
            </a:endParaRPr>
          </a:p>
          <a:p>
            <a:pPr marL="342900" indent="-342900" algn="l">
              <a:lnSpc>
                <a:spcPts val="3000"/>
              </a:lnSpc>
              <a:spcBef>
                <a:spcPts val="0"/>
              </a:spcBef>
              <a:buFont typeface="Arial" panose="020B0604020202020204" pitchFamily="34" charset="0"/>
              <a:buChar char="•"/>
            </a:pPr>
            <a:endParaRPr lang="fr-FR" sz="2800" dirty="0">
              <a:solidFill>
                <a:schemeClr val="bg1">
                  <a:lumMod val="50000"/>
                </a:schemeClr>
              </a:solidFill>
            </a:endParaRPr>
          </a:p>
        </p:txBody>
      </p:sp>
      <p:sp>
        <p:nvSpPr>
          <p:cNvPr id="4" name="Title 1"/>
          <p:cNvSpPr txBox="1">
            <a:spLocks/>
          </p:cNvSpPr>
          <p:nvPr/>
        </p:nvSpPr>
        <p:spPr>
          <a:xfrm>
            <a:off x="587385" y="1635332"/>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lt-LT" altLang="en-US" sz="4400" dirty="0" err="1">
                <a:latin typeface="+mn-lt"/>
              </a:rPr>
              <a:t>Policy</a:t>
            </a:r>
            <a:r>
              <a:rPr lang="lt-LT" altLang="en-US" sz="4400" dirty="0">
                <a:latin typeface="+mn-lt"/>
              </a:rPr>
              <a:t> </a:t>
            </a:r>
            <a:r>
              <a:rPr lang="lt-LT" altLang="en-US" sz="4400" dirty="0" err="1">
                <a:latin typeface="+mn-lt"/>
              </a:rPr>
              <a:t>pointers</a:t>
            </a:r>
            <a:endParaRPr lang="en-US" sz="4400" dirty="0">
              <a:latin typeface="+mn-lt"/>
            </a:endParaRPr>
          </a:p>
        </p:txBody>
      </p:sp>
    </p:spTree>
    <p:extLst>
      <p:ext uri="{BB962C8B-B14F-4D97-AF65-F5344CB8AC3E}">
        <p14:creationId xmlns:p14="http://schemas.microsoft.com/office/powerpoint/2010/main" val="58636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030" y="1776478"/>
            <a:ext cx="10998524" cy="4141968"/>
          </a:xfrm>
          <a:ln>
            <a:noFill/>
          </a:ln>
        </p:spPr>
        <p:txBody>
          <a:bodyPr/>
          <a:lstStyle/>
          <a:p>
            <a:pPr marL="0" indent="0">
              <a:buNone/>
            </a:pPr>
            <a:r>
              <a:rPr lang="en-GB" sz="2200" dirty="0">
                <a:solidFill>
                  <a:schemeClr val="bg1">
                    <a:lumMod val="50000"/>
                  </a:schemeClr>
                </a:solidFill>
              </a:rPr>
              <a:t>Media literacy initiatives have been shown to lessen the vulnerability of children to disinformation.</a:t>
            </a:r>
            <a:r>
              <a:rPr lang="en-US" sz="2200" dirty="0">
                <a:solidFill>
                  <a:schemeClr val="bg1">
                    <a:lumMod val="50000"/>
                  </a:schemeClr>
                </a:solidFill>
              </a:rPr>
              <a:t> However, </a:t>
            </a:r>
            <a:r>
              <a:rPr lang="en-GB" sz="2200" dirty="0">
                <a:solidFill>
                  <a:schemeClr val="bg1">
                    <a:lumMod val="50000"/>
                  </a:schemeClr>
                </a:solidFill>
              </a:rPr>
              <a:t>there is an ongoing debate on the best strategy to address students’ susceptibility to disinformation, revolving around the extent to which interventions should target a person’s core belief system and worldview.</a:t>
            </a:r>
            <a:r>
              <a:rPr lang="en-US" sz="2200" dirty="0">
                <a:solidFill>
                  <a:schemeClr val="bg1">
                    <a:lumMod val="50000"/>
                  </a:schemeClr>
                </a:solidFill>
              </a:rPr>
              <a:t> </a:t>
            </a:r>
            <a:r>
              <a:rPr lang="en-US" sz="2200" b="1" dirty="0">
                <a:solidFill>
                  <a:srgbClr val="468177"/>
                </a:solidFill>
              </a:rPr>
              <a:t>Dynamic ML in the third space addresses this tension. </a:t>
            </a:r>
          </a:p>
          <a:p>
            <a:pPr marL="0" indent="0">
              <a:buNone/>
            </a:pPr>
            <a:r>
              <a:rPr lang="en-US" sz="2200" i="1" dirty="0">
                <a:solidFill>
                  <a:schemeClr val="bg1">
                    <a:lumMod val="50000"/>
                  </a:schemeClr>
                </a:solidFill>
              </a:rPr>
              <a:t>‘Dynamic’ as an antonym of ‘static’ is a signal of a political and ideological opposition to curriculum designs which position students in a narrow and performative experience which is divorced from their actual experience of meaning-making as situated and alive. </a:t>
            </a:r>
            <a:r>
              <a:rPr lang="en-US" sz="2200" dirty="0">
                <a:solidFill>
                  <a:schemeClr val="bg1">
                    <a:lumMod val="50000"/>
                  </a:schemeClr>
                </a:solidFill>
              </a:rPr>
              <a:t>(Cannon, Potter and Burn, 2018: 181)</a:t>
            </a:r>
          </a:p>
          <a:p>
            <a:pPr marL="0" indent="0">
              <a:buNone/>
            </a:pPr>
            <a:r>
              <a:rPr lang="en-US" sz="2200" b="1" dirty="0">
                <a:solidFill>
                  <a:srgbClr val="468177"/>
                </a:solidFill>
              </a:rPr>
              <a:t>Our challenge is to adapt our educational practices to free agentive, social and connected learners from our static systems.  A static curriculum puts some young people at risk.  Agentive people are less vulnerable. </a:t>
            </a:r>
          </a:p>
          <a:p>
            <a:pPr marL="0" indent="0">
              <a:buNone/>
            </a:pPr>
            <a:endParaRPr lang="en-US" sz="2000" b="1" dirty="0">
              <a:solidFill>
                <a:srgbClr val="468177"/>
              </a:solidFill>
            </a:endParaRPr>
          </a:p>
          <a:p>
            <a:endParaRPr lang="en-US" dirty="0"/>
          </a:p>
        </p:txBody>
      </p:sp>
      <p:sp>
        <p:nvSpPr>
          <p:cNvPr id="4" name="Rectangle 3"/>
          <p:cNvSpPr/>
          <p:nvPr/>
        </p:nvSpPr>
        <p:spPr>
          <a:xfrm>
            <a:off x="609891" y="5921002"/>
            <a:ext cx="8187748" cy="738664"/>
          </a:xfrm>
          <a:prstGeom prst="rect">
            <a:avLst/>
          </a:prstGeom>
        </p:spPr>
        <p:txBody>
          <a:bodyPr wrap="square">
            <a:spAutoFit/>
          </a:bodyPr>
          <a:lstStyle/>
          <a:p>
            <a:r>
              <a:rPr lang="en-US" sz="1400" dirty="0">
                <a:solidFill>
                  <a:schemeClr val="bg1">
                    <a:lumMod val="50000"/>
                  </a:schemeClr>
                </a:solidFill>
              </a:rPr>
              <a:t>McDougall, J., </a:t>
            </a:r>
            <a:r>
              <a:rPr lang="en-US" sz="1400" dirty="0" err="1">
                <a:solidFill>
                  <a:schemeClr val="bg1">
                    <a:lumMod val="50000"/>
                  </a:schemeClr>
                </a:solidFill>
              </a:rPr>
              <a:t>Zezulkova</a:t>
            </a:r>
            <a:r>
              <a:rPr lang="en-US" sz="1400" dirty="0">
                <a:solidFill>
                  <a:schemeClr val="bg1">
                    <a:lumMod val="50000"/>
                  </a:schemeClr>
                </a:solidFill>
              </a:rPr>
              <a:t>, M., </a:t>
            </a:r>
            <a:r>
              <a:rPr lang="lt-LT" sz="1400" dirty="0">
                <a:solidFill>
                  <a:schemeClr val="bg1">
                    <a:lumMod val="50000"/>
                  </a:schemeClr>
                </a:solidFill>
              </a:rPr>
              <a:t>van Driel, B</a:t>
            </a:r>
            <a:r>
              <a:rPr lang="en-US" sz="1400" dirty="0">
                <a:solidFill>
                  <a:schemeClr val="bg1">
                    <a:lumMod val="50000"/>
                  </a:schemeClr>
                </a:solidFill>
              </a:rPr>
              <a:t>., Sternadel, D. (2018). ‘Teaching media literacy in Europe: evidence of effective school practices in primary and secondary education’, </a:t>
            </a:r>
            <a:r>
              <a:rPr lang="en-US" sz="1400" i="1" dirty="0">
                <a:solidFill>
                  <a:schemeClr val="bg1">
                    <a:lumMod val="50000"/>
                  </a:schemeClr>
                </a:solidFill>
              </a:rPr>
              <a:t>NESET II report</a:t>
            </a:r>
            <a:r>
              <a:rPr lang="en-US" sz="1400" dirty="0">
                <a:solidFill>
                  <a:schemeClr val="bg1">
                    <a:lumMod val="50000"/>
                  </a:schemeClr>
                </a:solidFill>
              </a:rPr>
              <a:t>. Luxembourg: Publications Office of the European Union. </a:t>
            </a:r>
            <a:r>
              <a:rPr lang="en-US" sz="1400" dirty="0" err="1">
                <a:solidFill>
                  <a:schemeClr val="bg1">
                    <a:lumMod val="50000"/>
                  </a:schemeClr>
                </a:solidFill>
              </a:rPr>
              <a:t>doi</a:t>
            </a:r>
            <a:r>
              <a:rPr lang="en-US" sz="1400" dirty="0">
                <a:solidFill>
                  <a:schemeClr val="bg1">
                    <a:lumMod val="50000"/>
                  </a:schemeClr>
                </a:solidFill>
              </a:rPr>
              <a:t>: 10.2766/613204.</a:t>
            </a:r>
          </a:p>
        </p:txBody>
      </p:sp>
    </p:spTree>
    <p:extLst>
      <p:ext uri="{BB962C8B-B14F-4D97-AF65-F5344CB8AC3E}">
        <p14:creationId xmlns:p14="http://schemas.microsoft.com/office/powerpoint/2010/main" val="204241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txBox="1">
            <a:spLocks/>
          </p:cNvSpPr>
          <p:nvPr/>
        </p:nvSpPr>
        <p:spPr>
          <a:xfrm>
            <a:off x="1158997" y="1791223"/>
            <a:ext cx="4937003" cy="104728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rgbClr val="468177"/>
                </a:solidFill>
                <a:latin typeface="+mj-lt"/>
                <a:ea typeface="+mj-ea"/>
                <a:cs typeface="+mj-cs"/>
              </a:defRPr>
            </a:lvl1pPr>
          </a:lstStyle>
          <a:p>
            <a:pPr>
              <a:defRPr/>
            </a:pPr>
            <a:r>
              <a:rPr lang="en-GB" sz="7200" b="1" dirty="0">
                <a:solidFill>
                  <a:schemeClr val="bg1"/>
                </a:solidFill>
                <a:latin typeface="+mn-lt"/>
              </a:rPr>
              <a:t>Thank You</a:t>
            </a:r>
            <a:endParaRPr lang="en-GB" sz="5400" b="1" dirty="0">
              <a:solidFill>
                <a:schemeClr val="bg1"/>
              </a:solidFill>
              <a:latin typeface="+mn-lt"/>
            </a:endParaRPr>
          </a:p>
        </p:txBody>
      </p:sp>
    </p:spTree>
    <p:extLst>
      <p:ext uri="{BB962C8B-B14F-4D97-AF65-F5344CB8AC3E}">
        <p14:creationId xmlns:p14="http://schemas.microsoft.com/office/powerpoint/2010/main" val="90714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7385" y="2435431"/>
            <a:ext cx="11091997" cy="4242460"/>
          </a:xfrm>
        </p:spPr>
        <p:txBody>
          <a:bodyPr/>
          <a:lstStyle/>
          <a:p>
            <a:pPr marL="457200" lvl="0" indent="-457200" algn="l">
              <a:lnSpc>
                <a:spcPct val="100000"/>
              </a:lnSpc>
              <a:spcBef>
                <a:spcPts val="0"/>
              </a:spcBef>
              <a:buFont typeface="+mj-lt"/>
              <a:buAutoNum type="arabicPeriod"/>
            </a:pPr>
            <a:r>
              <a:rPr lang="en-GB" dirty="0">
                <a:solidFill>
                  <a:schemeClr val="bg1">
                    <a:lumMod val="50000"/>
                  </a:schemeClr>
                </a:solidFill>
              </a:rPr>
              <a:t>academic and political context, aims, scope, research questions, methodology. </a:t>
            </a:r>
            <a:endParaRPr lang="en-US" dirty="0">
              <a:solidFill>
                <a:schemeClr val="bg1">
                  <a:lumMod val="50000"/>
                </a:schemeClr>
              </a:solidFill>
            </a:endParaRPr>
          </a:p>
          <a:p>
            <a:pPr marL="457200" lvl="0" indent="-457200" algn="l">
              <a:lnSpc>
                <a:spcPct val="100000"/>
              </a:lnSpc>
              <a:spcBef>
                <a:spcPts val="0"/>
              </a:spcBef>
              <a:buFont typeface="+mj-lt"/>
              <a:buAutoNum type="arabicPeriod"/>
            </a:pPr>
            <a:r>
              <a:rPr lang="en-GB" dirty="0">
                <a:solidFill>
                  <a:schemeClr val="bg1">
                    <a:lumMod val="50000"/>
                  </a:schemeClr>
                </a:solidFill>
              </a:rPr>
              <a:t>the concept of media literacy, competence frameworks &amp; review of most recent literature.</a:t>
            </a:r>
            <a:endParaRPr lang="en-GB" b="1" dirty="0">
              <a:solidFill>
                <a:schemeClr val="bg1">
                  <a:lumMod val="50000"/>
                </a:schemeClr>
              </a:solidFill>
            </a:endParaRPr>
          </a:p>
          <a:p>
            <a:pPr marL="457200" lvl="0" indent="-457200" algn="l">
              <a:lnSpc>
                <a:spcPct val="100000"/>
              </a:lnSpc>
              <a:spcBef>
                <a:spcPts val="0"/>
              </a:spcBef>
              <a:buFont typeface="+mj-lt"/>
              <a:buAutoNum type="arabicPeriod"/>
            </a:pPr>
            <a:r>
              <a:rPr lang="en-GB" dirty="0">
                <a:solidFill>
                  <a:schemeClr val="bg1">
                    <a:lumMod val="50000"/>
                  </a:schemeClr>
                </a:solidFill>
              </a:rPr>
              <a:t>review of  teaching and learning methods and school practices confronting disinformation. </a:t>
            </a:r>
            <a:endParaRPr lang="en-US" dirty="0">
              <a:solidFill>
                <a:schemeClr val="bg1">
                  <a:lumMod val="50000"/>
                </a:schemeClr>
              </a:solidFill>
            </a:endParaRPr>
          </a:p>
          <a:p>
            <a:pPr marL="457200" lvl="0" indent="-457200" algn="l">
              <a:lnSpc>
                <a:spcPct val="100000"/>
              </a:lnSpc>
              <a:spcBef>
                <a:spcPts val="0"/>
              </a:spcBef>
              <a:buFont typeface="+mj-lt"/>
              <a:buAutoNum type="arabicPeriod"/>
            </a:pPr>
            <a:r>
              <a:rPr lang="lt-LT" dirty="0">
                <a:solidFill>
                  <a:schemeClr val="bg1">
                    <a:lumMod val="50000"/>
                  </a:schemeClr>
                </a:solidFill>
              </a:rPr>
              <a:t>r</a:t>
            </a:r>
            <a:r>
              <a:rPr lang="en-GB" dirty="0" err="1">
                <a:solidFill>
                  <a:schemeClr val="bg1">
                    <a:lumMod val="50000"/>
                  </a:schemeClr>
                </a:solidFill>
              </a:rPr>
              <a:t>eview</a:t>
            </a:r>
            <a:r>
              <a:rPr lang="en-GB" dirty="0">
                <a:solidFill>
                  <a:schemeClr val="bg1">
                    <a:lumMod val="50000"/>
                  </a:schemeClr>
                </a:solidFill>
              </a:rPr>
              <a:t> of ML in school curricula across Europe &amp; effective teaching, learning &amp; assessment  </a:t>
            </a:r>
          </a:p>
          <a:p>
            <a:pPr marL="457200" lvl="0" indent="-457200" algn="l">
              <a:lnSpc>
                <a:spcPct val="100000"/>
              </a:lnSpc>
              <a:spcBef>
                <a:spcPts val="0"/>
              </a:spcBef>
              <a:buFont typeface="+mj-lt"/>
              <a:buAutoNum type="arabicPeriod"/>
            </a:pPr>
            <a:r>
              <a:rPr lang="en-GB" dirty="0">
                <a:solidFill>
                  <a:schemeClr val="bg1">
                    <a:lumMod val="50000"/>
                  </a:schemeClr>
                </a:solidFill>
              </a:rPr>
              <a:t>conditions for successful implementation of effective ML teaching practices at school level. </a:t>
            </a:r>
            <a:endParaRPr lang="en-GB" b="1" dirty="0">
              <a:solidFill>
                <a:schemeClr val="bg1">
                  <a:lumMod val="50000"/>
                </a:schemeClr>
              </a:solidFill>
            </a:endParaRPr>
          </a:p>
          <a:p>
            <a:pPr marL="457200" lvl="0" indent="-457200" algn="l">
              <a:lnSpc>
                <a:spcPct val="100000"/>
              </a:lnSpc>
              <a:spcBef>
                <a:spcPts val="0"/>
              </a:spcBef>
              <a:buFont typeface="+mj-lt"/>
              <a:buAutoNum type="arabicPeriod"/>
            </a:pPr>
            <a:r>
              <a:rPr lang="en-GB" dirty="0">
                <a:solidFill>
                  <a:schemeClr val="bg1">
                    <a:lumMod val="50000"/>
                  </a:schemeClr>
                </a:solidFill>
              </a:rPr>
              <a:t>conclusions and policy pointers for education policymakers of</a:t>
            </a:r>
            <a:br>
              <a:rPr lang="en-GB" dirty="0">
                <a:solidFill>
                  <a:schemeClr val="bg1">
                    <a:lumMod val="50000"/>
                  </a:schemeClr>
                </a:solidFill>
              </a:rPr>
            </a:br>
            <a:r>
              <a:rPr lang="en-GB" dirty="0">
                <a:solidFill>
                  <a:schemeClr val="bg1">
                    <a:lumMod val="50000"/>
                  </a:schemeClr>
                </a:solidFill>
              </a:rPr>
              <a:t>the EU and Member States. </a:t>
            </a:r>
            <a:endParaRPr lang="en-US" dirty="0">
              <a:solidFill>
                <a:schemeClr val="bg1">
                  <a:lumMod val="50000"/>
                </a:schemeClr>
              </a:solidFill>
            </a:endParaRPr>
          </a:p>
        </p:txBody>
      </p:sp>
      <p:sp>
        <p:nvSpPr>
          <p:cNvPr id="6" name="Title 1"/>
          <p:cNvSpPr txBox="1">
            <a:spLocks/>
          </p:cNvSpPr>
          <p:nvPr/>
        </p:nvSpPr>
        <p:spPr>
          <a:xfrm>
            <a:off x="587385" y="1620651"/>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en-GB" altLang="en-US" sz="4400" dirty="0">
                <a:latin typeface="+mn-lt"/>
              </a:rPr>
              <a:t>Structure of the report </a:t>
            </a:r>
            <a:endParaRPr lang="en-US" sz="4400" dirty="0">
              <a:latin typeface="+mn-lt"/>
            </a:endParaRPr>
          </a:p>
        </p:txBody>
      </p:sp>
    </p:spTree>
    <p:extLst>
      <p:ext uri="{BB962C8B-B14F-4D97-AF65-F5344CB8AC3E}">
        <p14:creationId xmlns:p14="http://schemas.microsoft.com/office/powerpoint/2010/main" val="200141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208" y="2450118"/>
            <a:ext cx="10745633" cy="3900294"/>
          </a:xfrm>
        </p:spPr>
        <p:txBody>
          <a:bodyPr/>
          <a:lstStyle/>
          <a:p>
            <a:pPr marL="442913" lvl="0" indent="-442913">
              <a:buFont typeface="Wingdings" panose="05000000000000000000" pitchFamily="2" charset="2"/>
              <a:buChar char="§"/>
            </a:pPr>
            <a:r>
              <a:rPr lang="en-GB" sz="2400" dirty="0">
                <a:solidFill>
                  <a:schemeClr val="bg1">
                    <a:lumMod val="50000"/>
                  </a:schemeClr>
                </a:solidFill>
              </a:rPr>
              <a:t>Media literacy education is still in a fragmented state in schools across Europe. </a:t>
            </a:r>
          </a:p>
          <a:p>
            <a:pPr marL="442913" lvl="0" indent="-442913">
              <a:buFont typeface="Wingdings" panose="05000000000000000000" pitchFamily="2" charset="2"/>
              <a:buChar char="§"/>
            </a:pPr>
            <a:r>
              <a:rPr lang="en-GB" sz="2400" dirty="0">
                <a:solidFill>
                  <a:schemeClr val="bg1">
                    <a:lumMod val="50000"/>
                  </a:schemeClr>
                </a:solidFill>
              </a:rPr>
              <a:t>MLE is not taught as a discrete </a:t>
            </a:r>
            <a:r>
              <a:rPr lang="en-GB" sz="2400" u="sng" dirty="0">
                <a:solidFill>
                  <a:schemeClr val="bg1">
                    <a:lumMod val="50000"/>
                  </a:schemeClr>
                </a:solidFill>
              </a:rPr>
              <a:t>mandatory</a:t>
            </a:r>
            <a:r>
              <a:rPr lang="en-GB" sz="2400" dirty="0">
                <a:solidFill>
                  <a:schemeClr val="bg1">
                    <a:lumMod val="50000"/>
                  </a:schemeClr>
                </a:solidFill>
              </a:rPr>
              <a:t> school subject in any EU country. </a:t>
            </a:r>
          </a:p>
          <a:p>
            <a:pPr marL="442913" lvl="0" indent="-442913">
              <a:buFont typeface="Wingdings" panose="05000000000000000000" pitchFamily="2" charset="2"/>
              <a:buChar char="§"/>
            </a:pPr>
            <a:r>
              <a:rPr lang="en-GB" sz="2400" dirty="0">
                <a:solidFill>
                  <a:schemeClr val="bg1">
                    <a:lumMod val="50000"/>
                  </a:schemeClr>
                </a:solidFill>
              </a:rPr>
              <a:t>Most EU member States have not adopted a media education curriculum, and schools still largely have autonomy in their decisions about MLE practices.</a:t>
            </a:r>
          </a:p>
          <a:p>
            <a:pPr marL="442913" lvl="0" indent="-442913">
              <a:buFont typeface="Wingdings" panose="05000000000000000000" pitchFamily="2" charset="2"/>
              <a:buChar char="§"/>
            </a:pPr>
            <a:r>
              <a:rPr lang="en-GB" sz="2400" dirty="0">
                <a:solidFill>
                  <a:schemeClr val="bg1">
                    <a:lumMod val="50000"/>
                  </a:schemeClr>
                </a:solidFill>
              </a:rPr>
              <a:t>The only country with a designated (but optional) school subject for Media Literacy is about to leave the EU. </a:t>
            </a:r>
            <a:endParaRPr lang="en-US" sz="2400" dirty="0">
              <a:solidFill>
                <a:schemeClr val="bg1">
                  <a:lumMod val="50000"/>
                </a:schemeClr>
              </a:solidFill>
            </a:endParaRPr>
          </a:p>
          <a:p>
            <a:pPr marL="442913" indent="-442913">
              <a:buFont typeface="Wingdings" panose="05000000000000000000" pitchFamily="2" charset="2"/>
              <a:buChar char="§"/>
            </a:pPr>
            <a:endParaRPr lang="en-US" sz="2400" dirty="0">
              <a:solidFill>
                <a:schemeClr val="bg1">
                  <a:lumMod val="50000"/>
                </a:schemeClr>
              </a:solidFill>
            </a:endParaRPr>
          </a:p>
        </p:txBody>
      </p:sp>
      <p:sp>
        <p:nvSpPr>
          <p:cNvPr id="4" name="Title 1"/>
          <p:cNvSpPr txBox="1">
            <a:spLocks/>
          </p:cNvSpPr>
          <p:nvPr/>
        </p:nvSpPr>
        <p:spPr>
          <a:xfrm>
            <a:off x="587385" y="1620148"/>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lt-LT" altLang="en-US" sz="4400" dirty="0" err="1">
                <a:latin typeface="+mn-lt"/>
              </a:rPr>
              <a:t>Context</a:t>
            </a:r>
            <a:endParaRPr lang="en-US" sz="4400" dirty="0">
              <a:latin typeface="+mn-lt"/>
            </a:endParaRPr>
          </a:p>
        </p:txBody>
      </p:sp>
    </p:spTree>
    <p:extLst>
      <p:ext uri="{BB962C8B-B14F-4D97-AF65-F5344CB8AC3E}">
        <p14:creationId xmlns:p14="http://schemas.microsoft.com/office/powerpoint/2010/main" val="12348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587385" y="2438686"/>
            <a:ext cx="10731779" cy="4761721"/>
          </a:xfrm>
        </p:spPr>
        <p:txBody>
          <a:bodyPr/>
          <a:lstStyle/>
          <a:p>
            <a:pPr marL="457200" indent="-457200" algn="l">
              <a:buFont typeface="Wingdings" panose="05000000000000000000" pitchFamily="2" charset="2"/>
              <a:buChar char="§"/>
            </a:pPr>
            <a:r>
              <a:rPr lang="fr-BE" dirty="0" err="1">
                <a:solidFill>
                  <a:schemeClr val="bg1">
                    <a:lumMod val="50000"/>
                  </a:schemeClr>
                </a:solidFill>
              </a:rPr>
              <a:t>Systematic</a:t>
            </a:r>
            <a:r>
              <a:rPr lang="fr-BE" dirty="0">
                <a:solidFill>
                  <a:schemeClr val="bg1">
                    <a:lumMod val="50000"/>
                  </a:schemeClr>
                </a:solidFill>
              </a:rPr>
              <a:t> </a:t>
            </a:r>
            <a:r>
              <a:rPr lang="fr-BE" dirty="0" err="1">
                <a:solidFill>
                  <a:schemeClr val="bg1">
                    <a:lumMod val="50000"/>
                  </a:schemeClr>
                </a:solidFill>
              </a:rPr>
              <a:t>review</a:t>
            </a:r>
            <a:r>
              <a:rPr lang="fr-BE" dirty="0">
                <a:solidFill>
                  <a:schemeClr val="bg1">
                    <a:lumMod val="50000"/>
                  </a:schemeClr>
                </a:solidFill>
              </a:rPr>
              <a:t> of </a:t>
            </a:r>
            <a:r>
              <a:rPr lang="fr-BE" dirty="0" err="1">
                <a:solidFill>
                  <a:schemeClr val="bg1">
                    <a:lumMod val="50000"/>
                  </a:schemeClr>
                </a:solidFill>
              </a:rPr>
              <a:t>published</a:t>
            </a:r>
            <a:r>
              <a:rPr lang="fr-BE" dirty="0">
                <a:solidFill>
                  <a:schemeClr val="bg1">
                    <a:lumMod val="50000"/>
                  </a:schemeClr>
                </a:solidFill>
              </a:rPr>
              <a:t>, </a:t>
            </a:r>
            <a:r>
              <a:rPr lang="fr-BE" dirty="0" err="1">
                <a:solidFill>
                  <a:schemeClr val="bg1">
                    <a:lumMod val="50000"/>
                  </a:schemeClr>
                </a:solidFill>
              </a:rPr>
              <a:t>peer</a:t>
            </a:r>
            <a:r>
              <a:rPr lang="fr-BE" dirty="0">
                <a:solidFill>
                  <a:schemeClr val="bg1">
                    <a:lumMod val="50000"/>
                  </a:schemeClr>
                </a:solidFill>
              </a:rPr>
              <a:t> </a:t>
            </a:r>
            <a:r>
              <a:rPr lang="fr-BE" dirty="0" err="1">
                <a:solidFill>
                  <a:schemeClr val="bg1">
                    <a:lumMod val="50000"/>
                  </a:schemeClr>
                </a:solidFill>
              </a:rPr>
              <a:t>reviewed</a:t>
            </a:r>
            <a:r>
              <a:rPr lang="fr-BE" dirty="0">
                <a:solidFill>
                  <a:schemeClr val="bg1">
                    <a:lumMod val="50000"/>
                  </a:schemeClr>
                </a:solidFill>
              </a:rPr>
              <a:t> </a:t>
            </a:r>
            <a:r>
              <a:rPr lang="fr-BE" dirty="0" err="1">
                <a:solidFill>
                  <a:schemeClr val="bg1">
                    <a:lumMod val="50000"/>
                  </a:schemeClr>
                </a:solidFill>
              </a:rPr>
              <a:t>empirical</a:t>
            </a:r>
            <a:r>
              <a:rPr lang="fr-BE" dirty="0">
                <a:solidFill>
                  <a:schemeClr val="bg1">
                    <a:lumMod val="50000"/>
                  </a:schemeClr>
                </a:solidFill>
              </a:rPr>
              <a:t> </a:t>
            </a:r>
            <a:r>
              <a:rPr lang="fr-BE" dirty="0" err="1">
                <a:solidFill>
                  <a:schemeClr val="bg1">
                    <a:lumMod val="50000"/>
                  </a:schemeClr>
                </a:solidFill>
              </a:rPr>
              <a:t>research</a:t>
            </a:r>
            <a:r>
              <a:rPr lang="fr-BE" dirty="0">
                <a:solidFill>
                  <a:schemeClr val="bg1">
                    <a:lumMod val="50000"/>
                  </a:schemeClr>
                </a:solidFill>
              </a:rPr>
              <a:t> </a:t>
            </a:r>
            <a:r>
              <a:rPr lang="mr-IN" dirty="0">
                <a:solidFill>
                  <a:schemeClr val="bg1">
                    <a:lumMod val="50000"/>
                  </a:schemeClr>
                </a:solidFill>
              </a:rPr>
              <a:t>–</a:t>
            </a:r>
            <a:r>
              <a:rPr lang="fr-BE" dirty="0">
                <a:solidFill>
                  <a:schemeClr val="bg1">
                    <a:lumMod val="50000"/>
                  </a:schemeClr>
                </a:solidFill>
              </a:rPr>
              <a:t> </a:t>
            </a:r>
            <a:r>
              <a:rPr lang="fr-BE" dirty="0" err="1">
                <a:solidFill>
                  <a:schemeClr val="bg1">
                    <a:lumMod val="50000"/>
                  </a:schemeClr>
                </a:solidFill>
              </a:rPr>
              <a:t>priority</a:t>
            </a:r>
            <a:r>
              <a:rPr lang="fr-BE" dirty="0">
                <a:solidFill>
                  <a:schemeClr val="bg1">
                    <a:lumMod val="50000"/>
                  </a:schemeClr>
                </a:solidFill>
              </a:rPr>
              <a:t> </a:t>
            </a:r>
            <a:r>
              <a:rPr lang="fr-BE" dirty="0" err="1">
                <a:solidFill>
                  <a:schemeClr val="bg1">
                    <a:lumMod val="50000"/>
                  </a:schemeClr>
                </a:solidFill>
              </a:rPr>
              <a:t>given</a:t>
            </a:r>
            <a:r>
              <a:rPr lang="fr-BE" dirty="0">
                <a:solidFill>
                  <a:schemeClr val="bg1">
                    <a:lumMod val="50000"/>
                  </a:schemeClr>
                </a:solidFill>
              </a:rPr>
              <a:t> to </a:t>
            </a:r>
            <a:r>
              <a:rPr lang="fr-BE" dirty="0" err="1">
                <a:solidFill>
                  <a:schemeClr val="bg1">
                    <a:lumMod val="50000"/>
                  </a:schemeClr>
                </a:solidFill>
              </a:rPr>
              <a:t>research</a:t>
            </a:r>
            <a:r>
              <a:rPr lang="fr-BE" dirty="0">
                <a:solidFill>
                  <a:schemeClr val="bg1">
                    <a:lumMod val="50000"/>
                  </a:schemeClr>
                </a:solidFill>
              </a:rPr>
              <a:t> </a:t>
            </a:r>
            <a:r>
              <a:rPr lang="fr-BE" dirty="0" err="1">
                <a:solidFill>
                  <a:schemeClr val="bg1">
                    <a:lumMod val="50000"/>
                  </a:schemeClr>
                </a:solidFill>
              </a:rPr>
              <a:t>from</a:t>
            </a:r>
            <a:r>
              <a:rPr lang="fr-BE" dirty="0">
                <a:solidFill>
                  <a:schemeClr val="bg1">
                    <a:lumMod val="50000"/>
                  </a:schemeClr>
                </a:solidFill>
              </a:rPr>
              <a:t> Europe. </a:t>
            </a:r>
          </a:p>
          <a:p>
            <a:pPr marL="457200" indent="-457200" algn="l">
              <a:buFont typeface="Wingdings" panose="05000000000000000000" pitchFamily="2" charset="2"/>
              <a:buChar char="§"/>
            </a:pPr>
            <a:r>
              <a:rPr lang="en-GB" dirty="0">
                <a:solidFill>
                  <a:schemeClr val="bg1">
                    <a:lumMod val="50000"/>
                  </a:schemeClr>
                </a:solidFill>
              </a:rPr>
              <a:t>Thematic analysis </a:t>
            </a:r>
            <a:r>
              <a:rPr lang="mr-IN" dirty="0">
                <a:solidFill>
                  <a:schemeClr val="bg1">
                    <a:lumMod val="50000"/>
                  </a:schemeClr>
                </a:solidFill>
              </a:rPr>
              <a:t>–</a:t>
            </a:r>
            <a:r>
              <a:rPr lang="en-GB" dirty="0">
                <a:solidFill>
                  <a:schemeClr val="bg1">
                    <a:lumMod val="50000"/>
                  </a:schemeClr>
                </a:solidFill>
              </a:rPr>
              <a:t> evidence of classroom practice, assessment, teacher development, school environments and partnerships;</a:t>
            </a:r>
          </a:p>
          <a:p>
            <a:pPr marL="457200" indent="-457200" algn="l">
              <a:buFont typeface="Wingdings" panose="05000000000000000000" pitchFamily="2" charset="2"/>
              <a:buChar char="§"/>
            </a:pPr>
            <a:r>
              <a:rPr lang="en-GB" dirty="0">
                <a:solidFill>
                  <a:schemeClr val="bg1">
                    <a:lumMod val="50000"/>
                  </a:schemeClr>
                </a:solidFill>
              </a:rPr>
              <a:t>Assessment of evidence of ML competences supporting resilience to disinformation;</a:t>
            </a:r>
          </a:p>
          <a:p>
            <a:pPr marL="457200" indent="-457200" algn="l">
              <a:buFont typeface="Wingdings" panose="05000000000000000000" pitchFamily="2" charset="2"/>
              <a:buChar char="§"/>
            </a:pPr>
            <a:r>
              <a:rPr lang="en-GB" dirty="0">
                <a:solidFill>
                  <a:schemeClr val="bg1">
                    <a:lumMod val="50000"/>
                  </a:schemeClr>
                </a:solidFill>
              </a:rPr>
              <a:t>Systematised comparative evidence about ‘what works’ in media literacy education practices at the classroom level.</a:t>
            </a:r>
          </a:p>
        </p:txBody>
      </p:sp>
      <p:sp>
        <p:nvSpPr>
          <p:cNvPr id="4" name="Title 1"/>
          <p:cNvSpPr txBox="1">
            <a:spLocks/>
          </p:cNvSpPr>
          <p:nvPr/>
        </p:nvSpPr>
        <p:spPr>
          <a:xfrm>
            <a:off x="587385" y="1634504"/>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en-GB" altLang="en-US" sz="4400" dirty="0">
                <a:latin typeface="+mn-lt"/>
              </a:rPr>
              <a:t>Methodology </a:t>
            </a:r>
            <a:endParaRPr lang="en-US" sz="4400" dirty="0">
              <a:latin typeface="+mn-lt"/>
            </a:endParaRPr>
          </a:p>
        </p:txBody>
      </p:sp>
    </p:spTree>
    <p:extLst>
      <p:ext uri="{BB962C8B-B14F-4D97-AF65-F5344CB8AC3E}">
        <p14:creationId xmlns:p14="http://schemas.microsoft.com/office/powerpoint/2010/main" val="20147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587385" y="2383267"/>
            <a:ext cx="5521842" cy="3420782"/>
          </a:xfrm>
        </p:spPr>
        <p:txBody>
          <a:bodyPr/>
          <a:lstStyle/>
          <a:p>
            <a:pPr marL="571500" indent="-571500" algn="l">
              <a:buFont typeface="Wingdings" panose="05000000000000000000" pitchFamily="2" charset="2"/>
              <a:buChar char="§"/>
            </a:pPr>
            <a:r>
              <a:rPr lang="en-GB" sz="2800" dirty="0">
                <a:solidFill>
                  <a:schemeClr val="bg1">
                    <a:lumMod val="50000"/>
                  </a:schemeClr>
                </a:solidFill>
              </a:rPr>
              <a:t>Hobbs, 2010</a:t>
            </a:r>
          </a:p>
          <a:p>
            <a:pPr marL="571500" indent="-571500" algn="l">
              <a:buFont typeface="Wingdings" panose="05000000000000000000" pitchFamily="2" charset="2"/>
              <a:buChar char="§"/>
            </a:pPr>
            <a:r>
              <a:rPr lang="en-GB" sz="2800" dirty="0">
                <a:solidFill>
                  <a:schemeClr val="bg1">
                    <a:lumMod val="50000"/>
                  </a:schemeClr>
                </a:solidFill>
              </a:rPr>
              <a:t>The European Digital Competence Framework for Citizens (</a:t>
            </a:r>
            <a:r>
              <a:rPr lang="en-GB" sz="2800" dirty="0" err="1">
                <a:solidFill>
                  <a:schemeClr val="bg1">
                    <a:lumMod val="50000"/>
                  </a:schemeClr>
                </a:solidFill>
              </a:rPr>
              <a:t>DigiComp</a:t>
            </a:r>
            <a:r>
              <a:rPr lang="en-GB" sz="2800" dirty="0">
                <a:solidFill>
                  <a:schemeClr val="bg1">
                    <a:lumMod val="50000"/>
                  </a:schemeClr>
                </a:solidFill>
              </a:rPr>
              <a:t>)</a:t>
            </a:r>
          </a:p>
          <a:p>
            <a:pPr marL="571500" indent="-571500" algn="l">
              <a:buFont typeface="Wingdings" panose="05000000000000000000" pitchFamily="2" charset="2"/>
              <a:buChar char="§"/>
            </a:pPr>
            <a:r>
              <a:rPr lang="en-GB" sz="2800" dirty="0">
                <a:solidFill>
                  <a:schemeClr val="bg1">
                    <a:lumMod val="50000"/>
                  </a:schemeClr>
                </a:solidFill>
              </a:rPr>
              <a:t>The Third Space </a:t>
            </a:r>
            <a:endParaRPr lang="fr-FR" sz="2800" dirty="0">
              <a:solidFill>
                <a:schemeClr val="bg1">
                  <a:lumMod val="50000"/>
                </a:schemeClr>
              </a:solidFill>
            </a:endParaRPr>
          </a:p>
        </p:txBody>
      </p:sp>
      <p:graphicFrame>
        <p:nvGraphicFramePr>
          <p:cNvPr id="4" name="Diagram 3"/>
          <p:cNvGraphicFramePr/>
          <p:nvPr>
            <p:extLst>
              <p:ext uri="{D42A27DB-BD31-4B8C-83A1-F6EECF244321}">
                <p14:modId xmlns:p14="http://schemas.microsoft.com/office/powerpoint/2010/main" val="3066916479"/>
              </p:ext>
            </p:extLst>
          </p:nvPr>
        </p:nvGraphicFramePr>
        <p:xfrm>
          <a:off x="6852505" y="1869538"/>
          <a:ext cx="4979277" cy="4076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87385" y="1620155"/>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lt-LT" altLang="en-US" sz="4400" dirty="0" err="1">
                <a:latin typeface="+mn-lt"/>
              </a:rPr>
              <a:t>Conceptual</a:t>
            </a:r>
            <a:r>
              <a:rPr lang="lt-LT" altLang="en-US" sz="4400" dirty="0">
                <a:latin typeface="+mn-lt"/>
              </a:rPr>
              <a:t> </a:t>
            </a:r>
            <a:r>
              <a:rPr lang="lt-LT" altLang="en-US" sz="4400" dirty="0" err="1">
                <a:latin typeface="+mn-lt"/>
              </a:rPr>
              <a:t>Framework</a:t>
            </a:r>
            <a:endParaRPr lang="en-US" sz="4400" dirty="0">
              <a:latin typeface="+mn-lt"/>
            </a:endParaRPr>
          </a:p>
        </p:txBody>
      </p:sp>
    </p:spTree>
    <p:extLst>
      <p:ext uri="{BB962C8B-B14F-4D97-AF65-F5344CB8AC3E}">
        <p14:creationId xmlns:p14="http://schemas.microsoft.com/office/powerpoint/2010/main" val="204509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DSCF722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691" y="1787282"/>
            <a:ext cx="7140586" cy="4826393"/>
          </a:xfrm>
          <a:prstGeom prst="roundRect">
            <a:avLst>
              <a:gd name="adj" fmla="val 7950"/>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87386" y="2376051"/>
            <a:ext cx="3444288" cy="1077218"/>
          </a:xfrm>
          <a:prstGeom prst="rect">
            <a:avLst/>
          </a:prstGeom>
        </p:spPr>
        <p:txBody>
          <a:bodyPr wrap="square">
            <a:spAutoFit/>
          </a:bodyPr>
          <a:lstStyle/>
          <a:p>
            <a:pPr>
              <a:spcBef>
                <a:spcPct val="0"/>
              </a:spcBef>
              <a:buFontTx/>
              <a:buNone/>
            </a:pPr>
            <a:r>
              <a:rPr lang="en-GB" altLang="x-none" sz="3200" dirty="0">
                <a:solidFill>
                  <a:schemeClr val="bg1">
                    <a:lumMod val="50000"/>
                  </a:schemeClr>
                </a:solidFill>
              </a:rPr>
              <a:t>Agency and media in the </a:t>
            </a:r>
            <a:r>
              <a:rPr lang="en-GB" altLang="en-US" sz="3200" dirty="0">
                <a:solidFill>
                  <a:schemeClr val="bg1">
                    <a:lumMod val="50000"/>
                  </a:schemeClr>
                </a:solidFill>
              </a:rPr>
              <a:t>“</a:t>
            </a:r>
            <a:r>
              <a:rPr lang="en-GB" altLang="x-none" sz="3200" dirty="0">
                <a:solidFill>
                  <a:schemeClr val="bg1">
                    <a:lumMod val="50000"/>
                  </a:schemeClr>
                </a:solidFill>
              </a:rPr>
              <a:t>third space</a:t>
            </a:r>
            <a:r>
              <a:rPr lang="en-GB" altLang="en-US" sz="3200" dirty="0">
                <a:solidFill>
                  <a:schemeClr val="bg1">
                    <a:lumMod val="50000"/>
                  </a:schemeClr>
                </a:solidFill>
              </a:rPr>
              <a:t>”</a:t>
            </a:r>
            <a:endParaRPr lang="en-GB" altLang="x-none" sz="3200" dirty="0">
              <a:solidFill>
                <a:schemeClr val="bg1">
                  <a:lumMod val="50000"/>
                </a:schemeClr>
              </a:solidFill>
            </a:endParaRPr>
          </a:p>
        </p:txBody>
      </p:sp>
      <p:sp>
        <p:nvSpPr>
          <p:cNvPr id="7" name="Title 1"/>
          <p:cNvSpPr txBox="1">
            <a:spLocks/>
          </p:cNvSpPr>
          <p:nvPr/>
        </p:nvSpPr>
        <p:spPr>
          <a:xfrm>
            <a:off x="587385" y="1621477"/>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lt-LT" altLang="en-US" sz="4400" dirty="0" err="1">
                <a:latin typeface="+mn-lt"/>
              </a:rPr>
              <a:t>What</a:t>
            </a:r>
            <a:r>
              <a:rPr lang="lt-LT" altLang="en-US" sz="4400" dirty="0">
                <a:latin typeface="+mn-lt"/>
              </a:rPr>
              <a:t> </a:t>
            </a:r>
            <a:r>
              <a:rPr lang="lt-LT" altLang="en-US" sz="4400" dirty="0" err="1">
                <a:latin typeface="+mn-lt"/>
              </a:rPr>
              <a:t>works</a:t>
            </a:r>
            <a:endParaRPr lang="en-US" sz="4400" dirty="0">
              <a:latin typeface="+mn-lt"/>
            </a:endParaRPr>
          </a:p>
        </p:txBody>
      </p:sp>
    </p:spTree>
    <p:extLst>
      <p:ext uri="{BB962C8B-B14F-4D97-AF65-F5344CB8AC3E}">
        <p14:creationId xmlns:p14="http://schemas.microsoft.com/office/powerpoint/2010/main" val="57394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5"/>
          <p:cNvSpPr txBox="1">
            <a:spLocks noChangeArrowheads="1"/>
          </p:cNvSpPr>
          <p:nvPr/>
        </p:nvSpPr>
        <p:spPr bwMode="auto">
          <a:xfrm>
            <a:off x="587385" y="2228438"/>
            <a:ext cx="11285960" cy="328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marL="439738" indent="-439738">
              <a:lnSpc>
                <a:spcPts val="3400"/>
              </a:lnSpc>
              <a:spcBef>
                <a:spcPct val="0"/>
              </a:spcBef>
              <a:buFont typeface="Wingdings" panose="05000000000000000000" pitchFamily="2" charset="2"/>
              <a:buChar char="§"/>
            </a:pPr>
            <a:r>
              <a:rPr lang="en-GB" altLang="x-none" sz="2800" dirty="0">
                <a:solidFill>
                  <a:schemeClr val="bg1">
                    <a:lumMod val="50000"/>
                  </a:schemeClr>
                </a:solidFill>
                <a:latin typeface="+mn-lt"/>
              </a:rPr>
              <a:t>First space </a:t>
            </a:r>
            <a:r>
              <a:rPr lang="mr-IN" altLang="x-none" sz="2800" dirty="0">
                <a:solidFill>
                  <a:schemeClr val="bg1">
                    <a:lumMod val="50000"/>
                  </a:schemeClr>
                </a:solidFill>
                <a:latin typeface="+mn-lt"/>
              </a:rPr>
              <a:t>–</a:t>
            </a:r>
            <a:r>
              <a:rPr lang="en-GB" altLang="x-none" sz="2800" dirty="0">
                <a:solidFill>
                  <a:schemeClr val="bg1">
                    <a:lumMod val="50000"/>
                  </a:schemeClr>
                </a:solidFill>
                <a:latin typeface="+mn-lt"/>
              </a:rPr>
              <a:t> home / community </a:t>
            </a:r>
          </a:p>
          <a:p>
            <a:pPr marL="439738" indent="-439738">
              <a:lnSpc>
                <a:spcPts val="3400"/>
              </a:lnSpc>
              <a:spcBef>
                <a:spcPct val="0"/>
              </a:spcBef>
              <a:buFont typeface="Wingdings" panose="05000000000000000000" pitchFamily="2" charset="2"/>
              <a:buChar char="§"/>
            </a:pPr>
            <a:r>
              <a:rPr lang="en-GB" altLang="x-none" sz="2800" dirty="0">
                <a:solidFill>
                  <a:schemeClr val="bg1">
                    <a:lumMod val="50000"/>
                  </a:schemeClr>
                </a:solidFill>
                <a:latin typeface="+mn-lt"/>
              </a:rPr>
              <a:t>Second space </a:t>
            </a:r>
            <a:r>
              <a:rPr lang="mr-IN" altLang="x-none" sz="2800" dirty="0">
                <a:solidFill>
                  <a:schemeClr val="bg1">
                    <a:lumMod val="50000"/>
                  </a:schemeClr>
                </a:solidFill>
                <a:latin typeface="+mn-lt"/>
              </a:rPr>
              <a:t>–</a:t>
            </a:r>
            <a:r>
              <a:rPr lang="en-GB" altLang="x-none" sz="2800" dirty="0">
                <a:solidFill>
                  <a:schemeClr val="bg1">
                    <a:lumMod val="50000"/>
                  </a:schemeClr>
                </a:solidFill>
                <a:latin typeface="+mn-lt"/>
              </a:rPr>
              <a:t> school / education</a:t>
            </a:r>
          </a:p>
          <a:p>
            <a:pPr marL="439738" indent="-439738">
              <a:lnSpc>
                <a:spcPts val="3400"/>
              </a:lnSpc>
              <a:spcBef>
                <a:spcPct val="0"/>
              </a:spcBef>
              <a:buFont typeface="Wingdings" panose="05000000000000000000" pitchFamily="2" charset="2"/>
              <a:buChar char="§"/>
            </a:pPr>
            <a:r>
              <a:rPr lang="en-GB" altLang="x-none" sz="2800" dirty="0">
                <a:solidFill>
                  <a:schemeClr val="bg1">
                    <a:lumMod val="50000"/>
                  </a:schemeClr>
                </a:solidFill>
                <a:latin typeface="+mn-lt"/>
              </a:rPr>
              <a:t>Third space </a:t>
            </a:r>
            <a:r>
              <a:rPr lang="mr-IN" altLang="x-none" sz="2800" dirty="0">
                <a:solidFill>
                  <a:schemeClr val="bg1">
                    <a:lumMod val="50000"/>
                  </a:schemeClr>
                </a:solidFill>
                <a:latin typeface="+mn-lt"/>
              </a:rPr>
              <a:t>–</a:t>
            </a:r>
            <a:r>
              <a:rPr lang="en-GB" altLang="x-none" sz="2800" dirty="0">
                <a:solidFill>
                  <a:schemeClr val="bg1">
                    <a:lumMod val="50000"/>
                  </a:schemeClr>
                </a:solidFill>
                <a:latin typeface="+mn-lt"/>
              </a:rPr>
              <a:t> in between </a:t>
            </a:r>
          </a:p>
          <a:p>
            <a:pPr marL="439738" indent="-439738">
              <a:lnSpc>
                <a:spcPts val="3400"/>
              </a:lnSpc>
              <a:spcBef>
                <a:spcPts val="1200"/>
              </a:spcBef>
              <a:buFontTx/>
              <a:buNone/>
            </a:pPr>
            <a:r>
              <a:rPr lang="lt-LT" altLang="x-none" sz="2800" b="1" dirty="0">
                <a:solidFill>
                  <a:srgbClr val="468177"/>
                </a:solidFill>
                <a:latin typeface="+mn-lt"/>
              </a:rPr>
              <a:t>‘I</a:t>
            </a:r>
            <a:r>
              <a:rPr lang="en-GB" altLang="x-none" sz="2800" b="1" dirty="0">
                <a:solidFill>
                  <a:srgbClr val="468177"/>
                </a:solidFill>
                <a:latin typeface="+mn-lt"/>
              </a:rPr>
              <a:t>n between’:</a:t>
            </a:r>
          </a:p>
          <a:p>
            <a:pPr marL="439738" indent="-439738">
              <a:lnSpc>
                <a:spcPts val="3400"/>
              </a:lnSpc>
              <a:spcBef>
                <a:spcPct val="0"/>
              </a:spcBef>
              <a:buFont typeface="Wingdings" panose="05000000000000000000" pitchFamily="2" charset="2"/>
              <a:buChar char="§"/>
            </a:pPr>
            <a:r>
              <a:rPr lang="en-GB" altLang="x-none" sz="2800" dirty="0">
                <a:solidFill>
                  <a:schemeClr val="bg1">
                    <a:lumMod val="50000"/>
                  </a:schemeClr>
                </a:solidFill>
                <a:latin typeface="+mn-lt"/>
              </a:rPr>
              <a:t>Physical or metaphorical or digital / virtual </a:t>
            </a:r>
          </a:p>
          <a:p>
            <a:pPr marL="439738" indent="-439738">
              <a:lnSpc>
                <a:spcPts val="3400"/>
              </a:lnSpc>
              <a:spcBef>
                <a:spcPct val="0"/>
              </a:spcBef>
              <a:buFont typeface="Wingdings" panose="05000000000000000000" pitchFamily="2" charset="2"/>
              <a:buChar char="§"/>
            </a:pPr>
            <a:r>
              <a:rPr lang="en-GB" altLang="x-none" sz="2800" dirty="0">
                <a:solidFill>
                  <a:schemeClr val="bg1">
                    <a:lumMod val="50000"/>
                  </a:schemeClr>
                </a:solidFill>
                <a:latin typeface="+mn-lt"/>
              </a:rPr>
              <a:t>Expertise is exchanged between teacher and student</a:t>
            </a:r>
          </a:p>
          <a:p>
            <a:pPr marL="439738" indent="-439738">
              <a:lnSpc>
                <a:spcPts val="3400"/>
              </a:lnSpc>
              <a:spcBef>
                <a:spcPct val="0"/>
              </a:spcBef>
              <a:buFont typeface="Wingdings" panose="05000000000000000000" pitchFamily="2" charset="2"/>
              <a:buChar char="§"/>
            </a:pPr>
            <a:r>
              <a:rPr lang="en-GB" altLang="x-none" sz="2800" dirty="0">
                <a:solidFill>
                  <a:schemeClr val="bg1">
                    <a:lumMod val="50000"/>
                  </a:schemeClr>
                </a:solidFill>
                <a:latin typeface="+mn-lt"/>
              </a:rPr>
              <a:t>Learners bring with them repertoires of literacy and funds of knowledge </a:t>
            </a:r>
          </a:p>
        </p:txBody>
      </p:sp>
      <p:sp>
        <p:nvSpPr>
          <p:cNvPr id="6" name="Title 1"/>
          <p:cNvSpPr txBox="1">
            <a:spLocks/>
          </p:cNvSpPr>
          <p:nvPr/>
        </p:nvSpPr>
        <p:spPr>
          <a:xfrm>
            <a:off x="587385" y="1621477"/>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lt-LT" altLang="en-US" sz="4400" dirty="0" err="1">
                <a:latin typeface="+mn-lt"/>
              </a:rPr>
              <a:t>What</a:t>
            </a:r>
            <a:r>
              <a:rPr lang="lt-LT" altLang="en-US" sz="4400" dirty="0">
                <a:latin typeface="+mn-lt"/>
              </a:rPr>
              <a:t> </a:t>
            </a:r>
            <a:r>
              <a:rPr lang="lt-LT" altLang="en-US" sz="4400" dirty="0" err="1">
                <a:latin typeface="+mn-lt"/>
              </a:rPr>
              <a:t>works</a:t>
            </a:r>
            <a:endParaRPr lang="en-US" sz="4400" dirty="0">
              <a:latin typeface="+mn-lt"/>
            </a:endParaRPr>
          </a:p>
        </p:txBody>
      </p:sp>
    </p:spTree>
    <p:extLst>
      <p:ext uri="{BB962C8B-B14F-4D97-AF65-F5344CB8AC3E}">
        <p14:creationId xmlns:p14="http://schemas.microsoft.com/office/powerpoint/2010/main" val="46367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7385" y="2392749"/>
            <a:ext cx="11214265" cy="4054500"/>
          </a:xfrm>
        </p:spPr>
        <p:txBody>
          <a:bodyPr/>
          <a:lstStyle/>
          <a:p>
            <a:pPr marL="342900" indent="-342900" algn="l">
              <a:buClr>
                <a:schemeClr val="bg1">
                  <a:lumMod val="50000"/>
                </a:schemeClr>
              </a:buClr>
              <a:buFont typeface="Wingdings" panose="05000000000000000000" pitchFamily="2" charset="2"/>
              <a:buChar char="§"/>
            </a:pPr>
            <a:r>
              <a:rPr lang="en-GB" sz="2800" b="1" dirty="0">
                <a:solidFill>
                  <a:srgbClr val="468177"/>
                </a:solidFill>
              </a:rPr>
              <a:t>Media / school partnerships</a:t>
            </a:r>
            <a:r>
              <a:rPr lang="en-GB" sz="2800" dirty="0"/>
              <a:t>: </a:t>
            </a:r>
            <a:r>
              <a:rPr lang="en-GB" sz="2800" dirty="0" err="1">
                <a:solidFill>
                  <a:schemeClr val="bg1">
                    <a:lumMod val="50000"/>
                  </a:schemeClr>
                </a:solidFill>
              </a:rPr>
              <a:t>eg</a:t>
            </a:r>
            <a:r>
              <a:rPr lang="en-GB" sz="2800" dirty="0">
                <a:solidFill>
                  <a:schemeClr val="bg1">
                    <a:lumMod val="50000"/>
                  </a:schemeClr>
                </a:solidFill>
              </a:rPr>
              <a:t> ‘</a:t>
            </a:r>
            <a:r>
              <a:rPr lang="en-GB" sz="2800" i="1" dirty="0">
                <a:solidFill>
                  <a:schemeClr val="bg1">
                    <a:lumMod val="50000"/>
                  </a:schemeClr>
                </a:solidFill>
              </a:rPr>
              <a:t>Entre les </a:t>
            </a:r>
            <a:r>
              <a:rPr lang="en-GB" sz="2800" i="1" dirty="0" err="1">
                <a:solidFill>
                  <a:schemeClr val="bg1">
                    <a:lumMod val="50000"/>
                  </a:schemeClr>
                </a:solidFill>
              </a:rPr>
              <a:t>lignes</a:t>
            </a:r>
            <a:r>
              <a:rPr lang="en-GB" sz="2800" dirty="0">
                <a:solidFill>
                  <a:schemeClr val="bg1">
                    <a:lumMod val="50000"/>
                  </a:schemeClr>
                </a:solidFill>
              </a:rPr>
              <a:t>’ (Between lines): journalists, photographers and cameramen from </a:t>
            </a:r>
            <a:r>
              <a:rPr lang="en-GB" sz="2800" dirty="0" err="1">
                <a:solidFill>
                  <a:schemeClr val="bg1">
                    <a:lumMod val="50000"/>
                  </a:schemeClr>
                </a:solidFill>
              </a:rPr>
              <a:t>Agence</a:t>
            </a:r>
            <a:r>
              <a:rPr lang="en-GB" sz="2800" dirty="0">
                <a:solidFill>
                  <a:schemeClr val="bg1">
                    <a:lumMod val="50000"/>
                  </a:schemeClr>
                </a:solidFill>
              </a:rPr>
              <a:t> France-</a:t>
            </a:r>
            <a:r>
              <a:rPr lang="en-GB" sz="2800" dirty="0" err="1">
                <a:solidFill>
                  <a:schemeClr val="bg1">
                    <a:lumMod val="50000"/>
                  </a:schemeClr>
                </a:solidFill>
              </a:rPr>
              <a:t>Presse</a:t>
            </a:r>
            <a:r>
              <a:rPr lang="en-GB" sz="2800" dirty="0">
                <a:solidFill>
                  <a:schemeClr val="bg1">
                    <a:lumMod val="50000"/>
                  </a:schemeClr>
                </a:solidFill>
              </a:rPr>
              <a:t> and the newspaper </a:t>
            </a:r>
            <a:r>
              <a:rPr lang="en-GB" sz="2800" i="1" dirty="0">
                <a:solidFill>
                  <a:schemeClr val="bg1">
                    <a:lumMod val="50000"/>
                  </a:schemeClr>
                </a:solidFill>
              </a:rPr>
              <a:t>Le Monde</a:t>
            </a:r>
            <a:r>
              <a:rPr lang="en-GB" sz="2800" dirty="0">
                <a:solidFill>
                  <a:schemeClr val="bg1">
                    <a:lumMod val="50000"/>
                  </a:schemeClr>
                </a:solidFill>
              </a:rPr>
              <a:t>. </a:t>
            </a:r>
          </a:p>
          <a:p>
            <a:pPr marL="342900" indent="-342900" algn="l">
              <a:buClr>
                <a:schemeClr val="bg1">
                  <a:lumMod val="50000"/>
                </a:schemeClr>
              </a:buClr>
              <a:buFont typeface="Wingdings" panose="05000000000000000000" pitchFamily="2" charset="2"/>
              <a:buChar char="§"/>
            </a:pPr>
            <a:r>
              <a:rPr lang="en-GB" sz="2800" dirty="0">
                <a:solidFill>
                  <a:schemeClr val="bg1">
                    <a:lumMod val="50000"/>
                  </a:schemeClr>
                </a:solidFill>
              </a:rPr>
              <a:t>Workshops for students, teachers and trainers to develop their </a:t>
            </a:r>
            <a:r>
              <a:rPr lang="en-GB" sz="2800" b="1" dirty="0">
                <a:solidFill>
                  <a:schemeClr val="bg1">
                    <a:lumMod val="50000"/>
                  </a:schemeClr>
                </a:solidFill>
              </a:rPr>
              <a:t>critical thinking </a:t>
            </a:r>
            <a:r>
              <a:rPr lang="en-GB" sz="2800" dirty="0">
                <a:solidFill>
                  <a:schemeClr val="bg1">
                    <a:lumMod val="50000"/>
                  </a:schemeClr>
                </a:solidFill>
              </a:rPr>
              <a:t>in the context of online disinformation. </a:t>
            </a:r>
          </a:p>
          <a:p>
            <a:pPr marL="342900" indent="-342900" algn="l">
              <a:buClr>
                <a:schemeClr val="bg1">
                  <a:lumMod val="50000"/>
                </a:schemeClr>
              </a:buClr>
              <a:buFont typeface="Wingdings" panose="05000000000000000000" pitchFamily="2" charset="2"/>
              <a:buChar char="§"/>
            </a:pPr>
            <a:r>
              <a:rPr lang="en-GB" sz="2800" b="1" dirty="0">
                <a:solidFill>
                  <a:srgbClr val="468177"/>
                </a:solidFill>
              </a:rPr>
              <a:t>Paradox: </a:t>
            </a:r>
            <a:r>
              <a:rPr lang="en-GB" sz="2800" dirty="0">
                <a:solidFill>
                  <a:schemeClr val="bg1">
                    <a:lumMod val="50000"/>
                  </a:schemeClr>
                </a:solidFill>
              </a:rPr>
              <a:t>Hyman and </a:t>
            </a:r>
            <a:r>
              <a:rPr lang="en-GB" sz="2800" dirty="0" err="1">
                <a:solidFill>
                  <a:schemeClr val="bg1">
                    <a:lumMod val="50000"/>
                  </a:schemeClr>
                </a:solidFill>
              </a:rPr>
              <a:t>Jalbert</a:t>
            </a:r>
            <a:r>
              <a:rPr lang="en-GB" sz="2800" dirty="0">
                <a:solidFill>
                  <a:schemeClr val="bg1">
                    <a:lumMod val="50000"/>
                  </a:schemeClr>
                </a:solidFill>
              </a:rPr>
              <a:t> (2017: in the contemporary context, the spread of disinformation does not create intolerant worldviews; rather, intolerant worldviews are what allows disinformation to spread. </a:t>
            </a:r>
            <a:endParaRPr lang="en-US" sz="2800" dirty="0">
              <a:solidFill>
                <a:schemeClr val="bg1">
                  <a:lumMod val="50000"/>
                </a:schemeClr>
              </a:solidFill>
            </a:endParaRPr>
          </a:p>
        </p:txBody>
      </p:sp>
      <p:sp>
        <p:nvSpPr>
          <p:cNvPr id="4" name="Title 1"/>
          <p:cNvSpPr txBox="1">
            <a:spLocks/>
          </p:cNvSpPr>
          <p:nvPr/>
        </p:nvSpPr>
        <p:spPr>
          <a:xfrm>
            <a:off x="587385" y="1614647"/>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en-GB" altLang="en-US" sz="4400" dirty="0">
                <a:latin typeface="+mn-lt"/>
              </a:rPr>
              <a:t>Evidence of effective practices</a:t>
            </a:r>
            <a:endParaRPr lang="en-US" sz="4400" dirty="0">
              <a:latin typeface="+mn-lt"/>
            </a:endParaRPr>
          </a:p>
        </p:txBody>
      </p:sp>
    </p:spTree>
    <p:extLst>
      <p:ext uri="{BB962C8B-B14F-4D97-AF65-F5344CB8AC3E}">
        <p14:creationId xmlns:p14="http://schemas.microsoft.com/office/powerpoint/2010/main" val="60571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7385" y="2414788"/>
            <a:ext cx="10856470" cy="4103916"/>
          </a:xfrm>
        </p:spPr>
        <p:txBody>
          <a:bodyPr/>
          <a:lstStyle/>
          <a:p>
            <a:pPr marL="342900" indent="-342900" algn="l">
              <a:buClr>
                <a:schemeClr val="bg1">
                  <a:lumMod val="50000"/>
                </a:schemeClr>
              </a:buClr>
              <a:buFont typeface="Wingdings" panose="05000000000000000000" pitchFamily="2" charset="2"/>
              <a:buChar char="§"/>
            </a:pPr>
            <a:r>
              <a:rPr lang="en-GB" sz="2800" b="1" dirty="0">
                <a:solidFill>
                  <a:srgbClr val="468177"/>
                </a:solidFill>
              </a:rPr>
              <a:t>Game-based learning </a:t>
            </a:r>
            <a:r>
              <a:rPr lang="en-GB" sz="2800" dirty="0">
                <a:solidFill>
                  <a:schemeClr val="bg1">
                    <a:lumMod val="50000"/>
                  </a:schemeClr>
                </a:solidFill>
              </a:rPr>
              <a:t>effectively nurtures analytical and reflective ML skills. When students act as producers of games ( Burn et al., 2016), their creative media literacy skills and knowledge can be also developed and improved. </a:t>
            </a:r>
          </a:p>
          <a:p>
            <a:pPr marL="342900" indent="-342900" algn="l">
              <a:buClr>
                <a:schemeClr val="bg1">
                  <a:lumMod val="50000"/>
                </a:schemeClr>
              </a:buClr>
              <a:buFont typeface="Wingdings" panose="05000000000000000000" pitchFamily="2" charset="2"/>
              <a:buChar char="§"/>
            </a:pPr>
            <a:r>
              <a:rPr lang="en-GB" sz="2800" dirty="0">
                <a:solidFill>
                  <a:schemeClr val="bg1">
                    <a:lumMod val="50000"/>
                  </a:schemeClr>
                </a:solidFill>
              </a:rPr>
              <a:t>Domingo-</a:t>
            </a:r>
            <a:r>
              <a:rPr lang="en-GB" sz="2800" dirty="0" err="1">
                <a:solidFill>
                  <a:schemeClr val="bg1">
                    <a:lumMod val="50000"/>
                  </a:schemeClr>
                </a:solidFill>
              </a:rPr>
              <a:t>Coscollola</a:t>
            </a:r>
            <a:r>
              <a:rPr lang="en-GB" sz="2800" dirty="0">
                <a:solidFill>
                  <a:schemeClr val="bg1">
                    <a:lumMod val="50000"/>
                  </a:schemeClr>
                </a:solidFill>
              </a:rPr>
              <a:t> et al. (2016) </a:t>
            </a:r>
            <a:r>
              <a:rPr lang="en-GB" sz="2800" dirty="0" err="1">
                <a:solidFill>
                  <a:schemeClr val="bg1">
                    <a:lumMod val="50000"/>
                  </a:schemeClr>
                </a:solidFill>
              </a:rPr>
              <a:t>DIYLab</a:t>
            </a:r>
            <a:r>
              <a:rPr lang="en-GB" sz="2800" dirty="0">
                <a:solidFill>
                  <a:schemeClr val="bg1">
                    <a:lumMod val="50000"/>
                  </a:schemeClr>
                </a:solidFill>
              </a:rPr>
              <a:t> project) - which supports school leaders in their integration of ‘DIY learning’ across physical and virtual borders. This successful implementation was enabled by </a:t>
            </a:r>
            <a:r>
              <a:rPr lang="en-GB" sz="2800" b="1" dirty="0">
                <a:solidFill>
                  <a:srgbClr val="468177"/>
                </a:solidFill>
              </a:rPr>
              <a:t>a shift in mindset </a:t>
            </a:r>
            <a:r>
              <a:rPr lang="en-GB" sz="2800" dirty="0">
                <a:solidFill>
                  <a:schemeClr val="bg1">
                    <a:lumMod val="50000"/>
                  </a:schemeClr>
                </a:solidFill>
              </a:rPr>
              <a:t>that mingled the roles and identities of teachers and students, and the context of professional development became </a:t>
            </a:r>
            <a:br>
              <a:rPr lang="en-GB" sz="2800" dirty="0">
                <a:solidFill>
                  <a:schemeClr val="bg1">
                    <a:lumMod val="50000"/>
                  </a:schemeClr>
                </a:solidFill>
              </a:rPr>
            </a:br>
            <a:r>
              <a:rPr lang="en-GB" sz="2800" b="1" dirty="0">
                <a:solidFill>
                  <a:srgbClr val="468177"/>
                </a:solidFill>
              </a:rPr>
              <a:t>a hybrid of physical and virtual networking. </a:t>
            </a:r>
            <a:endParaRPr lang="en-US" sz="2800" b="1" dirty="0">
              <a:solidFill>
                <a:srgbClr val="468177"/>
              </a:solidFill>
            </a:endParaRPr>
          </a:p>
          <a:p>
            <a:pPr marL="342900" indent="-342900">
              <a:buClr>
                <a:schemeClr val="bg1">
                  <a:lumMod val="50000"/>
                </a:schemeClr>
              </a:buClr>
              <a:buFont typeface="Wingdings" panose="05000000000000000000" pitchFamily="2" charset="2"/>
              <a:buChar char="§"/>
            </a:pPr>
            <a:endParaRPr lang="en-US" sz="2800" dirty="0"/>
          </a:p>
        </p:txBody>
      </p:sp>
      <p:sp>
        <p:nvSpPr>
          <p:cNvPr id="7" name="Title 1"/>
          <p:cNvSpPr txBox="1">
            <a:spLocks/>
          </p:cNvSpPr>
          <p:nvPr/>
        </p:nvSpPr>
        <p:spPr>
          <a:xfrm>
            <a:off x="587385" y="1614647"/>
            <a:ext cx="10515600" cy="634671"/>
          </a:xfrm>
          <a:prstGeom prst="rect">
            <a:avLst/>
          </a:prstGeom>
        </p:spPr>
        <p:txBody>
          <a:bodyPr anchor="b"/>
          <a:lstStyle>
            <a:lvl1pPr algn="ctr" defTabSz="914400" rtl="0" eaLnBrk="1" latinLnBrk="0" hangingPunct="1">
              <a:lnSpc>
                <a:spcPct val="90000"/>
              </a:lnSpc>
              <a:spcBef>
                <a:spcPct val="0"/>
              </a:spcBef>
              <a:buNone/>
              <a:defRPr sz="6000" b="1" kern="1200">
                <a:solidFill>
                  <a:srgbClr val="468177"/>
                </a:solidFill>
                <a:latin typeface="+mj-lt"/>
                <a:ea typeface="+mj-ea"/>
                <a:cs typeface="+mj-cs"/>
              </a:defRPr>
            </a:lvl1pPr>
          </a:lstStyle>
          <a:p>
            <a:pPr algn="l"/>
            <a:r>
              <a:rPr lang="en-GB" altLang="en-US" sz="4400" dirty="0">
                <a:latin typeface="+mn-lt"/>
              </a:rPr>
              <a:t>Evidence of effective practices</a:t>
            </a:r>
            <a:endParaRPr lang="en-US" sz="4400" dirty="0">
              <a:latin typeface="+mn-lt"/>
            </a:endParaRPr>
          </a:p>
        </p:txBody>
      </p:sp>
    </p:spTree>
    <p:extLst>
      <p:ext uri="{BB962C8B-B14F-4D97-AF65-F5344CB8AC3E}">
        <p14:creationId xmlns:p14="http://schemas.microsoft.com/office/powerpoint/2010/main" val="2140542093"/>
      </p:ext>
    </p:extLst>
  </p:cSld>
  <p:clrMapOvr>
    <a:masterClrMapping/>
  </p:clrMapOvr>
</p:sld>
</file>

<file path=ppt/theme/theme1.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foreseeing only text (paragraph and bullet poi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1004</Words>
  <Application>Microsoft Office PowerPoint</Application>
  <PresentationFormat>Widescreen</PresentationFormat>
  <Paragraphs>69</Paragraphs>
  <Slides>13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Calibri</vt:lpstr>
      <vt:lpstr>Calibri Light</vt:lpstr>
      <vt:lpstr>Mangal</vt:lpstr>
      <vt:lpstr>Wingdings</vt:lpstr>
      <vt:lpstr>1_cover slide</vt:lpstr>
      <vt:lpstr>content slide foreseeing only text (paragraph and bullet points)</vt:lpstr>
      <vt:lpstr>Julian McDougall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Cyrielle DOLL</dc:creator>
  <cp:lastModifiedBy>Gintvile V.</cp:lastModifiedBy>
  <cp:revision>85</cp:revision>
  <cp:lastPrinted>2018-11-16T14:04:14Z</cp:lastPrinted>
  <dcterms:created xsi:type="dcterms:W3CDTF">2016-10-18T07:52:33Z</dcterms:created>
  <dcterms:modified xsi:type="dcterms:W3CDTF">2018-11-21T10:58:40Z</dcterms:modified>
</cp:coreProperties>
</file>