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7" r:id="rId3"/>
    <p:sldId id="268" r:id="rId4"/>
    <p:sldId id="271" r:id="rId5"/>
    <p:sldId id="292" r:id="rId6"/>
    <p:sldId id="295" r:id="rId7"/>
    <p:sldId id="293" r:id="rId8"/>
    <p:sldId id="294" r:id="rId9"/>
    <p:sldId id="296" r:id="rId10"/>
    <p:sldId id="297" r:id="rId11"/>
    <p:sldId id="299" r:id="rId12"/>
    <p:sldId id="300" r:id="rId13"/>
    <p:sldId id="301" r:id="rId14"/>
    <p:sldId id="302" r:id="rId15"/>
    <p:sldId id="303" r:id="rId16"/>
    <p:sldId id="269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177"/>
    <a:srgbClr val="9DBCB7"/>
    <a:srgbClr val="339966"/>
    <a:srgbClr val="296AAF"/>
    <a:srgbClr val="009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-104" y="-6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xmlns="" id="{4574355A-2E16-914E-99F5-A0EF3C3ADD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693BC7D0-C830-824D-90C7-9700F20A67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3AF51-930E-A249-AEBF-D4CE50FF0925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78B3052F-FA57-7743-92D0-D650E8321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812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76244-49AA-264C-8F88-6C7D24E31547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34FE8-C5D4-FE4F-928C-FBA2B620C5D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5836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afternoon</a:t>
            </a:r>
            <a:endParaRPr lang="nl-B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jana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guide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importnat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NESET II report on 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ECEC in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families; but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 on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ulnerable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Roma.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 on </a:t>
            </a:r>
            <a:r>
              <a:rPr lang="nl-BE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colleague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Jana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 on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order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benefit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precarious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living </a:t>
            </a:r>
            <a:r>
              <a:rPr lang="nl-BE" sz="1200" b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nl-BE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Roma,</a:t>
            </a:r>
            <a:endParaRPr lang="nl-BE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TEKSTJE</a:t>
            </a:r>
            <a:r>
              <a:rPr lang="nl-BE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BEZORGD AAN DISCUSSANTEN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Role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place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ECEC in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benefitting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l-B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Roma.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Integration of services has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hot issue,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EU agenda (e.g. Recommendations on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EQF,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pillar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It is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complex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families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living in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conditions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fragmentation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services is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right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One service alone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longer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deal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multifaceted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 face.  Integration of services has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become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road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take. As ECEC is a basic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provision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families, ECEC is a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partner in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session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families, but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 (e.g.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accessibility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holistic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perspective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professionals (e.g.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expertise),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(e.g. efficiency). But,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together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 is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self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-evident,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certain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preconditions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met. We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elaborate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preconditions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4 levels: (1) shared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goals; (2)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leadership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management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competent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(3) policy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(4)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families.</a:t>
            </a:r>
          </a:p>
          <a:p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part of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focus on Roma, as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disadvantaged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vulnerable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Europe.  Extreme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poverty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unequal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access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ECEC,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segregation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Roma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put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risk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even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 born.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Addressing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complex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specific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multi-sectoral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approach. A model of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comprehensive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Roma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families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examples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practice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will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show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l-B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</a:t>
            </a:r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90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way </a:t>
            </a:r>
            <a:r>
              <a:rPr lang="nl-BE" dirty="0" err="1"/>
              <a:t>to</a:t>
            </a:r>
            <a:r>
              <a:rPr lang="nl-BE" dirty="0"/>
              <a:t> go. </a:t>
            </a:r>
          </a:p>
          <a:p>
            <a:endParaRPr lang="nl-BE" dirty="0"/>
          </a:p>
          <a:p>
            <a:r>
              <a:rPr lang="nl-BE" dirty="0"/>
              <a:t>First,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families </a:t>
            </a:r>
            <a:r>
              <a:rPr lang="nl-BE" dirty="0" err="1"/>
              <a:t>can’t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divided</a:t>
            </a:r>
            <a:r>
              <a:rPr lang="nl-BE" dirty="0"/>
              <a:t> in different pieces, as </a:t>
            </a:r>
            <a:r>
              <a:rPr lang="nl-BE" dirty="0" err="1"/>
              <a:t>shown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figure</a:t>
            </a:r>
            <a:r>
              <a:rPr lang="nl-BE" dirty="0"/>
              <a:t>. Or as </a:t>
            </a:r>
            <a:r>
              <a:rPr lang="nl-BE" dirty="0" err="1"/>
              <a:t>katrien</a:t>
            </a:r>
            <a:r>
              <a:rPr lang="nl-BE" dirty="0"/>
              <a:t> </a:t>
            </a:r>
            <a:r>
              <a:rPr lang="nl-BE" dirty="0" err="1"/>
              <a:t>Verhegge</a:t>
            </a:r>
            <a:r>
              <a:rPr lang="nl-BE" dirty="0"/>
              <a:t>,</a:t>
            </a:r>
            <a:r>
              <a:rPr lang="nl-BE" baseline="0" dirty="0"/>
              <a:t> </a:t>
            </a:r>
            <a:r>
              <a:rPr lang="nl-BE" baseline="0" dirty="0" err="1"/>
              <a:t>head</a:t>
            </a:r>
            <a:r>
              <a:rPr lang="nl-BE" baseline="0" dirty="0"/>
              <a:t> of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Flemish</a:t>
            </a:r>
            <a:r>
              <a:rPr lang="nl-BE" baseline="0" dirty="0"/>
              <a:t> </a:t>
            </a:r>
            <a:r>
              <a:rPr lang="nl-BE" baseline="0" dirty="0" err="1"/>
              <a:t>administration</a:t>
            </a:r>
            <a:r>
              <a:rPr lang="nl-BE" baseline="0" dirty="0"/>
              <a:t> </a:t>
            </a:r>
            <a:r>
              <a:rPr lang="nl-BE" baseline="0" dirty="0" err="1"/>
              <a:t>said</a:t>
            </a:r>
            <a:r>
              <a:rPr lang="nl-BE" baseline="0" dirty="0"/>
              <a:t>: a </a:t>
            </a:r>
            <a:r>
              <a:rPr lang="nl-BE" baseline="0" dirty="0" err="1"/>
              <a:t>problem</a:t>
            </a:r>
            <a:r>
              <a:rPr lang="nl-BE" baseline="0" dirty="0"/>
              <a:t> of a </a:t>
            </a:r>
            <a:r>
              <a:rPr lang="nl-BE" baseline="0" dirty="0" err="1"/>
              <a:t>child</a:t>
            </a:r>
            <a:r>
              <a:rPr lang="nl-BE" baseline="0" dirty="0"/>
              <a:t> or a family is never </a:t>
            </a:r>
            <a:r>
              <a:rPr lang="nl-BE" baseline="0" dirty="0" err="1"/>
              <a:t>isolated</a:t>
            </a:r>
            <a:r>
              <a:rPr lang="nl-BE" baseline="0" dirty="0"/>
              <a:t>, </a:t>
            </a:r>
            <a:r>
              <a:rPr lang="nl-BE" baseline="0" dirty="0" err="1"/>
              <a:t>it</a:t>
            </a:r>
            <a:r>
              <a:rPr lang="nl-BE" baseline="0" dirty="0"/>
              <a:t> is </a:t>
            </a:r>
            <a:r>
              <a:rPr lang="nl-BE" baseline="0" dirty="0" err="1"/>
              <a:t>always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. </a:t>
            </a:r>
            <a:r>
              <a:rPr lang="nl-BE" baseline="0" dirty="0" err="1"/>
              <a:t>So</a:t>
            </a:r>
            <a:r>
              <a:rPr lang="nl-BE" baseline="0" dirty="0"/>
              <a:t> services </a:t>
            </a:r>
            <a:r>
              <a:rPr lang="nl-BE" baseline="0" dirty="0" err="1"/>
              <a:t>should</a:t>
            </a:r>
            <a:r>
              <a:rPr lang="nl-BE" baseline="0" dirty="0"/>
              <a:t> </a:t>
            </a:r>
            <a:r>
              <a:rPr lang="nl-BE" baseline="0" dirty="0" err="1"/>
              <a:t>work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 as well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5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Second, </a:t>
            </a:r>
          </a:p>
          <a:p>
            <a:r>
              <a:rPr lang="nl-BE" dirty="0"/>
              <a:t>Families</a:t>
            </a:r>
            <a:r>
              <a:rPr lang="nl-BE" baseline="0" dirty="0"/>
              <a:t> </a:t>
            </a:r>
            <a:r>
              <a:rPr lang="nl-BE" baseline="0" dirty="0" err="1"/>
              <a:t>today</a:t>
            </a:r>
            <a:r>
              <a:rPr lang="nl-BE" baseline="0" dirty="0"/>
              <a:t> are </a:t>
            </a:r>
            <a:r>
              <a:rPr lang="nl-BE" baseline="0" dirty="0" err="1"/>
              <a:t>facing</a:t>
            </a:r>
            <a:r>
              <a:rPr lang="nl-BE" baseline="0" dirty="0"/>
              <a:t> </a:t>
            </a:r>
            <a:r>
              <a:rPr lang="nl-BE" baseline="0" dirty="0" err="1"/>
              <a:t>many</a:t>
            </a:r>
            <a:r>
              <a:rPr lang="nl-BE" baseline="0" dirty="0"/>
              <a:t> </a:t>
            </a:r>
            <a:r>
              <a:rPr lang="nl-BE" baseline="0" dirty="0" err="1"/>
              <a:t>many</a:t>
            </a:r>
            <a:r>
              <a:rPr lang="nl-BE" baseline="0" dirty="0"/>
              <a:t> issues. </a:t>
            </a:r>
            <a:r>
              <a:rPr lang="nl-BE" baseline="0" dirty="0" err="1"/>
              <a:t>And</a:t>
            </a:r>
            <a:r>
              <a:rPr lang="nl-BE" baseline="0" dirty="0"/>
              <a:t> </a:t>
            </a:r>
            <a:r>
              <a:rPr lang="nl-BE" baseline="0" dirty="0" err="1"/>
              <a:t>this</a:t>
            </a:r>
            <a:r>
              <a:rPr lang="nl-BE" baseline="0" dirty="0"/>
              <a:t> is </a:t>
            </a:r>
            <a:r>
              <a:rPr lang="nl-BE" baseline="0" dirty="0" err="1"/>
              <a:t>especially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case </a:t>
            </a:r>
            <a:r>
              <a:rPr lang="nl-BE" baseline="0" dirty="0" err="1"/>
              <a:t>for</a:t>
            </a:r>
            <a:r>
              <a:rPr lang="nl-BE" baseline="0" dirty="0"/>
              <a:t> families living in </a:t>
            </a:r>
            <a:r>
              <a:rPr lang="nl-BE" baseline="0" dirty="0" err="1"/>
              <a:t>vulnerbale</a:t>
            </a:r>
            <a:r>
              <a:rPr lang="nl-BE" baseline="0" dirty="0"/>
              <a:t> </a:t>
            </a:r>
            <a:r>
              <a:rPr lang="nl-BE" baseline="0" dirty="0" err="1"/>
              <a:t>positions</a:t>
            </a:r>
            <a:r>
              <a:rPr lang="nl-BE" baseline="0" dirty="0"/>
              <a:t>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Moore and Skinner (2016) 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even refer to the term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‘wicked problems’. They state that the problems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vulnerable families face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of high complexity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not easy to solve, as they touch different living domains (education, nutrition, employment, housing, … all in one)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so in order to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support families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 on multiple fronts and levels a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 required</a:t>
            </a:r>
            <a:endParaRPr lang="nl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BE" baseline="0" dirty="0"/>
          </a:p>
          <a:p>
            <a:endParaRPr lang="nl-BE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345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way </a:t>
            </a:r>
            <a:r>
              <a:rPr lang="nl-BE" dirty="0" err="1"/>
              <a:t>to</a:t>
            </a:r>
            <a:r>
              <a:rPr lang="nl-BE" dirty="0"/>
              <a:t> go. </a:t>
            </a:r>
          </a:p>
          <a:p>
            <a:endParaRPr lang="nl-BE" dirty="0"/>
          </a:p>
          <a:p>
            <a:r>
              <a:rPr lang="nl-BE" dirty="0"/>
              <a:t>First,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families </a:t>
            </a:r>
            <a:r>
              <a:rPr lang="nl-BE" dirty="0" err="1"/>
              <a:t>can’t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divided</a:t>
            </a:r>
            <a:r>
              <a:rPr lang="nl-BE" dirty="0"/>
              <a:t> in different pieces, as </a:t>
            </a:r>
            <a:r>
              <a:rPr lang="nl-BE" dirty="0" err="1"/>
              <a:t>shown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figure</a:t>
            </a:r>
            <a:r>
              <a:rPr lang="nl-BE" dirty="0"/>
              <a:t>. Or as </a:t>
            </a:r>
            <a:r>
              <a:rPr lang="nl-BE" dirty="0" err="1"/>
              <a:t>katrien</a:t>
            </a:r>
            <a:r>
              <a:rPr lang="nl-BE" dirty="0"/>
              <a:t> </a:t>
            </a:r>
            <a:r>
              <a:rPr lang="nl-BE" dirty="0" err="1"/>
              <a:t>Verhegge</a:t>
            </a:r>
            <a:r>
              <a:rPr lang="nl-BE" dirty="0"/>
              <a:t>,</a:t>
            </a:r>
            <a:r>
              <a:rPr lang="nl-BE" baseline="0" dirty="0"/>
              <a:t> </a:t>
            </a:r>
            <a:r>
              <a:rPr lang="nl-BE" baseline="0" dirty="0" err="1"/>
              <a:t>head</a:t>
            </a:r>
            <a:r>
              <a:rPr lang="nl-BE" baseline="0" dirty="0"/>
              <a:t> of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Flemish</a:t>
            </a:r>
            <a:r>
              <a:rPr lang="nl-BE" baseline="0" dirty="0"/>
              <a:t> </a:t>
            </a:r>
            <a:r>
              <a:rPr lang="nl-BE" baseline="0" dirty="0" err="1"/>
              <a:t>administration</a:t>
            </a:r>
            <a:r>
              <a:rPr lang="nl-BE" baseline="0" dirty="0"/>
              <a:t> </a:t>
            </a:r>
            <a:r>
              <a:rPr lang="nl-BE" baseline="0" dirty="0" err="1"/>
              <a:t>said</a:t>
            </a:r>
            <a:r>
              <a:rPr lang="nl-BE" baseline="0" dirty="0"/>
              <a:t>: a </a:t>
            </a:r>
            <a:r>
              <a:rPr lang="nl-BE" baseline="0" dirty="0" err="1"/>
              <a:t>problem</a:t>
            </a:r>
            <a:r>
              <a:rPr lang="nl-BE" baseline="0" dirty="0"/>
              <a:t> of a </a:t>
            </a:r>
            <a:r>
              <a:rPr lang="nl-BE" baseline="0" dirty="0" err="1"/>
              <a:t>child</a:t>
            </a:r>
            <a:r>
              <a:rPr lang="nl-BE" baseline="0" dirty="0"/>
              <a:t> or a family is never </a:t>
            </a:r>
            <a:r>
              <a:rPr lang="nl-BE" baseline="0" dirty="0" err="1"/>
              <a:t>isolated</a:t>
            </a:r>
            <a:r>
              <a:rPr lang="nl-BE" baseline="0" dirty="0"/>
              <a:t>, </a:t>
            </a:r>
            <a:r>
              <a:rPr lang="nl-BE" baseline="0" dirty="0" err="1"/>
              <a:t>it</a:t>
            </a:r>
            <a:r>
              <a:rPr lang="nl-BE" baseline="0" dirty="0"/>
              <a:t> is </a:t>
            </a:r>
            <a:r>
              <a:rPr lang="nl-BE" baseline="0" dirty="0" err="1"/>
              <a:t>always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. </a:t>
            </a:r>
            <a:r>
              <a:rPr lang="nl-BE" baseline="0" dirty="0" err="1"/>
              <a:t>So</a:t>
            </a:r>
            <a:r>
              <a:rPr lang="nl-BE" baseline="0" dirty="0"/>
              <a:t> services </a:t>
            </a:r>
            <a:r>
              <a:rPr lang="nl-BE" baseline="0" dirty="0" err="1"/>
              <a:t>should</a:t>
            </a:r>
            <a:r>
              <a:rPr lang="nl-BE" baseline="0" dirty="0"/>
              <a:t> </a:t>
            </a:r>
            <a:r>
              <a:rPr lang="nl-BE" baseline="0" dirty="0" err="1"/>
              <a:t>work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 as well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51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Integrated</a:t>
            </a:r>
            <a:r>
              <a:rPr lang="nl-BE" dirty="0"/>
              <a:t> </a:t>
            </a:r>
            <a:r>
              <a:rPr lang="nl-BE" dirty="0" err="1"/>
              <a:t>working</a:t>
            </a:r>
            <a:r>
              <a:rPr lang="nl-BE" dirty="0"/>
              <a:t> is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only</a:t>
            </a:r>
            <a:r>
              <a:rPr lang="nl-BE" dirty="0"/>
              <a:t> way </a:t>
            </a:r>
            <a:r>
              <a:rPr lang="nl-BE" dirty="0" err="1"/>
              <a:t>to</a:t>
            </a:r>
            <a:r>
              <a:rPr lang="nl-BE" dirty="0"/>
              <a:t> go. </a:t>
            </a:r>
          </a:p>
          <a:p>
            <a:endParaRPr lang="nl-BE" dirty="0"/>
          </a:p>
          <a:p>
            <a:r>
              <a:rPr lang="nl-BE" dirty="0"/>
              <a:t>First, </a:t>
            </a:r>
            <a:r>
              <a:rPr lang="nl-BE" dirty="0" err="1"/>
              <a:t>because</a:t>
            </a:r>
            <a:r>
              <a:rPr lang="nl-BE" dirty="0"/>
              <a:t> </a:t>
            </a:r>
            <a:r>
              <a:rPr lang="nl-BE" dirty="0" err="1"/>
              <a:t>children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families </a:t>
            </a:r>
            <a:r>
              <a:rPr lang="nl-BE" dirty="0" err="1"/>
              <a:t>can’t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divided</a:t>
            </a:r>
            <a:r>
              <a:rPr lang="nl-BE" dirty="0"/>
              <a:t> in different pieces, as </a:t>
            </a:r>
            <a:r>
              <a:rPr lang="nl-BE" dirty="0" err="1"/>
              <a:t>shown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figure</a:t>
            </a:r>
            <a:r>
              <a:rPr lang="nl-BE" dirty="0"/>
              <a:t>. Or as </a:t>
            </a:r>
            <a:r>
              <a:rPr lang="nl-BE" dirty="0" err="1"/>
              <a:t>katrien</a:t>
            </a:r>
            <a:r>
              <a:rPr lang="nl-BE" dirty="0"/>
              <a:t> </a:t>
            </a:r>
            <a:r>
              <a:rPr lang="nl-BE" dirty="0" err="1"/>
              <a:t>Verhegge</a:t>
            </a:r>
            <a:r>
              <a:rPr lang="nl-BE" dirty="0"/>
              <a:t>,</a:t>
            </a:r>
            <a:r>
              <a:rPr lang="nl-BE" baseline="0" dirty="0"/>
              <a:t> </a:t>
            </a:r>
            <a:r>
              <a:rPr lang="nl-BE" baseline="0" dirty="0" err="1"/>
              <a:t>head</a:t>
            </a:r>
            <a:r>
              <a:rPr lang="nl-BE" baseline="0" dirty="0"/>
              <a:t> of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Flemish</a:t>
            </a:r>
            <a:r>
              <a:rPr lang="nl-BE" baseline="0" dirty="0"/>
              <a:t> </a:t>
            </a:r>
            <a:r>
              <a:rPr lang="nl-BE" baseline="0" dirty="0" err="1"/>
              <a:t>administration</a:t>
            </a:r>
            <a:r>
              <a:rPr lang="nl-BE" baseline="0" dirty="0"/>
              <a:t> </a:t>
            </a:r>
            <a:r>
              <a:rPr lang="nl-BE" baseline="0" dirty="0" err="1"/>
              <a:t>said</a:t>
            </a:r>
            <a:r>
              <a:rPr lang="nl-BE" baseline="0" dirty="0"/>
              <a:t>: a </a:t>
            </a:r>
            <a:r>
              <a:rPr lang="nl-BE" baseline="0" dirty="0" err="1"/>
              <a:t>problem</a:t>
            </a:r>
            <a:r>
              <a:rPr lang="nl-BE" baseline="0" dirty="0"/>
              <a:t> of a </a:t>
            </a:r>
            <a:r>
              <a:rPr lang="nl-BE" baseline="0" dirty="0" err="1"/>
              <a:t>child</a:t>
            </a:r>
            <a:r>
              <a:rPr lang="nl-BE" baseline="0" dirty="0"/>
              <a:t> or a family is never </a:t>
            </a:r>
            <a:r>
              <a:rPr lang="nl-BE" baseline="0" dirty="0" err="1"/>
              <a:t>isolated</a:t>
            </a:r>
            <a:r>
              <a:rPr lang="nl-BE" baseline="0" dirty="0"/>
              <a:t>, </a:t>
            </a:r>
            <a:r>
              <a:rPr lang="nl-BE" baseline="0" dirty="0" err="1"/>
              <a:t>it</a:t>
            </a:r>
            <a:r>
              <a:rPr lang="nl-BE" baseline="0" dirty="0"/>
              <a:t> is </a:t>
            </a:r>
            <a:r>
              <a:rPr lang="nl-BE" baseline="0" dirty="0" err="1"/>
              <a:t>always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. </a:t>
            </a:r>
            <a:r>
              <a:rPr lang="nl-BE" baseline="0" dirty="0" err="1"/>
              <a:t>So</a:t>
            </a:r>
            <a:r>
              <a:rPr lang="nl-BE" baseline="0" dirty="0"/>
              <a:t> services </a:t>
            </a:r>
            <a:r>
              <a:rPr lang="nl-BE" baseline="0" dirty="0" err="1"/>
              <a:t>should</a:t>
            </a:r>
            <a:r>
              <a:rPr lang="nl-BE" baseline="0" dirty="0"/>
              <a:t> </a:t>
            </a:r>
            <a:r>
              <a:rPr lang="nl-BE" baseline="0" dirty="0" err="1"/>
              <a:t>work</a:t>
            </a:r>
            <a:r>
              <a:rPr lang="nl-BE" baseline="0" dirty="0"/>
              <a:t> </a:t>
            </a:r>
            <a:r>
              <a:rPr lang="nl-BE" baseline="0" dirty="0" err="1"/>
              <a:t>holistic</a:t>
            </a:r>
            <a:r>
              <a:rPr lang="nl-BE" baseline="0" dirty="0"/>
              <a:t> as well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51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34FE8-C5D4-FE4F-928C-FBA2B620C5D7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732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08BF852-0D7E-EA4E-9E16-7D716C6C1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2600" y="1122363"/>
            <a:ext cx="5105400" cy="1655762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9DBCB7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1A24F39-B8AE-C64F-A2C8-F937D0666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2599" y="3190081"/>
            <a:ext cx="5105401" cy="4778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9DBCB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38E58D8A-1316-0E4A-AF38-77243CF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F4A2174-CD1E-BA46-A0A5-5C562D6DC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6CCE3D-E0EF-AD4C-A4A7-4AC731ADE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05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210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707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EDBC2B-D8BA-984B-A266-9919BB627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A4BC406C-F7F8-4C4E-B6E6-C702D4BE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A3766990-72BC-7344-9759-D3E78485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80DEBB79-F44A-454F-9364-DC0DD80B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7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C8140FD-07DF-B14E-9086-8C5354333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ECB9-447F-AB45-82A6-E5BBD6153BC1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89636309-D6CB-3948-96FD-A5DC8F9B6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AA996036-9536-B944-8C60-4FD7BA4D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23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10047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870791"/>
            <a:ext cx="9144000" cy="2955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26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059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606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550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177"/>
                </a:solidFill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76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56B557-6CF0-1743-B333-3540BFD99AD4}" type="datetimeFigureOut">
              <a:rPr lang="es-ES_tradnl" smtClean="0"/>
              <a:t>28/11/18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53673E-84DE-3947-8B70-ED0AB21320A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8451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07A63E7A-0279-2E47-BC8B-85989D079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5E69655-1E76-DA4A-A600-472C144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0DAAAA4-1FEA-074A-B9B9-98E44EFD8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ECB9-447F-AB45-82A6-E5BBD6153BC1}" type="datetimeFigureOut">
              <a:rPr lang="fr-FR" smtClean="0"/>
              <a:t>28/11/18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1C606EC0-69CE-AA40-918D-1AC94625F1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70EC7F96-B18F-3947-BF5F-E4DBED4AC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3593-3341-FF43-B1F0-DD3C4C12D9C0}" type="slidenum">
              <a:rPr lang="fr-FR" smtClean="0"/>
              <a:t>‹#›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4E2DDA28-0AA6-D44B-A5EC-EC6F62E33E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4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2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240533E4-CA28-4649-B448-0D1735D89B2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5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nesetweb.eu/wp-content/uploads/AR3_Full-Report_2018.pdf" TargetMode="External"/><Relationship Id="rId3" Type="http://schemas.openxmlformats.org/officeDocument/2006/relationships/hyperlink" Target="http://nesetweb.eu/wp-content/uploads/NESET2_AHQ1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nesetweb.eu/en/activities/analytical-report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F1CFB5-4CFC-3045-A194-A9BCC5E9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3855" y="1293091"/>
            <a:ext cx="8164945" cy="1845252"/>
          </a:xfrm>
        </p:spPr>
        <p:txBody>
          <a:bodyPr>
            <a:normAutofit/>
          </a:bodyPr>
          <a:lstStyle/>
          <a:p>
            <a:r>
              <a:rPr lang="fr-FR" dirty="0" err="1"/>
              <a:t>Opening</a:t>
            </a:r>
            <a:r>
              <a:rPr lang="fr-FR" dirty="0"/>
              <a:t> </a:t>
            </a:r>
            <a:r>
              <a:rPr lang="fr-FR" dirty="0" err="1"/>
              <a:t>comments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co-ordinator</a:t>
            </a:r>
            <a:r>
              <a:rPr lang="fr-FR" dirty="0"/>
              <a:t> of NESET II</a:t>
            </a:r>
            <a:br>
              <a:rPr lang="fr-FR" dirty="0"/>
            </a:br>
            <a:r>
              <a:rPr lang="fr-FR" sz="3200" b="0" dirty="0" err="1"/>
              <a:t>dr</a:t>
            </a:r>
            <a:r>
              <a:rPr lang="fr-FR" sz="3200" b="0" dirty="0"/>
              <a:t>. Dragana Avramov, PSPC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7D01EE96-2B46-D441-BAA2-94BDDCBB85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5455" y="3354725"/>
            <a:ext cx="6897684" cy="658906"/>
          </a:xfrm>
        </p:spPr>
        <p:txBody>
          <a:bodyPr>
            <a:normAutofit fontScale="70000" lnSpcReduction="20000"/>
          </a:bodyPr>
          <a:lstStyle/>
          <a:p>
            <a:r>
              <a:rPr lang="fr-FR" sz="2900" dirty="0"/>
              <a:t>NESET II and EENEE </a:t>
            </a:r>
            <a:r>
              <a:rPr lang="fr-FR" sz="2900" dirty="0" err="1"/>
              <a:t>Conference</a:t>
            </a:r>
            <a:endParaRPr lang="fr-FR" sz="2900" dirty="0"/>
          </a:p>
          <a:p>
            <a:r>
              <a:rPr lang="fr-FR" sz="2900" dirty="0"/>
              <a:t>Brussels, 22 </a:t>
            </a:r>
            <a:r>
              <a:rPr lang="fr-FR" sz="2900" dirty="0" err="1"/>
              <a:t>November</a:t>
            </a:r>
            <a:r>
              <a:rPr lang="fr-FR" sz="2900" dirty="0"/>
              <a:t> 2018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781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1690687"/>
            <a:ext cx="10515600" cy="899729"/>
          </a:xfrm>
        </p:spPr>
        <p:txBody>
          <a:bodyPr/>
          <a:lstStyle/>
          <a:p>
            <a:r>
              <a:rPr lang="en-US" b="1" dirty="0"/>
              <a:t>The value of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991"/>
            <a:ext cx="10515600" cy="3573972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We are </a:t>
            </a:r>
            <a:r>
              <a:rPr lang="en-US" b="1" dirty="0"/>
              <a:t>not</a:t>
            </a:r>
            <a:r>
              <a:rPr lang="en-US" dirty="0"/>
              <a:t> attempting to provide </a:t>
            </a:r>
            <a:r>
              <a:rPr lang="en-US" b="1" dirty="0"/>
              <a:t>definitive answers </a:t>
            </a:r>
            <a:r>
              <a:rPr lang="en-US" dirty="0"/>
              <a:t>through dialogue - that would be going against the very logic of scientific thinking in </a:t>
            </a:r>
            <a:r>
              <a:rPr lang="en-US" dirty="0" smtClean="0"/>
              <a:t>social sciences and humanities (SSH). </a:t>
            </a: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We do want to bring to the fore some crucial questions for reflection and encourage informed debate in view of achieving </a:t>
            </a:r>
            <a:r>
              <a:rPr lang="en-US" b="1" dirty="0"/>
              <a:t>impact</a:t>
            </a:r>
            <a:r>
              <a:rPr lang="en-US" dirty="0"/>
              <a:t> – or in simple terms, making a </a:t>
            </a:r>
            <a:r>
              <a:rPr lang="en-US" b="1" dirty="0"/>
              <a:t>positive difference</a:t>
            </a:r>
            <a:r>
              <a:rPr lang="en-US" dirty="0"/>
              <a:t>.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7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1690687"/>
            <a:ext cx="10515600" cy="899729"/>
          </a:xfrm>
        </p:spPr>
        <p:txBody>
          <a:bodyPr/>
          <a:lstStyle/>
          <a:p>
            <a:r>
              <a:rPr lang="en-US" b="1" dirty="0"/>
              <a:t>The level of ambition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991"/>
            <a:ext cx="10515600" cy="3573972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This conference aims to engage the non-academic actors to complement evidence we have compiled so far to critically review our initial policy directions.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We would like to be able to transpose evidence into into key recommendations, action plans and key performance indicators for monitoring of implementation.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In brief, our ambition is </a:t>
            </a:r>
            <a:r>
              <a:rPr lang="en-US" b="1" dirty="0"/>
              <a:t>nothing less </a:t>
            </a:r>
            <a:r>
              <a:rPr lang="en-US" dirty="0"/>
              <a:t>than </a:t>
            </a:r>
            <a:r>
              <a:rPr lang="en-US" b="1" dirty="0"/>
              <a:t>informing policies</a:t>
            </a:r>
            <a:r>
              <a:rPr lang="en-US" dirty="0"/>
              <a:t> and contributing to </a:t>
            </a:r>
            <a:r>
              <a:rPr lang="en-US" b="1" dirty="0"/>
              <a:t>transforming policies</a:t>
            </a:r>
            <a:r>
              <a:rPr lang="en-US" dirty="0"/>
              <a:t>. 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09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19338"/>
            <a:ext cx="10515600" cy="1081436"/>
          </a:xfrm>
        </p:spPr>
        <p:txBody>
          <a:bodyPr/>
          <a:lstStyle/>
          <a:p>
            <a:r>
              <a:rPr lang="en-US" b="1" dirty="0"/>
              <a:t>Forward looking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74678"/>
            <a:ext cx="10515600" cy="3159003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To </a:t>
            </a:r>
            <a:r>
              <a:rPr lang="en-US" b="1" dirty="0"/>
              <a:t>achieve impact </a:t>
            </a:r>
            <a:r>
              <a:rPr lang="en-US" dirty="0"/>
              <a:t>of evidence we also need </a:t>
            </a:r>
            <a:r>
              <a:rPr lang="en-US" b="1" dirty="0"/>
              <a:t>multipliers</a:t>
            </a:r>
            <a:r>
              <a:rPr lang="en-US" dirty="0"/>
              <a:t> and </a:t>
            </a:r>
            <a:r>
              <a:rPr lang="en-US" b="1" dirty="0"/>
              <a:t>influencers</a:t>
            </a:r>
            <a:r>
              <a:rPr lang="en-US" dirty="0"/>
              <a:t> who will pass on messages about possible and desirable choices to be made in education</a:t>
            </a:r>
            <a:r>
              <a:rPr lang="lt-LT" dirty="0"/>
              <a:t>.</a:t>
            </a:r>
            <a:endParaRPr lang="en-US" dirty="0"/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This is necessary for bringing research evidence to a higher impact level by enhancing </a:t>
            </a:r>
            <a:r>
              <a:rPr lang="en-US" b="1" dirty="0"/>
              <a:t>forward looking </a:t>
            </a:r>
            <a:r>
              <a:rPr lang="en-US" dirty="0"/>
              <a:t>about expected, probable and possible future</a:t>
            </a:r>
            <a:r>
              <a:rPr lang="lt-LT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52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1022"/>
            <a:ext cx="10515600" cy="1081436"/>
          </a:xfrm>
        </p:spPr>
        <p:txBody>
          <a:bodyPr/>
          <a:lstStyle/>
          <a:p>
            <a:r>
              <a:rPr lang="en-US" b="1" dirty="0"/>
              <a:t>Values: closing the loop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17959"/>
            <a:ext cx="10515600" cy="3159003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Just as education is all about </a:t>
            </a:r>
            <a:r>
              <a:rPr lang="en-US" b="1" dirty="0"/>
              <a:t>values</a:t>
            </a:r>
            <a:r>
              <a:rPr lang="en-US" dirty="0"/>
              <a:t> so are the necessary reflections about possible </a:t>
            </a:r>
            <a:r>
              <a:rPr lang="en-US" b="1" dirty="0"/>
              <a:t>future</a:t>
            </a:r>
            <a:r>
              <a:rPr lang="lt-LT" b="1" dirty="0"/>
              <a:t>.</a:t>
            </a:r>
            <a:r>
              <a:rPr lang="en-US" dirty="0"/>
              <a:t>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Future is all about values we believe </a:t>
            </a:r>
            <a:r>
              <a:rPr lang="en-US" b="1" dirty="0"/>
              <a:t>could</a:t>
            </a:r>
            <a:r>
              <a:rPr lang="en-US" dirty="0"/>
              <a:t> and </a:t>
            </a:r>
            <a:r>
              <a:rPr lang="en-US" b="1" dirty="0"/>
              <a:t>should</a:t>
            </a:r>
            <a:r>
              <a:rPr lang="en-US" dirty="0"/>
              <a:t> be passed on to future generation</a:t>
            </a:r>
            <a:r>
              <a:rPr lang="lt-LT" dirty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69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6705"/>
            <a:ext cx="10515600" cy="1634728"/>
          </a:xfrm>
        </p:spPr>
        <p:txBody>
          <a:bodyPr/>
          <a:lstStyle/>
          <a:p>
            <a:r>
              <a:rPr lang="en-US" dirty="0"/>
              <a:t>Relevant NESET reports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443"/>
            <a:ext cx="10730218" cy="3802878"/>
          </a:xfrm>
        </p:spPr>
        <p:txBody>
          <a:bodyPr/>
          <a:lstStyle/>
          <a:p>
            <a:pPr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1800" dirty="0" smtClean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Strengthening </a:t>
            </a:r>
            <a:r>
              <a:rPr lang="en-GB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Social and Emotional Education as a core curricular area across the EU. A review of the international evidence’</a:t>
            </a:r>
            <a:r>
              <a:rPr lang="en-GB" sz="1800" dirty="0"/>
              <a:t> NESET II AR 3/2017 by Cefai, C.; </a:t>
            </a:r>
            <a:r>
              <a:rPr lang="en-GB" sz="1800" dirty="0" err="1"/>
              <a:t>Bartolo</a:t>
            </a:r>
            <a:r>
              <a:rPr lang="en-GB" sz="1800" dirty="0"/>
              <a:t> P. A.; Cavioni. V and Downes, P.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18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‘The links between education and active citizenship/civic engagement’</a:t>
            </a:r>
            <a:r>
              <a:rPr lang="lt-LT" sz="1800" dirty="0"/>
              <a:t> </a:t>
            </a:r>
            <a:r>
              <a:rPr lang="en-GB" sz="1800" dirty="0"/>
              <a:t>NESET II Ad hoc report No 1/2018 by </a:t>
            </a:r>
            <a:r>
              <a:rPr lang="en-GB" sz="1800" dirty="0" err="1"/>
              <a:t>Golubeva</a:t>
            </a:r>
            <a:r>
              <a:rPr lang="en-GB" sz="1800" dirty="0"/>
              <a:t> I.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1800" dirty="0"/>
              <a:t>‘The benefits of cooperative links between ECEC services and integrated programs, for vulnerable and at risk children, such as Roma from marginalised communities’ Upcoming </a:t>
            </a:r>
            <a:r>
              <a:rPr lang="lt-LT" sz="1800" dirty="0"/>
              <a:t>NESET II AR1/2018 </a:t>
            </a:r>
            <a:r>
              <a:rPr lang="lt-LT" sz="1800" dirty="0" err="1"/>
              <a:t>by</a:t>
            </a:r>
            <a:r>
              <a:rPr lang="lt-LT" sz="1800" dirty="0"/>
              <a:t> </a:t>
            </a:r>
            <a:r>
              <a:rPr lang="en-GB" sz="1800" dirty="0"/>
              <a:t>Vandekerckhove, A.; Hulpia, H.; Huttova, J., Peeters, J.; </a:t>
            </a:r>
            <a:r>
              <a:rPr lang="en-GB" sz="1800" dirty="0" err="1"/>
              <a:t>Dimitru</a:t>
            </a:r>
            <a:r>
              <a:rPr lang="en-GB" sz="1800" dirty="0"/>
              <a:t>, D.; Ivan, C.;  </a:t>
            </a:r>
            <a:r>
              <a:rPr lang="en-GB" sz="1800" dirty="0" err="1"/>
              <a:t>Rezmuves</a:t>
            </a:r>
            <a:r>
              <a:rPr lang="en-GB" sz="1800" dirty="0"/>
              <a:t>, S. and Volen, E.</a:t>
            </a:r>
          </a:p>
          <a:p>
            <a:pPr algn="just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GB" sz="1800" dirty="0"/>
              <a:t>‘Teaching media literacy in Europe: evidence of effective school practices in primary and secondary education’ Soon to be published NESET</a:t>
            </a:r>
            <a:r>
              <a:rPr lang="lt-LT" sz="1800" dirty="0"/>
              <a:t> II</a:t>
            </a:r>
            <a:r>
              <a:rPr lang="en-GB" sz="1800" dirty="0"/>
              <a:t> AR2/2018 by </a:t>
            </a:r>
            <a:r>
              <a:rPr lang="nl-NL" sz="1800" dirty="0"/>
              <a:t>McDougall, J., Zezulkova, M., van Driel, B., Sternadel, D. </a:t>
            </a:r>
            <a:endParaRPr lang="en-US" sz="1800" dirty="0"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93837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9F1CFB5-4CFC-3045-A194-A9BCC5E9D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0373" y="1122362"/>
            <a:ext cx="6563593" cy="2977033"/>
          </a:xfrm>
        </p:spPr>
        <p:txBody>
          <a:bodyPr>
            <a:normAutofit/>
          </a:bodyPr>
          <a:lstStyle/>
          <a:p>
            <a:r>
              <a:rPr lang="fr-FR" sz="3200" b="0" dirty="0"/>
              <a:t>Contact</a:t>
            </a:r>
            <a:br>
              <a:rPr lang="fr-FR" sz="3200" b="0" dirty="0"/>
            </a:br>
            <a:r>
              <a:rPr lang="fr-FR" sz="3200" b="0" dirty="0" err="1"/>
              <a:t>dragana@avramov.org</a:t>
            </a:r>
            <a:r>
              <a:rPr lang="fr-FR" sz="3200" b="0" dirty="0"/>
              <a:t/>
            </a:r>
            <a:br>
              <a:rPr lang="fr-FR" sz="3200" b="0" dirty="0"/>
            </a:br>
            <a:r>
              <a:rPr lang="fr-FR" sz="3200" b="0" dirty="0"/>
              <a:t>NESET </a:t>
            </a:r>
            <a:r>
              <a:rPr lang="fr-FR" sz="3200" b="0" dirty="0" err="1"/>
              <a:t>analytical</a:t>
            </a:r>
            <a:r>
              <a:rPr lang="fr-FR" sz="3200" b="0" dirty="0"/>
              <a:t> reports</a:t>
            </a:r>
            <a:br>
              <a:rPr lang="fr-FR" sz="3200" b="0" dirty="0"/>
            </a:br>
            <a:r>
              <a:rPr lang="fr-FR" sz="3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</a:t>
            </a:r>
            <a:r>
              <a:rPr lang="fr-FR" sz="3200" b="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nesetweb.eu</a:t>
            </a:r>
            <a:r>
              <a:rPr lang="fr-FR" sz="3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/en/</a:t>
            </a:r>
            <a:r>
              <a:rPr lang="fr-FR" sz="3200" b="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activities</a:t>
            </a:r>
            <a:r>
              <a:rPr lang="fr-FR" sz="3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</a:t>
            </a:r>
            <a:r>
              <a:rPr lang="fr-FR" sz="3200" b="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analytical</a:t>
            </a:r>
            <a:r>
              <a:rPr lang="fr-FR" sz="3200" b="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-reports/</a:t>
            </a:r>
            <a:endParaRPr lang="fr-FR" sz="32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4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22050"/>
            <a:ext cx="8307897" cy="1194609"/>
          </a:xfrm>
        </p:spPr>
        <p:txBody>
          <a:bodyPr/>
          <a:lstStyle/>
          <a:p>
            <a:pPr algn="l"/>
            <a:r>
              <a:rPr lang="en-GB" sz="4400" dirty="0"/>
              <a:t>Is education all about values?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524000" y="3118559"/>
            <a:ext cx="9144000" cy="2708083"/>
          </a:xfrm>
        </p:spPr>
        <p:txBody>
          <a:bodyPr/>
          <a:lstStyle/>
          <a:p>
            <a:pPr algn="l"/>
            <a:r>
              <a:rPr lang="en-GB" dirty="0"/>
              <a:t>The obvious answer is yes. Education is about:</a:t>
            </a:r>
            <a:endParaRPr lang="lt-LT" dirty="0"/>
          </a:p>
          <a:p>
            <a:pPr marL="342900" indent="-342900" algn="l">
              <a:buFont typeface="Symbol" panose="05050102010706020507" pitchFamily="18" charset="2"/>
              <a:buChar char=""/>
            </a:pPr>
            <a:r>
              <a:rPr lang="en-GB" dirty="0"/>
              <a:t>The content we </a:t>
            </a:r>
            <a:r>
              <a:rPr lang="en-GB" b="1" dirty="0"/>
              <a:t>judge</a:t>
            </a:r>
            <a:r>
              <a:rPr lang="en-GB" dirty="0"/>
              <a:t> to be relevant.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The knowledge transfer channels we </a:t>
            </a:r>
            <a:r>
              <a:rPr lang="en-GB" b="1" dirty="0"/>
              <a:t>promote.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The beneficiaries we </a:t>
            </a:r>
            <a:r>
              <a:rPr lang="en-GB" b="1" dirty="0"/>
              <a:t>privilege.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The public resources we </a:t>
            </a:r>
            <a:r>
              <a:rPr lang="en-GB" b="1" dirty="0"/>
              <a:t>choose</a:t>
            </a:r>
            <a:r>
              <a:rPr lang="en-GB" dirty="0"/>
              <a:t> to devote.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The merits we </a:t>
            </a:r>
            <a:r>
              <a:rPr lang="en-GB" b="1" dirty="0"/>
              <a:t>reward.</a:t>
            </a:r>
          </a:p>
          <a:p>
            <a:pPr marL="342900" indent="-342900" algn="l">
              <a:buFont typeface="Wingdings" charset="2"/>
              <a:buChar char="Ø"/>
            </a:pP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5415" y="1471153"/>
            <a:ext cx="8862647" cy="1094010"/>
          </a:xfrm>
        </p:spPr>
        <p:txBody>
          <a:bodyPr/>
          <a:lstStyle/>
          <a:p>
            <a:pPr algn="l"/>
            <a:r>
              <a:rPr lang="en-GB" sz="4400" dirty="0"/>
              <a:t>Are there common European values?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25415" y="2488785"/>
            <a:ext cx="10264980" cy="234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nl-BE" sz="2400" dirty="0"/>
              <a:t>The obvious answer is yes.</a:t>
            </a:r>
          </a:p>
          <a:p>
            <a:pPr marL="457200" lvl="0" indent="-45720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Symbol" panose="05050102010706020507" pitchFamily="18" charset="2"/>
              <a:buChar char="-"/>
            </a:pPr>
            <a:r>
              <a:rPr lang="en-GB" altLang="nl-BE" sz="2400" dirty="0"/>
              <a:t>Article 2 of the Lisbon Treaty (December 2007) following two waves of enlargement increasing the number of EU States from 15 to 27, could not be clearer:</a:t>
            </a:r>
            <a:endParaRPr lang="lt-LT" altLang="nl-BE" sz="2400" dirty="0"/>
          </a:p>
          <a:p>
            <a:pPr lvl="1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nl-BE" sz="2400" dirty="0"/>
              <a:t>“The Union is </a:t>
            </a:r>
            <a:r>
              <a:rPr lang="en-GB" altLang="nl-BE" sz="2400" b="1" dirty="0"/>
              <a:t>founded on values of</a:t>
            </a:r>
            <a:r>
              <a:rPr lang="en-GB" altLang="nl-BE" sz="2400" dirty="0"/>
              <a:t>....”followed by a long and comprehensive list of what is considered important and beneficial.</a:t>
            </a:r>
          </a:p>
        </p:txBody>
      </p:sp>
    </p:spTree>
    <p:extLst>
      <p:ext uri="{BB962C8B-B14F-4D97-AF65-F5344CB8AC3E}">
        <p14:creationId xmlns:p14="http://schemas.microsoft.com/office/powerpoint/2010/main" val="404440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20" y="1597004"/>
            <a:ext cx="10605659" cy="892813"/>
          </a:xfrm>
        </p:spPr>
        <p:txBody>
          <a:bodyPr/>
          <a:lstStyle/>
          <a:p>
            <a:pPr algn="l"/>
            <a:r>
              <a:rPr lang="fr-FR" sz="4400" dirty="0"/>
              <a:t>NESET challenges</a:t>
            </a:r>
            <a:endParaRPr lang="en-GB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72521" y="2766463"/>
            <a:ext cx="9144000" cy="3533529"/>
          </a:xfrm>
        </p:spPr>
        <p:txBody>
          <a:bodyPr/>
          <a:lstStyle/>
          <a:p>
            <a:pPr algn="l"/>
            <a:r>
              <a:rPr lang="en-GB" dirty="0"/>
              <a:t>With the list of values on which the Union is founded which are spelled out in Article 2 ends the obvious part, and challenges start. </a:t>
            </a:r>
            <a:r>
              <a:rPr lang="en-GB" dirty="0" smtClean="0"/>
              <a:t>Each </a:t>
            </a:r>
            <a:r>
              <a:rPr lang="en-GB" dirty="0"/>
              <a:t>of the umbrella concepts such as: 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Freedom; 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Democracy;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lt-LT" dirty="0"/>
              <a:t>E</a:t>
            </a:r>
            <a:r>
              <a:rPr lang="en-GB" dirty="0"/>
              <a:t>quality; 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GB" dirty="0"/>
              <a:t>Solidarity</a:t>
            </a:r>
            <a:r>
              <a:rPr lang="lt-LT" dirty="0"/>
              <a:t>;</a:t>
            </a:r>
            <a:r>
              <a:rPr lang="en-GB" dirty="0"/>
              <a:t> </a:t>
            </a:r>
          </a:p>
          <a:p>
            <a:pPr algn="l"/>
            <a:r>
              <a:rPr lang="en-GB" dirty="0"/>
              <a:t>can be used as </a:t>
            </a:r>
            <a:r>
              <a:rPr lang="en-GB" i="1" dirty="0"/>
              <a:t>passé-</a:t>
            </a:r>
            <a:r>
              <a:rPr lang="en-GB" i="1" dirty="0" err="1"/>
              <a:t>partout</a:t>
            </a:r>
            <a:r>
              <a:rPr lang="en-GB" dirty="0"/>
              <a:t> for framing somewhat different specific content.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72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22153"/>
            <a:ext cx="10515600" cy="1081435"/>
          </a:xfrm>
        </p:spPr>
        <p:txBody>
          <a:bodyPr/>
          <a:lstStyle/>
          <a:p>
            <a:r>
              <a:rPr lang="en-US" b="1" dirty="0"/>
              <a:t>Questions and evidence</a:t>
            </a:r>
            <a:r>
              <a:rPr lang="lt-LT" b="1" dirty="0"/>
              <a:t>-</a:t>
            </a:r>
            <a:r>
              <a:rPr lang="en-US" b="1" dirty="0"/>
              <a:t>based policies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8258"/>
            <a:ext cx="10515600" cy="347065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Challenging questions regarding strengthening common European values through education, among others, are: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sz="2400" dirty="0"/>
              <a:t>What specific </a:t>
            </a:r>
            <a:r>
              <a:rPr lang="en-US" sz="2400" b="1" dirty="0"/>
              <a:t>content</a:t>
            </a:r>
            <a:r>
              <a:rPr lang="en-US" sz="2400" dirty="0"/>
              <a:t> relevant for European values is </a:t>
            </a:r>
            <a:r>
              <a:rPr lang="en-US" sz="2400" b="1" dirty="0"/>
              <a:t>thought</a:t>
            </a:r>
            <a:r>
              <a:rPr lang="en-US" sz="2400" dirty="0"/>
              <a:t> in schools?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sz="2400" b="1" dirty="0"/>
              <a:t>How</a:t>
            </a:r>
            <a:r>
              <a:rPr lang="en-US" sz="2400" dirty="0"/>
              <a:t> is it thought?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sz="2400" dirty="0"/>
              <a:t>Is it well </a:t>
            </a:r>
            <a:r>
              <a:rPr lang="en-US" sz="2400" b="1" dirty="0"/>
              <a:t>appropriated?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sz="2400" dirty="0"/>
              <a:t>Have necessary </a:t>
            </a:r>
            <a:r>
              <a:rPr lang="en-US" sz="2400" b="1" dirty="0"/>
              <a:t>competences</a:t>
            </a:r>
            <a:r>
              <a:rPr lang="en-US" sz="2400" dirty="0"/>
              <a:t> been </a:t>
            </a:r>
            <a:r>
              <a:rPr lang="en-US" sz="2400" b="1" dirty="0"/>
              <a:t>acquired</a:t>
            </a:r>
            <a:r>
              <a:rPr lang="en-US" sz="2400" dirty="0"/>
              <a:t> in education?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sz="2400" dirty="0"/>
              <a:t>Do graduates </a:t>
            </a:r>
            <a:r>
              <a:rPr lang="en-US" sz="2400" b="1" dirty="0"/>
              <a:t>act on </a:t>
            </a:r>
            <a:r>
              <a:rPr lang="en-US" sz="2400" dirty="0"/>
              <a:t>positive values once out of the education system?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35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BF605092-0B30-F94C-B76C-878AF833A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2522" y="2726456"/>
            <a:ext cx="10272934" cy="892813"/>
          </a:xfrm>
        </p:spPr>
        <p:txBody>
          <a:bodyPr/>
          <a:lstStyle/>
          <a:p>
            <a:pPr algn="l"/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What does evidence tell us about some or all of these questions?</a:t>
            </a:r>
            <a:br>
              <a:rPr lang="en-US" sz="4400" dirty="0"/>
            </a:br>
            <a:endParaRPr lang="en-GB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72522" y="3255990"/>
            <a:ext cx="9144000" cy="2577841"/>
          </a:xfrm>
        </p:spPr>
        <p:txBody>
          <a:bodyPr/>
          <a:lstStyle/>
          <a:p>
            <a:pPr algn="l"/>
            <a:r>
              <a:rPr lang="en-US" dirty="0"/>
              <a:t>NESET II is bringing to the fore in our reports </a:t>
            </a:r>
            <a:r>
              <a:rPr lang="en-US" b="1" dirty="0"/>
              <a:t>syntheses of evidence </a:t>
            </a:r>
            <a:r>
              <a:rPr lang="en-US" dirty="0"/>
              <a:t>that we consider to be an incentive for informed discussions and basis for future policy actions.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US" dirty="0"/>
              <a:t>Our reports are based on literature review.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US" dirty="0"/>
              <a:t>Our networks do not implement primary research.</a:t>
            </a:r>
          </a:p>
          <a:p>
            <a:pPr marL="342900" indent="-342900" algn="l">
              <a:buFont typeface="Symbol" panose="05050102010706020507" pitchFamily="18" charset="2"/>
              <a:buChar char="-"/>
            </a:pPr>
            <a:r>
              <a:rPr lang="en-US" dirty="0"/>
              <a:t>We harvest fragmented sometimes complementary but also at times contradictory findings. </a:t>
            </a:r>
          </a:p>
        </p:txBody>
      </p:sp>
    </p:spTree>
    <p:extLst>
      <p:ext uri="{BB962C8B-B14F-4D97-AF65-F5344CB8AC3E}">
        <p14:creationId xmlns:p14="http://schemas.microsoft.com/office/powerpoint/2010/main" val="130260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1690687"/>
            <a:ext cx="10515600" cy="1314697"/>
          </a:xfrm>
        </p:spPr>
        <p:txBody>
          <a:bodyPr/>
          <a:lstStyle/>
          <a:p>
            <a:r>
              <a:rPr lang="en-US" b="1" dirty="0"/>
              <a:t>Is synthesis of knowledge new knowledge?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991"/>
            <a:ext cx="10515600" cy="35739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are convinced that NESET’s </a:t>
            </a:r>
            <a:r>
              <a:rPr lang="en-US" b="1" dirty="0"/>
              <a:t>critical analysis of literature </a:t>
            </a:r>
            <a:r>
              <a:rPr lang="en-US" dirty="0"/>
              <a:t>and synthesis of evidence is </a:t>
            </a:r>
            <a:r>
              <a:rPr lang="en-US" b="1" dirty="0"/>
              <a:t>new knowledge </a:t>
            </a:r>
            <a:r>
              <a:rPr lang="en-US" dirty="0"/>
              <a:t>because: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dirty="0"/>
              <a:t>This synthesis </a:t>
            </a:r>
            <a:r>
              <a:rPr lang="en-US" b="1" dirty="0"/>
              <a:t>cuts across </a:t>
            </a:r>
            <a:r>
              <a:rPr lang="en-US" dirty="0"/>
              <a:t>concepts and approaches of single research projects.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dirty="0"/>
              <a:t>This synthesis is embedded in </a:t>
            </a:r>
            <a:r>
              <a:rPr lang="en-US" b="1" dirty="0"/>
              <a:t>critical sociology </a:t>
            </a:r>
            <a:r>
              <a:rPr lang="en-US" dirty="0"/>
              <a:t>reflecting intellectual approaches to the analysis of complex societal phenomena and processes.</a:t>
            </a:r>
          </a:p>
          <a:p>
            <a:pPr lvl="0">
              <a:buFont typeface="Symbol" panose="05050102010706020507" pitchFamily="18" charset="2"/>
              <a:buChar char="-"/>
            </a:pPr>
            <a:r>
              <a:rPr lang="en-US" dirty="0"/>
              <a:t>It is inherently </a:t>
            </a:r>
            <a:r>
              <a:rPr lang="en-US" b="1" dirty="0"/>
              <a:t>interdisciplinary.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7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1690687"/>
            <a:ext cx="10515600" cy="1314697"/>
          </a:xfrm>
        </p:spPr>
        <p:txBody>
          <a:bodyPr/>
          <a:lstStyle/>
          <a:p>
            <a:r>
              <a:rPr lang="en-US" b="1" dirty="0"/>
              <a:t>Impact of new knowledge?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991"/>
            <a:ext cx="10515600" cy="3573972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From Aristotle’s Metaphysics up to date we know that “The whole is greater than the sum of its parts”.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But, we also know that there is limited, if any </a:t>
            </a:r>
            <a:r>
              <a:rPr lang="en-US" b="1" dirty="0"/>
              <a:t>policy and social impact </a:t>
            </a:r>
            <a:r>
              <a:rPr lang="en-US" dirty="0"/>
              <a:t>of research evidence </a:t>
            </a:r>
            <a:r>
              <a:rPr lang="en-US" i="1" u="sng" dirty="0"/>
              <a:t>per se</a:t>
            </a:r>
            <a:r>
              <a:rPr lang="en-US" dirty="0"/>
              <a:t>. Enhancement of impact is possible only if we harvests also non-academic sources.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0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838200" y="1690687"/>
            <a:ext cx="10515600" cy="899729"/>
          </a:xfrm>
        </p:spPr>
        <p:txBody>
          <a:bodyPr/>
          <a:lstStyle/>
          <a:p>
            <a:r>
              <a:rPr lang="en-US" b="1" dirty="0"/>
              <a:t>The value of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02991"/>
            <a:ext cx="10515600" cy="3573972"/>
          </a:xfrm>
        </p:spPr>
        <p:txBody>
          <a:bodyPr/>
          <a:lstStyle/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The value of </a:t>
            </a:r>
            <a:r>
              <a:rPr lang="en-US" b="1" dirty="0"/>
              <a:t>reflective dialogical approach </a:t>
            </a:r>
            <a:r>
              <a:rPr lang="en-US" dirty="0"/>
              <a:t>as means for transforming social realities is well known.  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en-US" dirty="0"/>
              <a:t>Dialogical approaches from Socrates to say </a:t>
            </a:r>
            <a:r>
              <a:rPr lang="en-US" dirty="0" err="1"/>
              <a:t>Ramòn</a:t>
            </a:r>
            <a:r>
              <a:rPr lang="en-US" dirty="0"/>
              <a:t> </a:t>
            </a:r>
            <a:r>
              <a:rPr lang="en-US" dirty="0" err="1"/>
              <a:t>Flecha’s</a:t>
            </a:r>
            <a:r>
              <a:rPr lang="en-US" dirty="0"/>
              <a:t> Critical Communicative Methodology that has helped advance impacts in education for Roma and other vulnerable groups, are well embedded in SSH. </a:t>
            </a:r>
          </a:p>
          <a:p>
            <a:pPr>
              <a:buFont typeface="Wingdings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641150"/>
      </p:ext>
    </p:extLst>
  </p:cSld>
  <p:clrMapOvr>
    <a:masterClrMapping/>
  </p:clrMapOvr>
</p:sld>
</file>

<file path=ppt/theme/theme1.xml><?xml version="1.0" encoding="utf-8"?>
<a:theme xmlns:a="http://schemas.openxmlformats.org/drawingml/2006/main" name="1_cover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foreseeing only text (paragraph and bullet points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1319</Words>
  <Application>Microsoft Macintosh PowerPoint</Application>
  <PresentationFormat>Custom</PresentationFormat>
  <Paragraphs>94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1_cover slide</vt:lpstr>
      <vt:lpstr>content slide foreseeing only text (paragraph and bullet points)</vt:lpstr>
      <vt:lpstr>Opening comments  Scientific co-ordinator of NESET II dr. Dragana Avramov, PSPC</vt:lpstr>
      <vt:lpstr>Is education all about values? </vt:lpstr>
      <vt:lpstr>Are there common European values?</vt:lpstr>
      <vt:lpstr>NESET challenges</vt:lpstr>
      <vt:lpstr>Questions and evidence-based policies in education</vt:lpstr>
      <vt:lpstr>      What does evidence tell us about some or all of these questions? </vt:lpstr>
      <vt:lpstr>Is synthesis of knowledge new knowledge?</vt:lpstr>
      <vt:lpstr>Impact of new knowledge?</vt:lpstr>
      <vt:lpstr>The value of dialogue</vt:lpstr>
      <vt:lpstr>The value of dialogue</vt:lpstr>
      <vt:lpstr>The level of ambition</vt:lpstr>
      <vt:lpstr>Forward looking</vt:lpstr>
      <vt:lpstr>Values: closing the loop </vt:lpstr>
      <vt:lpstr>Relevant NESET reports </vt:lpstr>
      <vt:lpstr>Contact dragana@avramov.org NESET analytical reports http://nesetweb.eu/en/activities/analytical-reports/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and place of ECEC in integrated working, benefitting vulnerable groups, such as Roma dr. Hester Hulpia (VBJK) and dr. Jana Huttova</dc:title>
  <dc:creator>Jana Huttova</dc:creator>
  <cp:lastModifiedBy>Dragana Avramov</cp:lastModifiedBy>
  <cp:revision>31</cp:revision>
  <dcterms:created xsi:type="dcterms:W3CDTF">2018-11-15T14:54:29Z</dcterms:created>
  <dcterms:modified xsi:type="dcterms:W3CDTF">2018-11-28T16:53:11Z</dcterms:modified>
</cp:coreProperties>
</file>