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02" r:id="rId23"/>
    <p:sldId id="287" r:id="rId24"/>
    <p:sldId id="288" r:id="rId25"/>
    <p:sldId id="289" r:id="rId26"/>
    <p:sldId id="290" r:id="rId27"/>
    <p:sldId id="292" r:id="rId28"/>
    <p:sldId id="294" r:id="rId29"/>
    <p:sldId id="291" r:id="rId30"/>
    <p:sldId id="295" r:id="rId31"/>
    <p:sldId id="301" r:id="rId32"/>
    <p:sldId id="297" r:id="rId33"/>
    <p:sldId id="29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177"/>
    <a:srgbClr val="9DBCB7"/>
    <a:srgbClr val="0097C5"/>
    <a:srgbClr val="296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Sheet1!$K$9:$K$36</c:f>
              <c:strCache>
                <c:ptCount val="28"/>
                <c:pt idx="0">
                  <c:v>France </c:v>
                </c:pt>
                <c:pt idx="1">
                  <c:v>Sweden </c:v>
                </c:pt>
                <c:pt idx="2">
                  <c:v>Netherlands </c:v>
                </c:pt>
                <c:pt idx="3">
                  <c:v>Finland </c:v>
                </c:pt>
                <c:pt idx="4">
                  <c:v>Luxembourg </c:v>
                </c:pt>
                <c:pt idx="5">
                  <c:v>United Kingdom </c:v>
                </c:pt>
                <c:pt idx="6">
                  <c:v>Germany </c:v>
                </c:pt>
                <c:pt idx="7">
                  <c:v>Austria </c:v>
                </c:pt>
                <c:pt idx="8">
                  <c:v>Portugal </c:v>
                </c:pt>
                <c:pt idx="9">
                  <c:v>Malta </c:v>
                </c:pt>
                <c:pt idx="10">
                  <c:v>Estonia </c:v>
                </c:pt>
                <c:pt idx="11">
                  <c:v>Ireland </c:v>
                </c:pt>
                <c:pt idx="12">
                  <c:v>Greece </c:v>
                </c:pt>
                <c:pt idx="13">
                  <c:v>Spain </c:v>
                </c:pt>
                <c:pt idx="14">
                  <c:v>Poland </c:v>
                </c:pt>
                <c:pt idx="15">
                  <c:v>Denmark </c:v>
                </c:pt>
                <c:pt idx="16">
                  <c:v>Slovenia </c:v>
                </c:pt>
                <c:pt idx="17">
                  <c:v>Italy </c:v>
                </c:pt>
                <c:pt idx="18">
                  <c:v>Lithuania </c:v>
                </c:pt>
                <c:pt idx="19">
                  <c:v>Croatia </c:v>
                </c:pt>
                <c:pt idx="20">
                  <c:v>Latvia </c:v>
                </c:pt>
                <c:pt idx="21">
                  <c:v>Belgium </c:v>
                </c:pt>
                <c:pt idx="22">
                  <c:v>Hungary </c:v>
                </c:pt>
                <c:pt idx="23">
                  <c:v>Czech Republic </c:v>
                </c:pt>
                <c:pt idx="24">
                  <c:v>Bulgaria </c:v>
                </c:pt>
                <c:pt idx="25">
                  <c:v>Romania </c:v>
                </c:pt>
                <c:pt idx="26">
                  <c:v>Slovakia </c:v>
                </c:pt>
                <c:pt idx="27">
                  <c:v>Cyprus </c:v>
                </c:pt>
              </c:strCache>
            </c:strRef>
          </c:cat>
          <c:val>
            <c:numRef>
              <c:f>Sheet1!$L$9:$L$36</c:f>
              <c:numCache>
                <c:formatCode>0</c:formatCode>
                <c:ptCount val="28"/>
                <c:pt idx="0">
                  <c:v>24.6</c:v>
                </c:pt>
                <c:pt idx="1">
                  <c:v>22.1</c:v>
                </c:pt>
                <c:pt idx="2">
                  <c:v>17.8</c:v>
                </c:pt>
                <c:pt idx="3">
                  <c:v>17</c:v>
                </c:pt>
                <c:pt idx="4">
                  <c:v>16.3</c:v>
                </c:pt>
                <c:pt idx="5">
                  <c:v>14.5</c:v>
                </c:pt>
                <c:pt idx="6">
                  <c:v>13.9</c:v>
                </c:pt>
                <c:pt idx="7">
                  <c:v>11.9</c:v>
                </c:pt>
                <c:pt idx="8">
                  <c:v>9.8000000000000007</c:v>
                </c:pt>
                <c:pt idx="9">
                  <c:v>9.6</c:v>
                </c:pt>
                <c:pt idx="10">
                  <c:v>8.6999999999999993</c:v>
                </c:pt>
                <c:pt idx="11">
                  <c:v>8.6999999999999993</c:v>
                </c:pt>
                <c:pt idx="12">
                  <c:v>8.4</c:v>
                </c:pt>
                <c:pt idx="13">
                  <c:v>7.9</c:v>
                </c:pt>
                <c:pt idx="14">
                  <c:v>7.3</c:v>
                </c:pt>
                <c:pt idx="15">
                  <c:v>6.8</c:v>
                </c:pt>
                <c:pt idx="16">
                  <c:v>6.5</c:v>
                </c:pt>
                <c:pt idx="17">
                  <c:v>6.3</c:v>
                </c:pt>
                <c:pt idx="18">
                  <c:v>6.3</c:v>
                </c:pt>
                <c:pt idx="19">
                  <c:v>5.6</c:v>
                </c:pt>
                <c:pt idx="20">
                  <c:v>5.6</c:v>
                </c:pt>
                <c:pt idx="21">
                  <c:v>4.9000000000000004</c:v>
                </c:pt>
                <c:pt idx="22">
                  <c:v>4.7</c:v>
                </c:pt>
                <c:pt idx="23">
                  <c:v>4.2</c:v>
                </c:pt>
                <c:pt idx="24">
                  <c:v>3.7</c:v>
                </c:pt>
                <c:pt idx="25">
                  <c:v>3.6</c:v>
                </c:pt>
                <c:pt idx="26">
                  <c:v>2.8</c:v>
                </c:pt>
                <c:pt idx="27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D-4273-A14A-C433B58FE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071840"/>
        <c:axId val="153072232"/>
      </c:barChart>
      <c:catAx>
        <c:axId val="15307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2232"/>
        <c:crosses val="autoZero"/>
        <c:auto val="1"/>
        <c:lblAlgn val="ctr"/>
        <c:lblOffset val="100"/>
        <c:noMultiLvlLbl val="0"/>
      </c:catAx>
      <c:valAx>
        <c:axId val="15307223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Voting!$A$6:$A$29</c:f>
              <c:strCache>
                <c:ptCount val="24"/>
                <c:pt idx="0">
                  <c:v>Belgium</c:v>
                </c:pt>
                <c:pt idx="1">
                  <c:v>Sweden</c:v>
                </c:pt>
                <c:pt idx="2">
                  <c:v>Denmark</c:v>
                </c:pt>
                <c:pt idx="3">
                  <c:v>Iceland</c:v>
                </c:pt>
                <c:pt idx="4">
                  <c:v>Finland</c:v>
                </c:pt>
                <c:pt idx="5">
                  <c:v>France</c:v>
                </c:pt>
                <c:pt idx="6">
                  <c:v>Netherlands</c:v>
                </c:pt>
                <c:pt idx="7">
                  <c:v>Greece</c:v>
                </c:pt>
                <c:pt idx="8">
                  <c:v>Austria</c:v>
                </c:pt>
                <c:pt idx="9">
                  <c:v>Italy</c:v>
                </c:pt>
                <c:pt idx="10">
                  <c:v>Germany</c:v>
                </c:pt>
                <c:pt idx="11">
                  <c:v>Hungary</c:v>
                </c:pt>
                <c:pt idx="12">
                  <c:v>Spain</c:v>
                </c:pt>
                <c:pt idx="13">
                  <c:v>Portugal</c:v>
                </c:pt>
                <c:pt idx="14">
                  <c:v>U.K.</c:v>
                </c:pt>
                <c:pt idx="15">
                  <c:v>Czech R.</c:v>
                </c:pt>
                <c:pt idx="16">
                  <c:v>Slovak R.</c:v>
                </c:pt>
                <c:pt idx="17">
                  <c:v>Estonia</c:v>
                </c:pt>
                <c:pt idx="18">
                  <c:v>Lithuania</c:v>
                </c:pt>
                <c:pt idx="19">
                  <c:v>Slovenia</c:v>
                </c:pt>
                <c:pt idx="20">
                  <c:v>Poland</c:v>
                </c:pt>
                <c:pt idx="21">
                  <c:v>United States</c:v>
                </c:pt>
                <c:pt idx="22">
                  <c:v>Latvia</c:v>
                </c:pt>
                <c:pt idx="23">
                  <c:v>Switzerland</c:v>
                </c:pt>
              </c:strCache>
            </c:strRef>
          </c:cat>
          <c:val>
            <c:numRef>
              <c:f>Voting!$B$6:$B$29</c:f>
              <c:numCache>
                <c:formatCode>0</c:formatCode>
                <c:ptCount val="24"/>
                <c:pt idx="0">
                  <c:v>87.21</c:v>
                </c:pt>
                <c:pt idx="1">
                  <c:v>82.61</c:v>
                </c:pt>
                <c:pt idx="2">
                  <c:v>80.34</c:v>
                </c:pt>
                <c:pt idx="3">
                  <c:v>80.010000000000005</c:v>
                </c:pt>
                <c:pt idx="4">
                  <c:v>73.14</c:v>
                </c:pt>
                <c:pt idx="5">
                  <c:v>71.180000000000007</c:v>
                </c:pt>
                <c:pt idx="6">
                  <c:v>71.02</c:v>
                </c:pt>
                <c:pt idx="7">
                  <c:v>70.62</c:v>
                </c:pt>
                <c:pt idx="8">
                  <c:v>69.31</c:v>
                </c:pt>
                <c:pt idx="9">
                  <c:v>68.33</c:v>
                </c:pt>
                <c:pt idx="10">
                  <c:v>66.069999999999993</c:v>
                </c:pt>
                <c:pt idx="11">
                  <c:v>63.36</c:v>
                </c:pt>
                <c:pt idx="12">
                  <c:v>63.26</c:v>
                </c:pt>
                <c:pt idx="13">
                  <c:v>61.37</c:v>
                </c:pt>
                <c:pt idx="14">
                  <c:v>60.45</c:v>
                </c:pt>
                <c:pt idx="15">
                  <c:v>60.03</c:v>
                </c:pt>
                <c:pt idx="16">
                  <c:v>57.85</c:v>
                </c:pt>
                <c:pt idx="17">
                  <c:v>56.82</c:v>
                </c:pt>
                <c:pt idx="18">
                  <c:v>55.86</c:v>
                </c:pt>
                <c:pt idx="19">
                  <c:v>54.09</c:v>
                </c:pt>
                <c:pt idx="20">
                  <c:v>53.83</c:v>
                </c:pt>
                <c:pt idx="21">
                  <c:v>53.58</c:v>
                </c:pt>
                <c:pt idx="22">
                  <c:v>51.69</c:v>
                </c:pt>
                <c:pt idx="2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7-48CB-A7C0-3A7FA2344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332480"/>
        <c:axId val="236332872"/>
      </c:barChart>
      <c:catAx>
        <c:axId val="23633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32872"/>
        <c:crosses val="autoZero"/>
        <c:auto val="1"/>
        <c:lblAlgn val="ctr"/>
        <c:lblOffset val="100"/>
        <c:noMultiLvlLbl val="0"/>
      </c:catAx>
      <c:valAx>
        <c:axId val="23633287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Volunteer!$R$8:$R$35</c:f>
              <c:strCache>
                <c:ptCount val="28"/>
                <c:pt idx="0">
                  <c:v>Luxembourg </c:v>
                </c:pt>
                <c:pt idx="1">
                  <c:v>Germany </c:v>
                </c:pt>
                <c:pt idx="2">
                  <c:v>Netherlands </c:v>
                </c:pt>
                <c:pt idx="3">
                  <c:v>Austria </c:v>
                </c:pt>
                <c:pt idx="4">
                  <c:v>Denmark </c:v>
                </c:pt>
                <c:pt idx="5">
                  <c:v>Sweden </c:v>
                </c:pt>
                <c:pt idx="6">
                  <c:v>Finland </c:v>
                </c:pt>
                <c:pt idx="7">
                  <c:v>France </c:v>
                </c:pt>
                <c:pt idx="8">
                  <c:v>Belgium </c:v>
                </c:pt>
                <c:pt idx="9">
                  <c:v>Slovenia </c:v>
                </c:pt>
                <c:pt idx="10">
                  <c:v>Ireland </c:v>
                </c:pt>
                <c:pt idx="11">
                  <c:v>United Kingdom </c:v>
                </c:pt>
                <c:pt idx="12">
                  <c:v>Estonia </c:v>
                </c:pt>
                <c:pt idx="13">
                  <c:v>Lithuania </c:v>
                </c:pt>
                <c:pt idx="14">
                  <c:v>Poland </c:v>
                </c:pt>
                <c:pt idx="15">
                  <c:v>Czech Republic </c:v>
                </c:pt>
                <c:pt idx="16">
                  <c:v>Italy </c:v>
                </c:pt>
                <c:pt idx="17">
                  <c:v>Greece </c:v>
                </c:pt>
                <c:pt idx="18">
                  <c:v>Spain </c:v>
                </c:pt>
                <c:pt idx="19">
                  <c:v>Croatia </c:v>
                </c:pt>
                <c:pt idx="20">
                  <c:v>Portugal </c:v>
                </c:pt>
                <c:pt idx="21">
                  <c:v>Malta </c:v>
                </c:pt>
                <c:pt idx="22">
                  <c:v>Slovakia </c:v>
                </c:pt>
                <c:pt idx="23">
                  <c:v>Latvia </c:v>
                </c:pt>
                <c:pt idx="24">
                  <c:v>Cyprus </c:v>
                </c:pt>
                <c:pt idx="25">
                  <c:v>Hungary </c:v>
                </c:pt>
                <c:pt idx="26">
                  <c:v>Bulgaria </c:v>
                </c:pt>
                <c:pt idx="27">
                  <c:v>Romania </c:v>
                </c:pt>
              </c:strCache>
            </c:strRef>
          </c:cat>
          <c:val>
            <c:numRef>
              <c:f>Volunteer!$S$8:$S$35</c:f>
              <c:numCache>
                <c:formatCode>0</c:formatCode>
                <c:ptCount val="28"/>
                <c:pt idx="0">
                  <c:v>34.799999999999997</c:v>
                </c:pt>
                <c:pt idx="1">
                  <c:v>28.4</c:v>
                </c:pt>
                <c:pt idx="2">
                  <c:v>28.4</c:v>
                </c:pt>
                <c:pt idx="3">
                  <c:v>28.3</c:v>
                </c:pt>
                <c:pt idx="4">
                  <c:v>27.9</c:v>
                </c:pt>
                <c:pt idx="5">
                  <c:v>25.1</c:v>
                </c:pt>
                <c:pt idx="6">
                  <c:v>24</c:v>
                </c:pt>
                <c:pt idx="7">
                  <c:v>22.9</c:v>
                </c:pt>
                <c:pt idx="8">
                  <c:v>20.399999999999999</c:v>
                </c:pt>
                <c:pt idx="9">
                  <c:v>20.100000000000001</c:v>
                </c:pt>
                <c:pt idx="10">
                  <c:v>19.399999999999999</c:v>
                </c:pt>
                <c:pt idx="11">
                  <c:v>17.2</c:v>
                </c:pt>
                <c:pt idx="12">
                  <c:v>16.3</c:v>
                </c:pt>
                <c:pt idx="13">
                  <c:v>16.2</c:v>
                </c:pt>
                <c:pt idx="14">
                  <c:v>13.8</c:v>
                </c:pt>
                <c:pt idx="15">
                  <c:v>12.2</c:v>
                </c:pt>
                <c:pt idx="16">
                  <c:v>12</c:v>
                </c:pt>
                <c:pt idx="17">
                  <c:v>11.7</c:v>
                </c:pt>
                <c:pt idx="18">
                  <c:v>10.7</c:v>
                </c:pt>
                <c:pt idx="19">
                  <c:v>9.5</c:v>
                </c:pt>
                <c:pt idx="20">
                  <c:v>9</c:v>
                </c:pt>
                <c:pt idx="21">
                  <c:v>8.6</c:v>
                </c:pt>
                <c:pt idx="22">
                  <c:v>8.3000000000000007</c:v>
                </c:pt>
                <c:pt idx="23">
                  <c:v>7.3</c:v>
                </c:pt>
                <c:pt idx="24">
                  <c:v>7.2</c:v>
                </c:pt>
                <c:pt idx="25">
                  <c:v>6.9</c:v>
                </c:pt>
                <c:pt idx="26">
                  <c:v>5.2</c:v>
                </c:pt>
                <c:pt idx="27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4-49C4-BCAD-BCCD07AB1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333264"/>
        <c:axId val="236333656"/>
      </c:barChart>
      <c:catAx>
        <c:axId val="23633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33656"/>
        <c:crosses val="autoZero"/>
        <c:auto val="1"/>
        <c:lblAlgn val="ctr"/>
        <c:lblOffset val="100"/>
        <c:noMultiLvlLbl val="0"/>
      </c:catAx>
      <c:valAx>
        <c:axId val="23633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3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Knowledge!$A$5:$A$22</c:f>
              <c:strCache>
                <c:ptCount val="18"/>
                <c:pt idx="0">
                  <c:v>Denmark </c:v>
                </c:pt>
                <c:pt idx="1">
                  <c:v>Taiwan</c:v>
                </c:pt>
                <c:pt idx="2">
                  <c:v>Sweden </c:v>
                </c:pt>
                <c:pt idx="3">
                  <c:v>Finland  </c:v>
                </c:pt>
                <c:pt idx="4">
                  <c:v>Norway </c:v>
                </c:pt>
                <c:pt idx="5">
                  <c:v>Estonia  </c:v>
                </c:pt>
                <c:pt idx="6">
                  <c:v>Russian F.</c:v>
                </c:pt>
                <c:pt idx="7">
                  <c:v>Belgium  </c:v>
                </c:pt>
                <c:pt idx="8">
                  <c:v>Slovenia  </c:v>
                </c:pt>
                <c:pt idx="9">
                  <c:v>Italy  </c:v>
                </c:pt>
                <c:pt idx="10">
                  <c:v>Lithuania  </c:v>
                </c:pt>
                <c:pt idx="11">
                  <c:v>Latvia  </c:v>
                </c:pt>
                <c:pt idx="12">
                  <c:v>Malta </c:v>
                </c:pt>
                <c:pt idx="13">
                  <c:v>Bulgaria  </c:v>
                </c:pt>
                <c:pt idx="14">
                  <c:v>Colombia  </c:v>
                </c:pt>
                <c:pt idx="15">
                  <c:v>Chile </c:v>
                </c:pt>
                <c:pt idx="16">
                  <c:v>Mexico  </c:v>
                </c:pt>
                <c:pt idx="17">
                  <c:v>Dominican R.  </c:v>
                </c:pt>
              </c:strCache>
            </c:strRef>
          </c:cat>
          <c:val>
            <c:numRef>
              <c:f>Knowledge!$B$5:$B$22</c:f>
              <c:numCache>
                <c:formatCode>General</c:formatCode>
                <c:ptCount val="18"/>
                <c:pt idx="0">
                  <c:v>586</c:v>
                </c:pt>
                <c:pt idx="1">
                  <c:v>581</c:v>
                </c:pt>
                <c:pt idx="2">
                  <c:v>579</c:v>
                </c:pt>
                <c:pt idx="3">
                  <c:v>577</c:v>
                </c:pt>
                <c:pt idx="4">
                  <c:v>564</c:v>
                </c:pt>
                <c:pt idx="5">
                  <c:v>546</c:v>
                </c:pt>
                <c:pt idx="6">
                  <c:v>545</c:v>
                </c:pt>
                <c:pt idx="7">
                  <c:v>537</c:v>
                </c:pt>
                <c:pt idx="8">
                  <c:v>532</c:v>
                </c:pt>
                <c:pt idx="9">
                  <c:v>524</c:v>
                </c:pt>
                <c:pt idx="10">
                  <c:v>518</c:v>
                </c:pt>
                <c:pt idx="11">
                  <c:v>492</c:v>
                </c:pt>
                <c:pt idx="12">
                  <c:v>491</c:v>
                </c:pt>
                <c:pt idx="13">
                  <c:v>485</c:v>
                </c:pt>
                <c:pt idx="14">
                  <c:v>482</c:v>
                </c:pt>
                <c:pt idx="15">
                  <c:v>482</c:v>
                </c:pt>
                <c:pt idx="16">
                  <c:v>467</c:v>
                </c:pt>
                <c:pt idx="17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8-4DAB-858A-29457BED3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334440"/>
        <c:axId val="236334832"/>
      </c:barChart>
      <c:catAx>
        <c:axId val="23633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34832"/>
        <c:crosses val="autoZero"/>
        <c:auto val="1"/>
        <c:lblAlgn val="ctr"/>
        <c:lblOffset val="100"/>
        <c:noMultiLvlLbl val="0"/>
      </c:catAx>
      <c:valAx>
        <c:axId val="236334832"/>
        <c:scaling>
          <c:orientation val="minMax"/>
          <c:max val="6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34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Belonging!$A$3:$A$19</c:f>
              <c:strCache>
                <c:ptCount val="17"/>
                <c:pt idx="0">
                  <c:v>Spain</c:v>
                </c:pt>
                <c:pt idx="1">
                  <c:v>Austria</c:v>
                </c:pt>
                <c:pt idx="2">
                  <c:v>Germany</c:v>
                </c:pt>
                <c:pt idx="3">
                  <c:v>Norway</c:v>
                </c:pt>
                <c:pt idx="4">
                  <c:v>Netherlands</c:v>
                </c:pt>
                <c:pt idx="5">
                  <c:v>Denmark</c:v>
                </c:pt>
                <c:pt idx="6">
                  <c:v>Portugal</c:v>
                </c:pt>
                <c:pt idx="7">
                  <c:v>Greece</c:v>
                </c:pt>
                <c:pt idx="8">
                  <c:v>Finland</c:v>
                </c:pt>
                <c:pt idx="9">
                  <c:v>Hungary</c:v>
                </c:pt>
                <c:pt idx="10">
                  <c:v>Italy</c:v>
                </c:pt>
                <c:pt idx="11">
                  <c:v>Sweden</c:v>
                </c:pt>
                <c:pt idx="12">
                  <c:v>Belgium</c:v>
                </c:pt>
                <c:pt idx="13">
                  <c:v>France</c:v>
                </c:pt>
                <c:pt idx="14">
                  <c:v>United Kingdom</c:v>
                </c:pt>
                <c:pt idx="15">
                  <c:v>Czech Republic</c:v>
                </c:pt>
                <c:pt idx="16">
                  <c:v>Poland</c:v>
                </c:pt>
              </c:strCache>
            </c:strRef>
          </c:cat>
          <c:val>
            <c:numRef>
              <c:f>Belonging!$B$3:$B$19</c:f>
              <c:numCache>
                <c:formatCode>0.00</c:formatCode>
                <c:ptCount val="17"/>
                <c:pt idx="0">
                  <c:v>0.46956149879565828</c:v>
                </c:pt>
                <c:pt idx="1">
                  <c:v>0.44257074563749599</c:v>
                </c:pt>
                <c:pt idx="2">
                  <c:v>0.28792153270427501</c:v>
                </c:pt>
                <c:pt idx="3">
                  <c:v>0.210419438305125</c:v>
                </c:pt>
                <c:pt idx="4">
                  <c:v>0.16623988908475859</c:v>
                </c:pt>
                <c:pt idx="5">
                  <c:v>0.14177182299833371</c:v>
                </c:pt>
                <c:pt idx="6">
                  <c:v>0.1038127655264862</c:v>
                </c:pt>
                <c:pt idx="7">
                  <c:v>0.10026553298045671</c:v>
                </c:pt>
                <c:pt idx="8">
                  <c:v>9.1103349270769296E-2</c:v>
                </c:pt>
                <c:pt idx="9">
                  <c:v>6.0069555494611203E-2</c:v>
                </c:pt>
                <c:pt idx="10">
                  <c:v>5.2232437641728198E-2</c:v>
                </c:pt>
                <c:pt idx="11">
                  <c:v>3.9178786459899098E-2</c:v>
                </c:pt>
                <c:pt idx="12">
                  <c:v>1.39682038403972E-2</c:v>
                </c:pt>
                <c:pt idx="13">
                  <c:v>-5.9405149081967298E-2</c:v>
                </c:pt>
                <c:pt idx="14">
                  <c:v>-9.3394038605524504E-2</c:v>
                </c:pt>
                <c:pt idx="15">
                  <c:v>-0.246374079039615</c:v>
                </c:pt>
                <c:pt idx="16">
                  <c:v>-0.2524017108965273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B-4CA7-B13C-77F8C1383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335616"/>
        <c:axId val="236336008"/>
      </c:barChart>
      <c:catAx>
        <c:axId val="23633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36008"/>
        <c:crosses val="autoZero"/>
        <c:auto val="1"/>
        <c:lblAlgn val="ctr"/>
        <c:lblOffset val="100"/>
        <c:noMultiLvlLbl val="0"/>
      </c:catAx>
      <c:valAx>
        <c:axId val="23633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3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Sheet1!$N$8:$P$8</c:f>
              <c:strCache>
                <c:ptCount val="3"/>
                <c:pt idx="0">
                  <c:v>Below secondary </c:v>
                </c:pt>
                <c:pt idx="1">
                  <c:v>Secondary</c:v>
                </c:pt>
                <c:pt idx="2">
                  <c:v>Higher </c:v>
                </c:pt>
              </c:strCache>
            </c:strRef>
          </c:cat>
          <c:val>
            <c:numRef>
              <c:f>Sheet1!$N$9:$P$9</c:f>
              <c:numCache>
                <c:formatCode>0</c:formatCode>
                <c:ptCount val="3"/>
                <c:pt idx="0">
                  <c:v>5.6</c:v>
                </c:pt>
                <c:pt idx="1">
                  <c:v>11.4</c:v>
                </c:pt>
                <c:pt idx="2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7-4DFF-AED9-1E4E2C075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2811760"/>
        <c:axId val="422812152"/>
      </c:barChart>
      <c:catAx>
        <c:axId val="42281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812152"/>
        <c:crosses val="autoZero"/>
        <c:auto val="1"/>
        <c:lblAlgn val="ctr"/>
        <c:lblOffset val="100"/>
        <c:noMultiLvlLbl val="0"/>
      </c:catAx>
      <c:valAx>
        <c:axId val="42281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8117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Volunteer!$I$1:$K$1</c:f>
              <c:strCache>
                <c:ptCount val="3"/>
                <c:pt idx="0">
                  <c:v>Below secondary </c:v>
                </c:pt>
                <c:pt idx="1">
                  <c:v>Secondary</c:v>
                </c:pt>
                <c:pt idx="2">
                  <c:v>Higher</c:v>
                </c:pt>
              </c:strCache>
            </c:strRef>
          </c:cat>
          <c:val>
            <c:numRef>
              <c:f>Volunteer!$I$2:$K$2</c:f>
              <c:numCache>
                <c:formatCode>0</c:formatCode>
                <c:ptCount val="3"/>
                <c:pt idx="0">
                  <c:v>10.6</c:v>
                </c:pt>
                <c:pt idx="1">
                  <c:v>18.7</c:v>
                </c:pt>
                <c:pt idx="2" formatCode="General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8-4368-88E9-0A8D09343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2812936"/>
        <c:axId val="422668784"/>
      </c:barChart>
      <c:catAx>
        <c:axId val="4228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668784"/>
        <c:crosses val="autoZero"/>
        <c:auto val="1"/>
        <c:lblAlgn val="ctr"/>
        <c:lblOffset val="100"/>
        <c:noMultiLvlLbl val="0"/>
      </c:catAx>
      <c:valAx>
        <c:axId val="42266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8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0.01769</cdr:x>
      <cdr:y>0.416</cdr:y>
    </cdr:from>
    <cdr:to>
      <cdr:x>0.97959</cdr:x>
      <cdr:y>0.424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419B610-F14A-467D-9847-6B3C3C547436}"/>
            </a:ext>
          </a:extLst>
        </cdr:cNvPr>
        <cdr:cNvCxnSpPr/>
      </cdr:nvCxnSpPr>
      <cdr:spPr>
        <a:xfrm xmlns:a="http://schemas.openxmlformats.org/drawingml/2006/main" flipV="1">
          <a:off x="185737" y="1485900"/>
          <a:ext cx="10101263" cy="285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0.52653</cdr:x>
      <cdr:y>0.308</cdr:y>
    </cdr:from>
    <cdr:to>
      <cdr:x>0.61361</cdr:x>
      <cdr:y>0.564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29262" y="11001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>
              <a:solidFill>
                <a:srgbClr val="FF0000"/>
              </a:solidFill>
            </a:rPr>
            <a:t>EU-28 = 12%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574355A-2E16-914E-99F5-A0EF3C3AD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3BC7D0-C830-824D-90C7-9700F20A67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AF51-930E-A249-AEBF-D4CE50FF0925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B3052F-FA57-7743-92D0-D650E8321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81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76244-49AA-264C-8F88-6C7D24E31547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34FE8-C5D4-FE4F-928C-FBA2B620C5D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583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BF852-0D7E-EA4E-9E16-7D716C6C1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0" y="1122363"/>
            <a:ext cx="5105400" cy="1655762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9DBCB7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A24F39-B8AE-C64F-A2C8-F937D066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599" y="3190081"/>
            <a:ext cx="5105401" cy="47783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9DBC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E58D8A-1316-0E4A-AF38-77243CFE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4A2174-CD1E-BA46-A0A5-5C562D6D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6CCE3D-E0EF-AD4C-A4A7-4AC731AD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05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210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70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DBC2B-D8BA-984B-A266-9919BB62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BC406C-F7F8-4C4E-B6E6-C702D4BE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766990-72BC-7344-9759-D3E78485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DEBB79-F44A-454F-9364-DC0DD80B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71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8140FD-07DF-B14E-9086-8C535433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636309-D6CB-3948-96FD-A5DC8F9B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96036-9536-B944-8C60-4FD7BA4D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23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100471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870791"/>
            <a:ext cx="9144000" cy="2955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266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05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06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55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76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45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A63E7A-0279-2E47-BC8B-85989D07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E69655-1E76-DA4A-A600-472C1448E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AAAA4-1FEA-074A-B9B9-98E44EFD8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ECB9-447F-AB45-82A6-E5BBD6153BC1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606EC0-69CE-AA40-918D-1AC94625F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C7F96-B18F-3947-BF5F-E4DBED4A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2DDA28-0AA6-D44B-A5EC-EC6F62E33E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0533E4-CA28-4649-B448-0D1735D89B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nee.de/eeneeHome/EENEE/Analytical-Reports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1CFB5-4CFC-3045-A194-A9BCC5E9D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599" y="1122363"/>
            <a:ext cx="5963093" cy="1655762"/>
          </a:xfrm>
        </p:spPr>
        <p:txBody>
          <a:bodyPr>
            <a:normAutofit fontScale="90000"/>
          </a:bodyPr>
          <a:lstStyle/>
          <a:p>
            <a:r>
              <a:rPr lang="fr-FR" sz="4900" dirty="0" err="1"/>
              <a:t>Civics</a:t>
            </a:r>
            <a:r>
              <a:rPr lang="fr-FR" sz="4900" dirty="0"/>
              <a:t> for </a:t>
            </a:r>
            <a:r>
              <a:rPr lang="fr-FR" sz="4900" dirty="0" err="1"/>
              <a:t>common</a:t>
            </a:r>
            <a:r>
              <a:rPr lang="fr-FR" sz="4900" dirty="0"/>
              <a:t> values</a:t>
            </a:r>
            <a:br>
              <a:rPr lang="fr-FR" sz="3200" dirty="0"/>
            </a:br>
            <a:r>
              <a:rPr lang="fr-FR" sz="3100" b="0" dirty="0"/>
              <a:t>George </a:t>
            </a:r>
            <a:r>
              <a:rPr lang="fr-FR" sz="3100" b="0" dirty="0" err="1"/>
              <a:t>Psacharopoulos</a:t>
            </a:r>
            <a:endParaRPr lang="fr-FR" sz="3200" b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01EE96-2B46-D441-BAA2-94BDDCBB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599" y="2966797"/>
            <a:ext cx="5454504" cy="658906"/>
          </a:xfrm>
        </p:spPr>
        <p:txBody>
          <a:bodyPr>
            <a:normAutofit fontScale="70000" lnSpcReduction="20000"/>
          </a:bodyPr>
          <a:lstStyle/>
          <a:p>
            <a:r>
              <a:rPr lang="fr-FR" sz="2900" dirty="0"/>
              <a:t>NESET II and EENEE </a:t>
            </a:r>
            <a:r>
              <a:rPr lang="fr-FR" sz="2900" dirty="0" err="1"/>
              <a:t>Conference</a:t>
            </a:r>
            <a:endParaRPr lang="fr-FR" sz="2900" dirty="0"/>
          </a:p>
          <a:p>
            <a:r>
              <a:rPr lang="fr-FR" sz="2900" dirty="0"/>
              <a:t>Brussels, 22 </a:t>
            </a:r>
            <a:r>
              <a:rPr lang="fr-FR" sz="2900" dirty="0" err="1"/>
              <a:t>November</a:t>
            </a:r>
            <a:r>
              <a:rPr lang="fr-FR" sz="2900" dirty="0"/>
              <a:t> 2018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8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3500"/>
            <a:ext cx="9144000" cy="1100471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Students’ sense of belonging (index)</a:t>
            </a:r>
            <a:endParaRPr lang="fr-FR" sz="4400" dirty="0">
              <a:latin typeface="+mn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35349424"/>
              </p:ext>
            </p:extLst>
          </p:nvPr>
        </p:nvGraphicFramePr>
        <p:xfrm>
          <a:off x="2423160" y="2700670"/>
          <a:ext cx="6891321" cy="312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 txBox="1">
            <a:spLocks/>
          </p:cNvSpPr>
          <p:nvPr/>
        </p:nvSpPr>
        <p:spPr>
          <a:xfrm>
            <a:off x="1524000" y="6080760"/>
            <a:ext cx="9144000" cy="4127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OECD</a:t>
            </a:r>
          </a:p>
        </p:txBody>
      </p:sp>
    </p:spTree>
    <p:extLst>
      <p:ext uri="{BB962C8B-B14F-4D97-AF65-F5344CB8AC3E}">
        <p14:creationId xmlns:p14="http://schemas.microsoft.com/office/powerpoint/2010/main" val="124956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9531"/>
            <a:ext cx="9144000" cy="1100471"/>
          </a:xfrm>
        </p:spPr>
        <p:txBody>
          <a:bodyPr/>
          <a:lstStyle/>
          <a:p>
            <a:pPr algn="l"/>
            <a:r>
              <a:rPr lang="en-US" sz="4400" dirty="0">
                <a:latin typeface="+mn-lt"/>
              </a:rPr>
              <a:t>The many benefits of civic </a:t>
            </a:r>
            <a:r>
              <a:rPr lang="en-US" sz="4400" dirty="0" err="1">
                <a:latin typeface="+mn-lt"/>
              </a:rPr>
              <a:t>behaviour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Political engagement, voting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Respect of the law, less criminality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Better institutions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Environmental awareness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Trusting, delegation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Volunteerism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Social entrepreneurship, NGOs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Productivity</a:t>
            </a:r>
          </a:p>
        </p:txBody>
      </p:sp>
    </p:spTree>
    <p:extLst>
      <p:ext uri="{BB962C8B-B14F-4D97-AF65-F5344CB8AC3E}">
        <p14:creationId xmlns:p14="http://schemas.microsoft.com/office/powerpoint/2010/main" val="110162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8254"/>
            <a:ext cx="9144000" cy="1100471"/>
          </a:xfrm>
        </p:spPr>
        <p:txBody>
          <a:bodyPr/>
          <a:lstStyle/>
          <a:p>
            <a:pPr algn="l"/>
            <a:r>
              <a:rPr lang="en-US" sz="4400" dirty="0">
                <a:latin typeface="+mn-lt"/>
              </a:rPr>
              <a:t>Trust – A major measurable indicator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Because trust reduces transaction costs;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Promotes delegation;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Reduces need for monitoring and policing.</a:t>
            </a:r>
          </a:p>
        </p:txBody>
      </p:sp>
    </p:spTree>
    <p:extLst>
      <p:ext uri="{BB962C8B-B14F-4D97-AF65-F5344CB8AC3E}">
        <p14:creationId xmlns:p14="http://schemas.microsoft.com/office/powerpoint/2010/main" val="178834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1142"/>
            <a:ext cx="9144000" cy="1100471"/>
          </a:xfrm>
        </p:spPr>
        <p:txBody>
          <a:bodyPr/>
          <a:lstStyle/>
          <a:p>
            <a:pPr algn="l"/>
            <a:r>
              <a:rPr lang="fr-FR" sz="4400" dirty="0">
                <a:latin typeface="+mn-lt"/>
              </a:rPr>
              <a:t>Trust Indicator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Answer to survey question: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Would you say that most people can be trusted, or that you need to be very careful in dealing with people?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”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8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448" y="1326240"/>
            <a:ext cx="10486239" cy="1100471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Trusting others (% of the adult population)</a:t>
            </a:r>
            <a:endParaRPr lang="fr-FR" sz="4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33698" y="2700670"/>
            <a:ext cx="8324603" cy="3490617"/>
            <a:chOff x="1864426" y="2377346"/>
            <a:chExt cx="8324603" cy="3490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4426" y="2377346"/>
              <a:ext cx="8324603" cy="3490617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2553195" y="4025735"/>
              <a:ext cx="7410202" cy="118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43788" y="3714750"/>
              <a:ext cx="2005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OECD average 34%</a:t>
              </a:r>
            </a:p>
          </p:txBody>
        </p:sp>
      </p:grpSp>
      <p:sp>
        <p:nvSpPr>
          <p:cNvPr id="10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 txBox="1">
            <a:spLocks/>
          </p:cNvSpPr>
          <p:nvPr/>
        </p:nvSpPr>
        <p:spPr>
          <a:xfrm>
            <a:off x="1523999" y="6191287"/>
            <a:ext cx="9144000" cy="4127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OECD</a:t>
            </a:r>
          </a:p>
        </p:txBody>
      </p:sp>
    </p:spTree>
    <p:extLst>
      <p:ext uri="{BB962C8B-B14F-4D97-AF65-F5344CB8AC3E}">
        <p14:creationId xmlns:p14="http://schemas.microsoft.com/office/powerpoint/2010/main" val="263604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34228"/>
            <a:ext cx="9144000" cy="1100471"/>
          </a:xfrm>
        </p:spPr>
        <p:txBody>
          <a:bodyPr/>
          <a:lstStyle/>
          <a:p>
            <a:r>
              <a:rPr lang="fr-FR" sz="4400" dirty="0">
                <a:latin typeface="+mn-lt"/>
              </a:rPr>
              <a:t>Trust and </a:t>
            </a:r>
            <a:r>
              <a:rPr lang="lt-LT" sz="4400" dirty="0">
                <a:latin typeface="+mn-lt"/>
              </a:rPr>
              <a:t>i</a:t>
            </a:r>
            <a:r>
              <a:rPr lang="fr-FR" sz="4400" dirty="0" err="1">
                <a:latin typeface="+mn-lt"/>
              </a:rPr>
              <a:t>nvestment</a:t>
            </a:r>
            <a:endParaRPr lang="fr-FR" sz="44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61100" y="2700670"/>
            <a:ext cx="5869799" cy="3560645"/>
            <a:chOff x="0" y="0"/>
            <a:chExt cx="5400675" cy="37185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00675" cy="3371850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2095588" y="3371450"/>
              <a:ext cx="1307835" cy="3470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Trust index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 txBox="1">
            <a:spLocks/>
          </p:cNvSpPr>
          <p:nvPr/>
        </p:nvSpPr>
        <p:spPr>
          <a:xfrm>
            <a:off x="1524000" y="6261315"/>
            <a:ext cx="9144000" cy="4127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Zak and Knack (2001) </a:t>
            </a:r>
          </a:p>
        </p:txBody>
      </p:sp>
    </p:spTree>
    <p:extLst>
      <p:ext uri="{BB962C8B-B14F-4D97-AF65-F5344CB8AC3E}">
        <p14:creationId xmlns:p14="http://schemas.microsoft.com/office/powerpoint/2010/main" val="369127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6671" y="1460714"/>
            <a:ext cx="9144000" cy="1100471"/>
          </a:xfrm>
        </p:spPr>
        <p:txBody>
          <a:bodyPr/>
          <a:lstStyle/>
          <a:p>
            <a:r>
              <a:rPr lang="fr-FR" sz="4400" dirty="0">
                <a:latin typeface="+mn-lt"/>
              </a:rPr>
              <a:t>Trust and </a:t>
            </a:r>
            <a:r>
              <a:rPr lang="fr-FR" sz="4400" dirty="0" err="1">
                <a:latin typeface="+mn-lt"/>
              </a:rPr>
              <a:t>productivity</a:t>
            </a:r>
            <a:r>
              <a:rPr lang="fr-FR" sz="4400" dirty="0">
                <a:latin typeface="+mn-lt"/>
              </a:rPr>
              <a:t> </a:t>
            </a:r>
            <a:r>
              <a:rPr lang="fr-FR" sz="4400" dirty="0" err="1">
                <a:latin typeface="+mn-lt"/>
              </a:rPr>
              <a:t>growth</a:t>
            </a:r>
            <a:endParaRPr lang="fr-FR" sz="44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90136" y="2700670"/>
            <a:ext cx="5611728" cy="3421160"/>
            <a:chOff x="0" y="0"/>
            <a:chExt cx="4800600" cy="3026410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00600" cy="302641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638556" y="863981"/>
              <a:ext cx="4087368" cy="100584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8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 txBox="1">
            <a:spLocks/>
          </p:cNvSpPr>
          <p:nvPr/>
        </p:nvSpPr>
        <p:spPr>
          <a:xfrm>
            <a:off x="1524000" y="6261315"/>
            <a:ext cx="9144000" cy="4127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Bjørnskov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Méon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4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2085"/>
            <a:ext cx="9599802" cy="1100471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Trust and per capita income, EU-27 regions</a:t>
            </a:r>
            <a:endParaRPr lang="fr-FR" sz="40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36" y="2700670"/>
            <a:ext cx="5476157" cy="35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 txBox="1">
            <a:spLocks/>
          </p:cNvSpPr>
          <p:nvPr/>
        </p:nvSpPr>
        <p:spPr>
          <a:xfrm>
            <a:off x="1524000" y="6261315"/>
            <a:ext cx="9144000" cy="4127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Algan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Cahuc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(2014).</a:t>
            </a:r>
          </a:p>
        </p:txBody>
      </p:sp>
    </p:spTree>
    <p:extLst>
      <p:ext uri="{BB962C8B-B14F-4D97-AF65-F5344CB8AC3E}">
        <p14:creationId xmlns:p14="http://schemas.microsoft.com/office/powerpoint/2010/main" val="290779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449" y="1474364"/>
            <a:ext cx="9144000" cy="1100471"/>
          </a:xfrm>
        </p:spPr>
        <p:txBody>
          <a:bodyPr/>
          <a:lstStyle/>
          <a:p>
            <a:r>
              <a:rPr lang="fr-FR" sz="4400" dirty="0">
                <a:latin typeface="+mn-lt"/>
              </a:rPr>
              <a:t>Trust and </a:t>
            </a:r>
            <a:r>
              <a:rPr lang="fr-FR" sz="4400" dirty="0" err="1">
                <a:latin typeface="+mn-lt"/>
              </a:rPr>
              <a:t>economic</a:t>
            </a:r>
            <a:r>
              <a:rPr lang="fr-FR" sz="4400" dirty="0">
                <a:latin typeface="+mn-lt"/>
              </a:rPr>
              <a:t> </a:t>
            </a:r>
            <a:r>
              <a:rPr lang="fr-FR" sz="4400" dirty="0" err="1">
                <a:latin typeface="+mn-lt"/>
              </a:rPr>
              <a:t>growth</a:t>
            </a:r>
            <a:endParaRPr lang="fr-FR" sz="4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88" y="2700670"/>
            <a:ext cx="4829904" cy="35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 txBox="1">
            <a:spLocks/>
          </p:cNvSpPr>
          <p:nvPr/>
        </p:nvSpPr>
        <p:spPr>
          <a:xfrm>
            <a:off x="1524000" y="6261315"/>
            <a:ext cx="9144000" cy="4127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Zak and Knack (2001) </a:t>
            </a:r>
          </a:p>
        </p:txBody>
      </p:sp>
    </p:spTree>
    <p:extLst>
      <p:ext uri="{BB962C8B-B14F-4D97-AF65-F5344CB8AC3E}">
        <p14:creationId xmlns:p14="http://schemas.microsoft.com/office/powerpoint/2010/main" val="110432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+mn-lt"/>
              </a:rPr>
              <a:t>Enormous variation in civics education delivery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Civics-specific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Diffused into other subjects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12 years in France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 years in Bulgaria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Eurydice</a:t>
            </a:r>
          </a:p>
        </p:txBody>
      </p:sp>
    </p:spTree>
    <p:extLst>
      <p:ext uri="{BB962C8B-B14F-4D97-AF65-F5344CB8AC3E}">
        <p14:creationId xmlns:p14="http://schemas.microsoft.com/office/powerpoint/2010/main" val="17213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5975"/>
            <a:ext cx="10408920" cy="1100471"/>
          </a:xfrm>
        </p:spPr>
        <p:txBody>
          <a:bodyPr/>
          <a:lstStyle/>
          <a:p>
            <a:pPr algn="l"/>
            <a:r>
              <a:rPr lang="en-US" sz="4400" dirty="0">
                <a:latin typeface="+mn-lt"/>
              </a:rPr>
              <a:t>What does the evidence tell us?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Common values in Europe are very weak;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 reason is the way civics are taught in the curriculum;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Pity, because civics is associated with a host of socioeconomic benefits beyond common values.</a:t>
            </a:r>
          </a:p>
        </p:txBody>
      </p:sp>
    </p:spTree>
    <p:extLst>
      <p:ext uri="{BB962C8B-B14F-4D97-AF65-F5344CB8AC3E}">
        <p14:creationId xmlns:p14="http://schemas.microsoft.com/office/powerpoint/2010/main" val="201473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7540"/>
            <a:ext cx="9144000" cy="1100471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Civics intensity in the curriculum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35014"/>
              </p:ext>
            </p:extLst>
          </p:nvPr>
        </p:nvGraphicFramePr>
        <p:xfrm>
          <a:off x="3136154" y="2700670"/>
          <a:ext cx="5919692" cy="346509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08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Country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Hours civics taught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Estonia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 70 hours in grade 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Ireland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 70 hours over 3 years in secondary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Italy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 33 hours/year in all grades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Norway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256 hours in grades 8 to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Poland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 3 hours/week over 3 years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Russian Fed.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140 hours in grades 10 and 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Slovak Rep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 4 hours per week in grades 5 and 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Slovenia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 1 hour/week in grades 7 and 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Greece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 1 hour/week in primary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Cyprus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 4 hours/week in primary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 txBox="1">
            <a:spLocks/>
          </p:cNvSpPr>
          <p:nvPr/>
        </p:nvSpPr>
        <p:spPr>
          <a:xfrm>
            <a:off x="1524000" y="6261315"/>
            <a:ext cx="9144000" cy="4127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IEA </a:t>
            </a:r>
          </a:p>
        </p:txBody>
      </p:sp>
    </p:spTree>
    <p:extLst>
      <p:ext uri="{BB962C8B-B14F-4D97-AF65-F5344CB8AC3E}">
        <p14:creationId xmlns:p14="http://schemas.microsoft.com/office/powerpoint/2010/main" val="363566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+mn-lt"/>
              </a:rPr>
              <a:t>Civic </a:t>
            </a:r>
            <a:r>
              <a:rPr lang="en-US" sz="3600" dirty="0" err="1">
                <a:latin typeface="+mn-lt"/>
              </a:rPr>
              <a:t>behaviour</a:t>
            </a:r>
            <a:r>
              <a:rPr lang="en-US" sz="3600" dirty="0">
                <a:latin typeface="+mn-lt"/>
              </a:rPr>
              <a:t> is not built only by a civics curriculum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family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plays an important role, as well as 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general school curriculum</a:t>
            </a:r>
            <a:r>
              <a:rPr lang="lt-LT" b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62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958" y="1314974"/>
            <a:ext cx="10550554" cy="1100471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From general and civics education to outcomes</a:t>
            </a:r>
            <a:endParaRPr lang="fr-FR" sz="4000" dirty="0">
              <a:latin typeface="+mn-lt"/>
            </a:endParaRPr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53" y="2700670"/>
            <a:ext cx="6335494" cy="36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58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446" y="1457586"/>
            <a:ext cx="9144000" cy="1100471"/>
          </a:xfrm>
        </p:spPr>
        <p:txBody>
          <a:bodyPr/>
          <a:lstStyle/>
          <a:p>
            <a:r>
              <a:rPr lang="fr-FR" sz="4400" dirty="0" err="1">
                <a:latin typeface="+mn-lt"/>
              </a:rPr>
              <a:t>Availability</a:t>
            </a:r>
            <a:r>
              <a:rPr lang="fr-FR" sz="4400" dirty="0">
                <a:latin typeface="+mn-lt"/>
              </a:rPr>
              <a:t> of </a:t>
            </a:r>
            <a:r>
              <a:rPr lang="fr-FR" sz="4400" dirty="0" err="1">
                <a:latin typeface="+mn-lt"/>
              </a:rPr>
              <a:t>empirical</a:t>
            </a:r>
            <a:r>
              <a:rPr lang="fr-FR" sz="4400" dirty="0">
                <a:latin typeface="+mn-lt"/>
              </a:rPr>
              <a:t> </a:t>
            </a:r>
            <a:r>
              <a:rPr lang="fr-FR" sz="4400" dirty="0" err="1">
                <a:latin typeface="+mn-lt"/>
              </a:rPr>
              <a:t>evidence</a:t>
            </a:r>
            <a:endParaRPr lang="fr-FR" sz="4400" dirty="0">
              <a:latin typeface="+mn-lt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22" y="2700670"/>
            <a:ext cx="4731696" cy="30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0240"/>
            <a:ext cx="9144000" cy="628973"/>
          </a:xfrm>
        </p:spPr>
        <p:txBody>
          <a:bodyPr/>
          <a:lstStyle/>
          <a:p>
            <a:pPr algn="l"/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Number of stars indicates the quantity of evidence. Green to red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indicates the quality of evidence, high to low,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85811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331751"/>
            <a:ext cx="9144000" cy="1100471"/>
          </a:xfrm>
        </p:spPr>
        <p:txBody>
          <a:bodyPr/>
          <a:lstStyle/>
          <a:p>
            <a:r>
              <a:rPr lang="fr-FR" sz="4400" dirty="0">
                <a:latin typeface="+mn-lt"/>
              </a:rPr>
              <a:t>The parental influence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34591"/>
              </p:ext>
            </p:extLst>
          </p:nvPr>
        </p:nvGraphicFramePr>
        <p:xfrm>
          <a:off x="3672840" y="2700670"/>
          <a:ext cx="4617720" cy="33940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6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868"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Parental background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Civic knowledge score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736"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Educational level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 Below tertiary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 Above tertiary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503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545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736"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Occupation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- Below average SES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- Above average SES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501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536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736"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Immigrant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 Yes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 No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479</a:t>
                      </a:r>
                      <a:endParaRPr lang="en-US" sz="1400">
                        <a:effectLst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94745"/>
            <a:ext cx="9144000" cy="412735"/>
          </a:xfrm>
        </p:spPr>
        <p:txBody>
          <a:bodyPr/>
          <a:lstStyle/>
          <a:p>
            <a:pPr algn="l"/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Source: IEA</a:t>
            </a:r>
          </a:p>
        </p:txBody>
      </p:sp>
    </p:spTree>
    <p:extLst>
      <p:ext uri="{BB962C8B-B14F-4D97-AF65-F5344CB8AC3E}">
        <p14:creationId xmlns:p14="http://schemas.microsoft.com/office/powerpoint/2010/main" val="1085866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5455"/>
            <a:ext cx="9144000" cy="1100471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Civic </a:t>
            </a:r>
            <a:r>
              <a:rPr lang="en-GB" sz="4400" dirty="0">
                <a:latin typeface="+mn-lt"/>
              </a:rPr>
              <a:t>behaviour</a:t>
            </a:r>
            <a:r>
              <a:rPr lang="en-US" sz="4400" dirty="0">
                <a:latin typeface="+mn-lt"/>
              </a:rPr>
              <a:t> by level of education</a:t>
            </a:r>
            <a:endParaRPr lang="fr-FR" sz="4400" dirty="0">
              <a:latin typeface="+mn-lt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94745"/>
            <a:ext cx="9144000" cy="412735"/>
          </a:xfrm>
        </p:spPr>
        <p:txBody>
          <a:bodyPr/>
          <a:lstStyle/>
          <a:p>
            <a:pPr algn="l"/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Source: OECD. Average % for adults.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88761"/>
              </p:ext>
            </p:extLst>
          </p:nvPr>
        </p:nvGraphicFramePr>
        <p:xfrm>
          <a:off x="3593430" y="2700670"/>
          <a:ext cx="5442082" cy="30820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6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504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Indicator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Educational level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Below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upper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secondary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Upper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secondary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Tertiary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Volunteer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Trusts others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Has say in government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Participates in elections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33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4030"/>
            <a:ext cx="9144000" cy="1100471"/>
          </a:xfrm>
        </p:spPr>
        <p:txBody>
          <a:bodyPr/>
          <a:lstStyle/>
          <a:p>
            <a:r>
              <a:rPr lang="en-GB" sz="4400" dirty="0">
                <a:latin typeface="+mn-lt"/>
              </a:rPr>
              <a:t>Active citizenship and education (%)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94745"/>
            <a:ext cx="9144000" cy="412735"/>
          </a:xfrm>
        </p:spPr>
        <p:txBody>
          <a:bodyPr/>
          <a:lstStyle/>
          <a:p>
            <a:pPr algn="l"/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Source: Eurostat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448186"/>
              </p:ext>
            </p:extLst>
          </p:nvPr>
        </p:nvGraphicFramePr>
        <p:xfrm>
          <a:off x="3453740" y="2700670"/>
          <a:ext cx="5284519" cy="335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568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562" y="1343076"/>
            <a:ext cx="9144000" cy="1100471"/>
          </a:xfrm>
        </p:spPr>
        <p:txBody>
          <a:bodyPr/>
          <a:lstStyle/>
          <a:p>
            <a:r>
              <a:rPr lang="fr-FR" sz="4400" dirty="0" err="1">
                <a:latin typeface="+mn-lt"/>
              </a:rPr>
              <a:t>Volunteers</a:t>
            </a:r>
            <a:r>
              <a:rPr lang="fr-FR" sz="4400" dirty="0">
                <a:latin typeface="+mn-lt"/>
              </a:rPr>
              <a:t> and </a:t>
            </a:r>
            <a:r>
              <a:rPr lang="fr-FR" sz="4400" dirty="0" err="1">
                <a:latin typeface="+mn-lt"/>
              </a:rPr>
              <a:t>education</a:t>
            </a:r>
            <a:r>
              <a:rPr lang="fr-FR" sz="4400" dirty="0">
                <a:latin typeface="+mn-lt"/>
              </a:rPr>
              <a:t> (%)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94745"/>
            <a:ext cx="9144000" cy="412735"/>
          </a:xfrm>
        </p:spPr>
        <p:txBody>
          <a:bodyPr/>
          <a:lstStyle/>
          <a:p>
            <a:pPr algn="l"/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Source: OECD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239308"/>
              </p:ext>
            </p:extLst>
          </p:nvPr>
        </p:nvGraphicFramePr>
        <p:xfrm>
          <a:off x="3285254" y="2700670"/>
          <a:ext cx="5621491" cy="324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2935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0" y="1516309"/>
            <a:ext cx="9144000" cy="1100471"/>
          </a:xfrm>
        </p:spPr>
        <p:txBody>
          <a:bodyPr/>
          <a:lstStyle/>
          <a:p>
            <a:pPr algn="l"/>
            <a:r>
              <a:rPr lang="en-US" sz="4400" dirty="0">
                <a:latin typeface="+mn-lt"/>
              </a:rPr>
              <a:t>How to instill common values?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468177"/>
                </a:solidFill>
              </a:rPr>
              <a:t>Consider its </a:t>
            </a:r>
            <a:r>
              <a:rPr lang="en-US" b="1" dirty="0">
                <a:solidFill>
                  <a:srgbClr val="468177"/>
                </a:solidFill>
              </a:rPr>
              <a:t>three</a:t>
            </a:r>
            <a:r>
              <a:rPr lang="en-US" dirty="0">
                <a:solidFill>
                  <a:srgbClr val="468177"/>
                </a:solidFill>
              </a:rPr>
              <a:t> main determinants: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Socioeconomic background;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school, by a civics-specific subject in the curriculum;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school, by tacitly absorbing values from subjects in the general curriculum.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71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65307"/>
            <a:ext cx="9144000" cy="1100471"/>
          </a:xfrm>
        </p:spPr>
        <p:txBody>
          <a:bodyPr/>
          <a:lstStyle/>
          <a:p>
            <a:pPr algn="l"/>
            <a:r>
              <a:rPr lang="en-US" sz="4400" dirty="0">
                <a:latin typeface="+mn-lt"/>
              </a:rPr>
              <a:t>How to instill common values?</a:t>
            </a:r>
            <a:endParaRPr lang="fr-FR" sz="440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28351"/>
              </p:ext>
            </p:extLst>
          </p:nvPr>
        </p:nvGraphicFramePr>
        <p:xfrm>
          <a:off x="1523999" y="2700670"/>
          <a:ext cx="9789763" cy="3727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4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indent="-5143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+mj-lt"/>
                        <a:buAutoNum type="arabicPeriod"/>
                      </a:pPr>
                      <a:r>
                        <a:rPr lang="en-GB" sz="2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Socioeconomic background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+mj-lt"/>
                        <a:buNone/>
                      </a:pPr>
                      <a:endParaRPr lang="en-GB" sz="2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Not subject to policy manipulation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+mj-lt"/>
                        <a:buNone/>
                      </a:pPr>
                      <a:r>
                        <a:rPr lang="en-US" sz="2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In school, by a civics-specific subject in the curriculum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+mj-lt"/>
                        <a:buNone/>
                      </a:pPr>
                      <a:endParaRPr lang="en-US" sz="2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C000"/>
                          </a:solidFill>
                        </a:rPr>
                        <a:t>Perhaps, but we have no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In school, by tacitly absorbing values from subjects in the general curriculum 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+mj-lt"/>
                        <a:buNone/>
                      </a:pPr>
                      <a:endParaRPr lang="en-GB" sz="2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</a:rPr>
                        <a:t>Lots of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79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1142"/>
            <a:ext cx="9144000" cy="1100471"/>
          </a:xfrm>
        </p:spPr>
        <p:txBody>
          <a:bodyPr/>
          <a:lstStyle/>
          <a:p>
            <a:pPr algn="l"/>
            <a:r>
              <a:rPr lang="en-US" sz="4400" dirty="0">
                <a:latin typeface="+mn-lt"/>
              </a:rPr>
              <a:t>Active citizens (% of population 16+)</a:t>
            </a:r>
            <a:endParaRPr lang="fr-FR" sz="4400" dirty="0"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309048"/>
              </p:ext>
            </p:extLst>
          </p:nvPr>
        </p:nvGraphicFramePr>
        <p:xfrm>
          <a:off x="1524000" y="2700671"/>
          <a:ext cx="10271760" cy="318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45250"/>
            <a:ext cx="9144000" cy="412735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855156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641"/>
            <a:ext cx="9144000" cy="1100471"/>
          </a:xfrm>
        </p:spPr>
        <p:txBody>
          <a:bodyPr/>
          <a:lstStyle/>
          <a:p>
            <a:pPr algn="l"/>
            <a:r>
              <a:rPr lang="fr-FR" sz="4400" dirty="0">
                <a:latin typeface="+mn-lt"/>
              </a:rPr>
              <a:t>Open </a:t>
            </a:r>
            <a:r>
              <a:rPr lang="fr-FR" sz="4400" dirty="0" err="1">
                <a:latin typeface="+mn-lt"/>
              </a:rPr>
              <a:t>classroom</a:t>
            </a:r>
            <a:r>
              <a:rPr lang="fr-FR" sz="4400" dirty="0">
                <a:latin typeface="+mn-lt"/>
              </a:rPr>
              <a:t> and </a:t>
            </a:r>
            <a:r>
              <a:rPr lang="fr-FR" sz="4400" dirty="0" err="1">
                <a:latin typeface="+mn-lt"/>
              </a:rPr>
              <a:t>civics</a:t>
            </a:r>
            <a:endParaRPr lang="fr-FR" sz="4400" dirty="0">
              <a:latin typeface="+mn-lt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45250"/>
            <a:ext cx="9144000" cy="412735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R.T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Knowles, J.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McCafferty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-Wright, The Journal od Social Studies Research, 39 (2015).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128" y="2656746"/>
            <a:ext cx="5724539" cy="30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2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5400" dirty="0">
                <a:latin typeface="+mn-lt"/>
              </a:rPr>
              <a:t>To conclude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Fixing problems in the general education system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e.g., improving its quality and reducing early school leaving,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would induce civic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behaviour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and promote common values. </a:t>
            </a:r>
          </a:p>
          <a:p>
            <a:pPr algn="l"/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77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6077"/>
            <a:ext cx="9144000" cy="1100471"/>
          </a:xfrm>
        </p:spPr>
        <p:txBody>
          <a:bodyPr/>
          <a:lstStyle/>
          <a:p>
            <a:r>
              <a:rPr lang="en-US" sz="7200" dirty="0">
                <a:latin typeface="+mn-lt"/>
              </a:rPr>
              <a:t>Thank you!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00420"/>
            <a:ext cx="9144000" cy="526222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Background: “Education for a Better Citizen: An Assessment”,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EENEE AR35 2018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algn="l"/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3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16309"/>
            <a:ext cx="9144000" cy="1100471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Voters as % of the adult population</a:t>
            </a:r>
            <a:endParaRPr lang="fr-FR" sz="4400" dirty="0">
              <a:latin typeface="+mn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57667699"/>
              </p:ext>
            </p:extLst>
          </p:nvPr>
        </p:nvGraphicFramePr>
        <p:xfrm>
          <a:off x="2764971" y="2700670"/>
          <a:ext cx="6662057" cy="33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412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364"/>
            <a:ext cx="9144000" cy="1100471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Volunteers as % of the adult population</a:t>
            </a:r>
            <a:endParaRPr lang="fr-FR" sz="4000" dirty="0"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750883"/>
              </p:ext>
            </p:extLst>
          </p:nvPr>
        </p:nvGraphicFramePr>
        <p:xfrm>
          <a:off x="2189018" y="2700670"/>
          <a:ext cx="7813964" cy="3524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32704"/>
            <a:ext cx="9144000" cy="412735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35848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sz="4400" dirty="0" err="1">
                <a:latin typeface="+mn-lt"/>
              </a:rPr>
              <a:t>Students</a:t>
            </a:r>
            <a:r>
              <a:rPr lang="fr-FR" sz="4400" dirty="0">
                <a:latin typeface="+mn-lt"/>
              </a:rPr>
              <a:t>’ </a:t>
            </a:r>
            <a:r>
              <a:rPr lang="fr-FR" sz="4400" dirty="0" err="1">
                <a:latin typeface="+mn-lt"/>
              </a:rPr>
              <a:t>civics</a:t>
            </a:r>
            <a:r>
              <a:rPr lang="fr-FR" sz="4400" dirty="0">
                <a:latin typeface="+mn-lt"/>
              </a:rPr>
              <a:t> </a:t>
            </a:r>
            <a:r>
              <a:rPr lang="fr-FR" sz="4400" dirty="0" err="1">
                <a:latin typeface="+mn-lt"/>
              </a:rPr>
              <a:t>knowledge</a:t>
            </a:r>
            <a:r>
              <a:rPr lang="fr-FR" sz="4400" dirty="0">
                <a:latin typeface="+mn-lt"/>
              </a:rPr>
              <a:t> </a:t>
            </a:r>
            <a:r>
              <a:rPr lang="fr-FR" sz="4400" dirty="0" err="1">
                <a:latin typeface="+mn-lt"/>
              </a:rPr>
              <a:t>indicator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>
                    <a:lumMod val="50000"/>
                  </a:schemeClr>
                </a:solidFill>
              </a:rPr>
              <a:t>“What is the best way to choose a leader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by vote, 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because someone offers to be a leader?”</a:t>
            </a:r>
          </a:p>
          <a:p>
            <a:pPr algn="l"/>
            <a:endParaRPr lang="fr-FR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>
                <a:solidFill>
                  <a:srgbClr val="0097C5"/>
                </a:solidFill>
              </a:rPr>
              <a:t>Only 59% answered correctly</a:t>
            </a:r>
            <a:r>
              <a:rPr lang="fr-FR">
                <a:solidFill>
                  <a:srgbClr val="0097C5"/>
                </a:solidFill>
              </a:rPr>
              <a:t>!</a:t>
            </a:r>
            <a:endParaRPr lang="en-US">
              <a:solidFill>
                <a:srgbClr val="0097C5"/>
              </a:solidFill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 txBox="1">
            <a:spLocks/>
          </p:cNvSpPr>
          <p:nvPr/>
        </p:nvSpPr>
        <p:spPr>
          <a:xfrm>
            <a:off x="1524000" y="5413907"/>
            <a:ext cx="9144000" cy="4127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IEA</a:t>
            </a:r>
          </a:p>
        </p:txBody>
      </p:sp>
    </p:spTree>
    <p:extLst>
      <p:ext uri="{BB962C8B-B14F-4D97-AF65-F5344CB8AC3E}">
        <p14:creationId xmlns:p14="http://schemas.microsoft.com/office/powerpoint/2010/main" val="394005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40808"/>
            <a:ext cx="9144000" cy="1100471"/>
          </a:xfrm>
        </p:spPr>
        <p:txBody>
          <a:bodyPr/>
          <a:lstStyle/>
          <a:p>
            <a:r>
              <a:rPr lang="fr-FR" sz="4400" dirty="0" err="1">
                <a:latin typeface="+mn-lt"/>
              </a:rPr>
              <a:t>Students</a:t>
            </a:r>
            <a:r>
              <a:rPr lang="fr-FR" sz="4400" dirty="0">
                <a:latin typeface="+mn-lt"/>
              </a:rPr>
              <a:t>’ </a:t>
            </a:r>
            <a:r>
              <a:rPr lang="fr-FR" sz="4400" dirty="0" err="1">
                <a:latin typeface="+mn-lt"/>
              </a:rPr>
              <a:t>civics</a:t>
            </a:r>
            <a:r>
              <a:rPr lang="fr-FR" sz="4400" dirty="0">
                <a:latin typeface="+mn-lt"/>
              </a:rPr>
              <a:t> </a:t>
            </a:r>
            <a:r>
              <a:rPr lang="fr-FR" sz="4400" dirty="0" err="1">
                <a:latin typeface="+mn-lt"/>
              </a:rPr>
              <a:t>knowledge</a:t>
            </a:r>
            <a:endParaRPr lang="fr-FR" sz="4400" dirty="0">
              <a:latin typeface="+mn-lt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08021"/>
              </p:ext>
            </p:extLst>
          </p:nvPr>
        </p:nvGraphicFramePr>
        <p:xfrm>
          <a:off x="1317765" y="2700670"/>
          <a:ext cx="9556469" cy="355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666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1142"/>
            <a:ext cx="9144000" cy="1100471"/>
          </a:xfrm>
        </p:spPr>
        <p:txBody>
          <a:bodyPr/>
          <a:lstStyle/>
          <a:p>
            <a:pPr algn="l"/>
            <a:r>
              <a:rPr lang="fr-FR" sz="4400" dirty="0" err="1">
                <a:latin typeface="+mn-lt"/>
              </a:rPr>
              <a:t>Students</a:t>
            </a:r>
            <a:r>
              <a:rPr lang="fr-FR" sz="4400" dirty="0">
                <a:latin typeface="+mn-lt"/>
              </a:rPr>
              <a:t>’ </a:t>
            </a:r>
            <a:r>
              <a:rPr lang="fr-FR" sz="4400" dirty="0" err="1">
                <a:latin typeface="+mn-lt"/>
              </a:rPr>
              <a:t>civics</a:t>
            </a:r>
            <a:r>
              <a:rPr lang="fr-FR" sz="4400" dirty="0">
                <a:latin typeface="+mn-lt"/>
              </a:rPr>
              <a:t> </a:t>
            </a:r>
            <a:r>
              <a:rPr lang="fr-FR" sz="4400" dirty="0" err="1">
                <a:latin typeface="+mn-lt"/>
              </a:rPr>
              <a:t>knowledge</a:t>
            </a:r>
            <a:endParaRPr lang="fr-FR" sz="44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err="1">
                <a:solidFill>
                  <a:schemeClr val="bg1">
                    <a:lumMod val="50000"/>
                  </a:schemeClr>
                </a:solidFill>
              </a:rPr>
              <a:t>Denmark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: 	</a:t>
            </a: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580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 score points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err="1">
                <a:solidFill>
                  <a:schemeClr val="bg1">
                    <a:lumMod val="50000"/>
                  </a:schemeClr>
                </a:solidFill>
              </a:rPr>
              <a:t>Bulgaria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: 	</a:t>
            </a: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485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 score points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 txBox="1">
            <a:spLocks/>
          </p:cNvSpPr>
          <p:nvPr/>
        </p:nvSpPr>
        <p:spPr>
          <a:xfrm>
            <a:off x="1524000" y="5413907"/>
            <a:ext cx="9144000" cy="4127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IEA</a:t>
            </a:r>
          </a:p>
        </p:txBody>
      </p:sp>
    </p:spTree>
    <p:extLst>
      <p:ext uri="{BB962C8B-B14F-4D97-AF65-F5344CB8AC3E}">
        <p14:creationId xmlns:p14="http://schemas.microsoft.com/office/powerpoint/2010/main" val="380905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698"/>
            <a:ext cx="9144000" cy="1100471"/>
          </a:xfrm>
        </p:spPr>
        <p:txBody>
          <a:bodyPr/>
          <a:lstStyle/>
          <a:p>
            <a:pPr algn="l"/>
            <a:r>
              <a:rPr lang="fr-FR" sz="4400" dirty="0" err="1">
                <a:latin typeface="+mn-lt"/>
              </a:rPr>
              <a:t>Students</a:t>
            </a:r>
            <a:r>
              <a:rPr lang="fr-FR" sz="4400" dirty="0">
                <a:latin typeface="+mn-lt"/>
              </a:rPr>
              <a:t>’ </a:t>
            </a:r>
            <a:r>
              <a:rPr lang="fr-FR" sz="4400" dirty="0" err="1">
                <a:latin typeface="+mn-lt"/>
              </a:rPr>
              <a:t>civic</a:t>
            </a:r>
            <a:r>
              <a:rPr lang="fr-FR" sz="4400" dirty="0">
                <a:latin typeface="+mn-lt"/>
              </a:rPr>
              <a:t> attitudes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50%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trust civic institutions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65%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will vote in European elections 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C1AF731A-93B4-364C-AC8D-1C6AF5612CAB}"/>
              </a:ext>
            </a:extLst>
          </p:cNvPr>
          <p:cNvSpPr txBox="1">
            <a:spLocks/>
          </p:cNvSpPr>
          <p:nvPr/>
        </p:nvSpPr>
        <p:spPr>
          <a:xfrm>
            <a:off x="1524000" y="5413907"/>
            <a:ext cx="9144000" cy="4127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Source: IEA</a:t>
            </a:r>
          </a:p>
        </p:txBody>
      </p:sp>
    </p:spTree>
    <p:extLst>
      <p:ext uri="{BB962C8B-B14F-4D97-AF65-F5344CB8AC3E}">
        <p14:creationId xmlns:p14="http://schemas.microsoft.com/office/powerpoint/2010/main" val="2907058574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 foreseeing only text (paragraph and bullet point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764</Words>
  <Application>Microsoft Office PowerPoint</Application>
  <PresentationFormat>Widescreen</PresentationFormat>
  <Paragraphs>171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1_cover slide</vt:lpstr>
      <vt:lpstr>content slide foreseeing only text (paragraph and bullet points)</vt:lpstr>
      <vt:lpstr>Civics for common values George Psacharopoulos</vt:lpstr>
      <vt:lpstr>What does the evidence tell us?</vt:lpstr>
      <vt:lpstr>Active citizens (% of population 16+)</vt:lpstr>
      <vt:lpstr>Voters as % of the adult population</vt:lpstr>
      <vt:lpstr>Volunteers as % of the adult population</vt:lpstr>
      <vt:lpstr>Students’ civics knowledge indicator</vt:lpstr>
      <vt:lpstr>Students’ civics knowledge</vt:lpstr>
      <vt:lpstr>Students’ civics knowledge</vt:lpstr>
      <vt:lpstr>Students’ civic attitudes</vt:lpstr>
      <vt:lpstr>Students’ sense of belonging (index)</vt:lpstr>
      <vt:lpstr>The many benefits of civic behaviour</vt:lpstr>
      <vt:lpstr>Trust – A major measurable indicator</vt:lpstr>
      <vt:lpstr>Trust Indicator</vt:lpstr>
      <vt:lpstr>Trusting others (% of the adult population)</vt:lpstr>
      <vt:lpstr>Trust and investment</vt:lpstr>
      <vt:lpstr>Trust and productivity growth</vt:lpstr>
      <vt:lpstr>Trust and per capita income, EU-27 regions</vt:lpstr>
      <vt:lpstr>Trust and economic growth</vt:lpstr>
      <vt:lpstr>Enormous variation in civics education delivery</vt:lpstr>
      <vt:lpstr>Civics intensity in the curriculum</vt:lpstr>
      <vt:lpstr>Civic behaviour is not built only by a civics curriculum</vt:lpstr>
      <vt:lpstr>From general and civics education to outcomes</vt:lpstr>
      <vt:lpstr>Availability of empirical evidence</vt:lpstr>
      <vt:lpstr>The parental influence</vt:lpstr>
      <vt:lpstr>Civic behaviour by level of education</vt:lpstr>
      <vt:lpstr>Active citizenship and education (%)</vt:lpstr>
      <vt:lpstr>Volunteers and education (%)</vt:lpstr>
      <vt:lpstr>How to instill common values?</vt:lpstr>
      <vt:lpstr>How to instill common values?</vt:lpstr>
      <vt:lpstr>Open classroom and civics</vt:lpstr>
      <vt:lpstr>To conclude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 DOLL</dc:creator>
  <cp:lastModifiedBy>Gintvile V.</cp:lastModifiedBy>
  <cp:revision>73</cp:revision>
  <dcterms:created xsi:type="dcterms:W3CDTF">2016-10-18T07:52:33Z</dcterms:created>
  <dcterms:modified xsi:type="dcterms:W3CDTF">2018-11-21T10:56:30Z</dcterms:modified>
</cp:coreProperties>
</file>