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67" r:id="rId3"/>
    <p:sldId id="268" r:id="rId4"/>
    <p:sldId id="270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CB7"/>
    <a:srgbClr val="468177"/>
    <a:srgbClr val="296AAF"/>
    <a:srgbClr val="009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574355A-2E16-914E-99F5-A0EF3C3ADD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3BC7D0-C830-824D-90C7-9700F20A67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3AF51-930E-A249-AEBF-D4CE50FF0925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B3052F-FA57-7743-92D0-D650E8321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812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76244-49AA-264C-8F88-6C7D24E31547}" type="datetimeFigureOut">
              <a:rPr lang="es-ES_tradnl" smtClean="0"/>
              <a:t>22/11/2018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34FE8-C5D4-FE4F-928C-FBA2B620C5D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583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BF852-0D7E-EA4E-9E16-7D716C6C1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600" y="1122363"/>
            <a:ext cx="5105400" cy="1655762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9DBCB7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A24F39-B8AE-C64F-A2C8-F937D0666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2599" y="3190081"/>
            <a:ext cx="5105401" cy="47783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9DBC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E58D8A-1316-0E4A-AF38-77243CFE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B9-447F-AB45-82A6-E5BBD6153BC1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4A2174-CD1E-BA46-A0A5-5C562D6D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6CCE3D-E0EF-AD4C-A4A7-4AC731AD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05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22/11/2018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210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22/11/2018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707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EDBC2B-D8BA-984B-A266-9919BB62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BC406C-F7F8-4C4E-B6E6-C702D4BE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B9-447F-AB45-82A6-E5BBD6153BC1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766990-72BC-7344-9759-D3E78485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DEBB79-F44A-454F-9364-DC0DD80B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71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8140FD-07DF-B14E-9086-8C535433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B9-447F-AB45-82A6-E5BBD6153BC1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636309-D6CB-3948-96FD-A5DC8F9B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996036-9536-B944-8C60-4FD7BA4D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23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100471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870791"/>
            <a:ext cx="9144000" cy="2955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22/11/2018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266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22/11/2018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059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22/11/2018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606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22/11/2018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155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22/11/2018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768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22/11/2018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451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A63E7A-0279-2E47-BC8B-85989D07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E69655-1E76-DA4A-A600-472C1448E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AAAA4-1FEA-074A-B9B9-98E44EFD8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9ECB9-447F-AB45-82A6-E5BBD6153BC1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606EC0-69CE-AA40-918D-1AC94625F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EC7F96-B18F-3947-BF5F-E4DBED4AC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2DDA28-0AA6-D44B-A5EC-EC6F62E33E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4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0533E4-CA28-4649-B448-0D1735D89B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5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1CFB5-4CFC-3045-A194-A9BCC5E9D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24" y="1380429"/>
            <a:ext cx="8061039" cy="1655762"/>
          </a:xfrm>
        </p:spPr>
        <p:txBody>
          <a:bodyPr>
            <a:noAutofit/>
          </a:bodyPr>
          <a:lstStyle/>
          <a:p>
            <a:r>
              <a:rPr lang="hu-HU" sz="4000" cap="small" dirty="0"/>
              <a:t>The causes of test score gaps between roma and majority children in europe</a:t>
            </a:r>
            <a:br>
              <a:rPr lang="fr-FR" sz="3200" dirty="0"/>
            </a:br>
            <a:r>
              <a:rPr lang="hu-HU" sz="2800" dirty="0"/>
              <a:t>Balázs Váradi</a:t>
            </a:r>
            <a:br>
              <a:rPr lang="en-GB" sz="3200" dirty="0"/>
            </a:br>
            <a:endParaRPr lang="fr-FR" sz="3200" b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01EE96-2B46-D441-BAA2-94BDDCBB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2599" y="3302356"/>
            <a:ext cx="5454504" cy="658906"/>
          </a:xfrm>
        </p:spPr>
        <p:txBody>
          <a:bodyPr>
            <a:normAutofit fontScale="70000" lnSpcReduction="20000"/>
          </a:bodyPr>
          <a:lstStyle/>
          <a:p>
            <a:r>
              <a:rPr lang="fr-FR" sz="2900" dirty="0"/>
              <a:t>NESET II and EENEE </a:t>
            </a:r>
            <a:r>
              <a:rPr lang="fr-FR" sz="2900" dirty="0" err="1"/>
              <a:t>Conference</a:t>
            </a:r>
            <a:endParaRPr lang="fr-FR" sz="2900" dirty="0"/>
          </a:p>
          <a:p>
            <a:r>
              <a:rPr lang="fr-FR" sz="2900" dirty="0"/>
              <a:t>Brussels, 22 </a:t>
            </a:r>
            <a:r>
              <a:rPr lang="fr-FR" sz="2900" dirty="0" err="1"/>
              <a:t>November</a:t>
            </a:r>
            <a:r>
              <a:rPr lang="fr-FR" sz="2900" dirty="0"/>
              <a:t> 2018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8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lt-LT" sz="4400" dirty="0"/>
              <a:t>C</a:t>
            </a:r>
            <a:r>
              <a:rPr lang="hu-HU" sz="4400" dirty="0"/>
              <a:t>aveats</a:t>
            </a:r>
            <a:endParaRPr lang="fr-FR" sz="44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No original 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Sketch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Concentrating on: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quantitative methods (little sociology)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;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peer-reviewed papers (few policy reports)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Little in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direct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policy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implications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3087"/>
            <a:ext cx="9144000" cy="1100471"/>
          </a:xfrm>
        </p:spPr>
        <p:txBody>
          <a:bodyPr/>
          <a:lstStyle/>
          <a:p>
            <a:pPr algn="l"/>
            <a:r>
              <a:rPr lang="hu-HU" sz="4400" dirty="0"/>
              <a:t>Starting point: black students in the </a:t>
            </a:r>
            <a:r>
              <a:rPr lang="lt-LT" sz="4400" dirty="0"/>
              <a:t>U</a:t>
            </a:r>
            <a:r>
              <a:rPr lang="hu-HU" sz="4400" dirty="0"/>
              <a:t>.</a:t>
            </a:r>
            <a:r>
              <a:rPr lang="lt-LT" sz="4400" dirty="0"/>
              <a:t>S</a:t>
            </a:r>
            <a:r>
              <a:rPr lang="hu-HU" sz="4400" dirty="0"/>
              <a:t>.</a:t>
            </a:r>
            <a:endParaRPr lang="fr-FR" sz="44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Hanushek (2001)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Black-White Achievement Differences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AER 91(29)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Chiswick (1988). Differences in Education and Earnings across Racial and Ethnic Groups: Tastes, Discrimination, and Investments in Child Quality. QJE 103(3)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Fryer (2010)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The Importance of Segregation, Discrimination, Peer Dynamics, and Identity in Explaining Trends in the Racial Achievement Gap. In: Handbook of Social Economics, Vol. 1B.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8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3087"/>
            <a:ext cx="9144000" cy="1100471"/>
          </a:xfrm>
        </p:spPr>
        <p:txBody>
          <a:bodyPr/>
          <a:lstStyle/>
          <a:p>
            <a:pPr algn="l"/>
            <a:r>
              <a:rPr lang="hu-HU" sz="4400" dirty="0"/>
              <a:t>Stylized U.S. modelling and Findings</a:t>
            </a:r>
            <a:endParaRPr lang="fr-FR" sz="44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46517"/>
            <a:ext cx="8777681" cy="3394224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There is a large and statistically significant achievement gap from age two in test scores between black and white children in the US, even controlling for a host of background factors.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Ethnic and racial segregation (in education, housing and the labour market)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 continuum, measured by a number of imperfect indices 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is one of the reasons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. (1) 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cross-school, 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(2) w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ithin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school segregation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(3)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school quality variance correlated with segregation 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all play a part.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Statistical discrimination-based multiple-equilibrium informational models (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Coate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Loury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1993) can explain some of it too.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Peer dynamics, social network and identity effects (e.g. rejecting 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“a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cting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white”) could also contribute.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5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3087"/>
            <a:ext cx="9144000" cy="1100471"/>
          </a:xfrm>
        </p:spPr>
        <p:txBody>
          <a:bodyPr/>
          <a:lstStyle/>
          <a:p>
            <a:pPr algn="l"/>
            <a:r>
              <a:rPr lang="hu-HU" sz="4400" dirty="0"/>
              <a:t>Europe – different institutions and laws</a:t>
            </a:r>
            <a:endParaRPr lang="fr-FR" sz="44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46517"/>
            <a:ext cx="8777681" cy="3553615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 more heterogeneous institutional setup in education than in the U.S. Here we mostly concentrate on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ISCED1-2+3. The presence of and segregation in 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</a:rPr>
              <a:t>“s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pecial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/remedial schools”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Size and situation Roma minorities vary (also other, somewhat similar groups). </a:t>
            </a:r>
            <a:r>
              <a:rPr lang="lt-LT" sz="20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</a:rPr>
              <a:t> g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reatest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proportions in the EU: </a:t>
            </a:r>
            <a:r>
              <a:rPr lang="hu-HU" sz="2000" dirty="0">
                <a:solidFill>
                  <a:schemeClr val="bg1">
                    <a:lumMod val="50000"/>
                  </a:schemeClr>
                </a:solidFill>
              </a:rPr>
              <a:t>BG, RO, SK, HU, CZ.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Only partially an issue of language. Cf.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Brüggerman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(2012)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Roma Education in Comparative Perspective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Legal limitations on segregation different and the EU-level ones (infringement procedures) are not fully enforced everywhere. (Greenberg, 2010; Farkas, 2014)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1418"/>
            <a:ext cx="9144000" cy="1100471"/>
          </a:xfrm>
        </p:spPr>
        <p:txBody>
          <a:bodyPr/>
          <a:lstStyle/>
          <a:p>
            <a:pPr algn="l"/>
            <a:r>
              <a:rPr lang="hu-HU" sz="4400" dirty="0"/>
              <a:t>Europe – </a:t>
            </a:r>
            <a:r>
              <a:rPr lang="lt-LT" sz="4400" dirty="0"/>
              <a:t>s</a:t>
            </a:r>
            <a:r>
              <a:rPr lang="hu-HU" sz="4400" dirty="0"/>
              <a:t>egregation</a:t>
            </a:r>
            <a:endParaRPr lang="fr-FR" sz="44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63806"/>
            <a:ext cx="8777681" cy="451873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School segregation of the Roma: present in the key EU countries (BG, RO, HU, SK, CZ) increased since 1989 in HU and SK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(no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sufficient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longitudinal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countries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lt-LT" sz="1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hu-HU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The EC and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ECHR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try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curb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most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blatant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forms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segregation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education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infringement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procedures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against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several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countries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Although residential segregation is an important factor of ethnic segregation in education, it is also persistent in settlements that maintain a broader educational market. Messing (2017)</a:t>
            </a:r>
            <a:r>
              <a:rPr lang="lt-LT" sz="18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Differentiation in the Making: Consequences of School Segregation of Roma in the Czech Republic, Hungary, and Slovakia. European Education, 49:1. Local policy decisions (in a 100 Hungarian towns) made things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</a:rPr>
              <a:t>somewhat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worse.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800" dirty="0" err="1">
                <a:solidFill>
                  <a:schemeClr val="bg1">
                    <a:lumMod val="50000"/>
                  </a:schemeClr>
                </a:solidFill>
              </a:rPr>
              <a:t>Kertesi-Kézdi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(2013)</a:t>
            </a:r>
            <a:r>
              <a:rPr lang="lt-LT" sz="18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School segregation, school choice, and educational policies in 100 Hungarian towns. Roma Education Fund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bg1">
                    <a:lumMod val="50000"/>
                  </a:schemeClr>
                </a:solidFill>
              </a:rPr>
              <a:t>Kertesi-Kézdi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(2011)</a:t>
            </a:r>
            <a:r>
              <a:rPr lang="lt-LT" sz="18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The Roma/Non-Roma Test Score Gap in Hungary. AER 103(3): The ethnic test score gap in Hungary is nearly entirely explained by social differences in income, wealth and parental education. Two major mediating mechanisms: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the home environment of Roma children is less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favorable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for their cognitive development;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Roma children face a lower quality educational environment.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9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7382"/>
            <a:ext cx="9144000" cy="1100471"/>
          </a:xfrm>
        </p:spPr>
        <p:txBody>
          <a:bodyPr/>
          <a:lstStyle/>
          <a:p>
            <a:pPr algn="l"/>
            <a:r>
              <a:rPr lang="hu-HU" sz="4400" dirty="0"/>
              <a:t>Europe – Statistical </a:t>
            </a:r>
            <a:r>
              <a:rPr lang="lt-LT" sz="4400" dirty="0"/>
              <a:t>d</a:t>
            </a:r>
            <a:r>
              <a:rPr lang="hu-HU" sz="4400" dirty="0"/>
              <a:t>iscrimination, </a:t>
            </a:r>
            <a:r>
              <a:rPr lang="lt-LT" sz="4400" dirty="0"/>
              <a:t>P</a:t>
            </a:r>
            <a:r>
              <a:rPr lang="hu-HU" sz="4400" dirty="0"/>
              <a:t>eer dynamics etc.</a:t>
            </a:r>
            <a:endParaRPr lang="fr-FR" sz="44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0132"/>
            <a:ext cx="8777681" cy="3553615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 lot of indirect and interview-based evidence in differing aspirations, discrimination in school and peer-based mechanisms, but very little quantitative evidence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Hajdu-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Kertesi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Kézdi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(2015)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High-Achieving Minority Students Can Have More Friends and Fewer Adversaries / Evidence from Hungary BWP-2015/7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ixed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results: </a:t>
            </a:r>
            <a:r>
              <a:rPr lang="en-GB" sz="2000" i="1" dirty="0">
                <a:solidFill>
                  <a:schemeClr val="bg1">
                    <a:lumMod val="50000"/>
                  </a:schemeClr>
                </a:solidFill>
              </a:rPr>
              <a:t>yes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for GPA, </a:t>
            </a:r>
            <a:r>
              <a:rPr lang="en-GB" sz="2000" i="1" dirty="0">
                <a:solidFill>
                  <a:schemeClr val="bg1">
                    <a:lumMod val="50000"/>
                  </a:schemeClr>
                </a:solidFill>
              </a:rPr>
              <a:t>no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for test results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60969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 foreseeing only text (paragraph and bullet point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618</Words>
  <Application>Microsoft Office PowerPoint</Application>
  <PresentationFormat>Szélesvásznú</PresentationFormat>
  <Paragraphs>33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1_cover slide</vt:lpstr>
      <vt:lpstr>content slide foreseeing only text (paragraph and bullet points)</vt:lpstr>
      <vt:lpstr>The causes of test score gaps between roma and majority children in europe Balázs Váradi </vt:lpstr>
      <vt:lpstr>Caveats</vt:lpstr>
      <vt:lpstr>Starting point: black students in the U.S.</vt:lpstr>
      <vt:lpstr>Stylized U.S. modelling and Findings</vt:lpstr>
      <vt:lpstr>Europe – different institutions and laws</vt:lpstr>
      <vt:lpstr>Europe – segregation</vt:lpstr>
      <vt:lpstr>Europe – Statistical discrimination, Peer dynamics etc.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Cyrielle DOLL</dc:creator>
  <cp:lastModifiedBy>Balázs Váradi</cp:lastModifiedBy>
  <cp:revision>72</cp:revision>
  <dcterms:created xsi:type="dcterms:W3CDTF">2016-10-18T07:52:33Z</dcterms:created>
  <dcterms:modified xsi:type="dcterms:W3CDTF">2018-11-22T09:28:28Z</dcterms:modified>
</cp:coreProperties>
</file>