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60" r:id="rId2"/>
  </p:sldMasterIdLst>
  <p:notesMasterIdLst>
    <p:notesMasterId r:id="rId9"/>
  </p:notesMasterIdLst>
  <p:handoutMasterIdLst>
    <p:handoutMasterId r:id="rId10"/>
  </p:handoutMasterIdLst>
  <p:sldIdLst>
    <p:sldId id="267" r:id="rId3"/>
    <p:sldId id="270" r:id="rId4"/>
    <p:sldId id="272" r:id="rId5"/>
    <p:sldId id="273" r:id="rId6"/>
    <p:sldId id="274" r:id="rId7"/>
    <p:sldId id="275"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BCB7"/>
    <a:srgbClr val="468177"/>
    <a:srgbClr val="296AAF"/>
    <a:srgbClr val="009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autoAdjust="0"/>
    <p:restoredTop sz="94660"/>
  </p:normalViewPr>
  <p:slideViewPr>
    <p:cSldViewPr snapToGrid="0">
      <p:cViewPr varScale="1">
        <p:scale>
          <a:sx n="81" d="100"/>
          <a:sy n="81" d="100"/>
        </p:scale>
        <p:origin x="634" y="38"/>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574355A-2E16-914E-99F5-A0EF3C3ADD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93BC7D0-C830-824D-90C7-9700F20A67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13AF51-930E-A249-AEBF-D4CE50FF0925}" type="datetimeFigureOut">
              <a:rPr lang="fr-FR" smtClean="0"/>
              <a:t>19/11/2018</a:t>
            </a:fld>
            <a:endParaRPr lang="fr-FR"/>
          </a:p>
        </p:txBody>
      </p:sp>
      <p:sp>
        <p:nvSpPr>
          <p:cNvPr id="4" name="Espace réservé du pied de page 3">
            <a:extLst>
              <a:ext uri="{FF2B5EF4-FFF2-40B4-BE49-F238E27FC236}">
                <a16:creationId xmlns:a16="http://schemas.microsoft.com/office/drawing/2014/main" id="{78B3052F-FA57-7743-92D0-D650E8321C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105481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76244-49AA-264C-8F88-6C7D24E31547}" type="datetimeFigureOut">
              <a:rPr lang="es-ES_tradnl" smtClean="0"/>
              <a:t>19/11/2018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34FE8-C5D4-FE4F-928C-FBA2B620C5D7}" type="slidenum">
              <a:rPr lang="es-ES_tradnl" smtClean="0"/>
              <a:t>‹Nr.›</a:t>
            </a:fld>
            <a:endParaRPr lang="es-ES_tradnl"/>
          </a:p>
        </p:txBody>
      </p:sp>
    </p:spTree>
    <p:extLst>
      <p:ext uri="{BB962C8B-B14F-4D97-AF65-F5344CB8AC3E}">
        <p14:creationId xmlns:p14="http://schemas.microsoft.com/office/powerpoint/2010/main" val="179583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BF852-0D7E-EA4E-9E16-7D716C6C16D8}"/>
              </a:ext>
            </a:extLst>
          </p:cNvPr>
          <p:cNvSpPr>
            <a:spLocks noGrp="1"/>
          </p:cNvSpPr>
          <p:nvPr>
            <p:ph type="ctrTitle"/>
          </p:nvPr>
        </p:nvSpPr>
        <p:spPr>
          <a:xfrm>
            <a:off x="5562600" y="1122363"/>
            <a:ext cx="5105400" cy="1655762"/>
          </a:xfrm>
        </p:spPr>
        <p:txBody>
          <a:bodyPr anchor="b">
            <a:normAutofit/>
          </a:bodyPr>
          <a:lstStyle>
            <a:lvl1pPr algn="l">
              <a:defRPr sz="4400" b="1">
                <a:solidFill>
                  <a:srgbClr val="9DBCB7"/>
                </a:solidFill>
                <a:latin typeface="+mn-lt"/>
              </a:defRPr>
            </a:lvl1pPr>
          </a:lstStyle>
          <a:p>
            <a:r>
              <a:rPr lang="fr-FR" dirty="0"/>
              <a:t>Modifiez le style du titre</a:t>
            </a:r>
          </a:p>
        </p:txBody>
      </p:sp>
      <p:sp>
        <p:nvSpPr>
          <p:cNvPr id="3" name="Sous-titre 2">
            <a:extLst>
              <a:ext uri="{FF2B5EF4-FFF2-40B4-BE49-F238E27FC236}">
                <a16:creationId xmlns:a16="http://schemas.microsoft.com/office/drawing/2014/main" id="{11A24F39-B8AE-C64F-A2C8-F937D0666FCF}"/>
              </a:ext>
            </a:extLst>
          </p:cNvPr>
          <p:cNvSpPr>
            <a:spLocks noGrp="1"/>
          </p:cNvSpPr>
          <p:nvPr>
            <p:ph type="subTitle" idx="1"/>
          </p:nvPr>
        </p:nvSpPr>
        <p:spPr>
          <a:xfrm>
            <a:off x="5562599" y="3190081"/>
            <a:ext cx="5105401" cy="477838"/>
          </a:xfrm>
        </p:spPr>
        <p:txBody>
          <a:bodyPr>
            <a:normAutofit/>
          </a:bodyPr>
          <a:lstStyle>
            <a:lvl1pPr marL="0" indent="0" algn="l">
              <a:buNone/>
              <a:defRPr sz="2000">
                <a:solidFill>
                  <a:srgbClr val="9DBC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38E58D8A-1316-0E4A-AF38-77243CFED753}"/>
              </a:ext>
            </a:extLst>
          </p:cNvPr>
          <p:cNvSpPr>
            <a:spLocks noGrp="1"/>
          </p:cNvSpPr>
          <p:nvPr>
            <p:ph type="dt" sz="half" idx="10"/>
          </p:nvPr>
        </p:nvSpPr>
        <p:spPr/>
        <p:txBody>
          <a:bodyPr/>
          <a:lstStyle/>
          <a:p>
            <a:fld id="{A0A9ECB9-447F-AB45-82A6-E5BBD6153BC1}" type="datetimeFigureOut">
              <a:rPr lang="fr-FR" smtClean="0"/>
              <a:t>19/11/2018</a:t>
            </a:fld>
            <a:endParaRPr lang="fr-FR"/>
          </a:p>
        </p:txBody>
      </p:sp>
      <p:sp>
        <p:nvSpPr>
          <p:cNvPr id="5" name="Espace réservé du pied de page 4">
            <a:extLst>
              <a:ext uri="{FF2B5EF4-FFF2-40B4-BE49-F238E27FC236}">
                <a16:creationId xmlns:a16="http://schemas.microsoft.com/office/drawing/2014/main" id="{BF4A2174-CD1E-BA46-A0A5-5C562D6DC5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6CCE3D-E0EF-AD4C-A4A7-4AC731ADEB76}"/>
              </a:ext>
            </a:extLst>
          </p:cNvPr>
          <p:cNvSpPr>
            <a:spLocks noGrp="1"/>
          </p:cNvSpPr>
          <p:nvPr>
            <p:ph type="sldNum" sz="quarter" idx="12"/>
          </p:nvPr>
        </p:nvSpPr>
        <p:spPr/>
        <p:txBody>
          <a:bodyPr/>
          <a:lstStyle/>
          <a:p>
            <a:fld id="{6E883593-3341-FF43-B1F0-DD3C4C12D9C0}" type="slidenum">
              <a:rPr lang="fr-FR" smtClean="0"/>
              <a:t>‹Nr.›</a:t>
            </a:fld>
            <a:endParaRPr lang="fr-FR"/>
          </a:p>
        </p:txBody>
      </p:sp>
    </p:spTree>
    <p:extLst>
      <p:ext uri="{BB962C8B-B14F-4D97-AF65-F5344CB8AC3E}">
        <p14:creationId xmlns:p14="http://schemas.microsoft.com/office/powerpoint/2010/main" val="111805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solidFill>
                  <a:srgbClr val="468177"/>
                </a:solidFill>
              </a:defRPr>
            </a:lvl1pPr>
          </a:lstStyle>
          <a:p>
            <a:r>
              <a:rPr lang="es-ES_tradnl" dirty="0"/>
              <a:t>Clic para editar título</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123210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solidFill>
                  <a:srgbClr val="468177"/>
                </a:solidFill>
              </a:defRPr>
            </a:lvl1pPr>
          </a:lstStyle>
          <a:p>
            <a:r>
              <a:rPr lang="es-ES_tradnl" dirty="0"/>
              <a:t>Clic para editar título</a:t>
            </a:r>
          </a:p>
        </p:txBody>
      </p:sp>
      <p:sp>
        <p:nvSpPr>
          <p:cNvPr id="3" name="Marcador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193707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DBC2B-D8BA-984B-A266-9919BB627DF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4BC406C-F7F8-4C4E-B6E6-C702D4BE0A85}"/>
              </a:ext>
            </a:extLst>
          </p:cNvPr>
          <p:cNvSpPr>
            <a:spLocks noGrp="1"/>
          </p:cNvSpPr>
          <p:nvPr>
            <p:ph type="dt" sz="half" idx="10"/>
          </p:nvPr>
        </p:nvSpPr>
        <p:spPr/>
        <p:txBody>
          <a:bodyPr/>
          <a:lstStyle/>
          <a:p>
            <a:fld id="{A0A9ECB9-447F-AB45-82A6-E5BBD6153BC1}" type="datetimeFigureOut">
              <a:rPr lang="fr-FR" smtClean="0"/>
              <a:t>19/11/2018</a:t>
            </a:fld>
            <a:endParaRPr lang="fr-FR"/>
          </a:p>
        </p:txBody>
      </p:sp>
      <p:sp>
        <p:nvSpPr>
          <p:cNvPr id="4" name="Espace réservé du pied de page 3">
            <a:extLst>
              <a:ext uri="{FF2B5EF4-FFF2-40B4-BE49-F238E27FC236}">
                <a16:creationId xmlns:a16="http://schemas.microsoft.com/office/drawing/2014/main" id="{A3766990-72BC-7344-9759-D3E784857E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0DEBB79-F44A-454F-9364-DC0DD80B3A01}"/>
              </a:ext>
            </a:extLst>
          </p:cNvPr>
          <p:cNvSpPr>
            <a:spLocks noGrp="1"/>
          </p:cNvSpPr>
          <p:nvPr>
            <p:ph type="sldNum" sz="quarter" idx="12"/>
          </p:nvPr>
        </p:nvSpPr>
        <p:spPr/>
        <p:txBody>
          <a:bodyPr/>
          <a:lstStyle/>
          <a:p>
            <a:fld id="{6E883593-3341-FF43-B1F0-DD3C4C12D9C0}" type="slidenum">
              <a:rPr lang="fr-FR" smtClean="0"/>
              <a:t>‹Nr.›</a:t>
            </a:fld>
            <a:endParaRPr lang="fr-FR"/>
          </a:p>
        </p:txBody>
      </p:sp>
    </p:spTree>
    <p:extLst>
      <p:ext uri="{BB962C8B-B14F-4D97-AF65-F5344CB8AC3E}">
        <p14:creationId xmlns:p14="http://schemas.microsoft.com/office/powerpoint/2010/main" val="1287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8140FD-07DF-B14E-9086-8C535433329B}"/>
              </a:ext>
            </a:extLst>
          </p:cNvPr>
          <p:cNvSpPr>
            <a:spLocks noGrp="1"/>
          </p:cNvSpPr>
          <p:nvPr>
            <p:ph type="dt" sz="half" idx="10"/>
          </p:nvPr>
        </p:nvSpPr>
        <p:spPr/>
        <p:txBody>
          <a:bodyPr/>
          <a:lstStyle/>
          <a:p>
            <a:fld id="{A0A9ECB9-447F-AB45-82A6-E5BBD6153BC1}" type="datetimeFigureOut">
              <a:rPr lang="fr-FR" smtClean="0"/>
              <a:t>19/11/2018</a:t>
            </a:fld>
            <a:endParaRPr lang="fr-FR"/>
          </a:p>
        </p:txBody>
      </p:sp>
      <p:sp>
        <p:nvSpPr>
          <p:cNvPr id="3" name="Espace réservé du pied de page 2">
            <a:extLst>
              <a:ext uri="{FF2B5EF4-FFF2-40B4-BE49-F238E27FC236}">
                <a16:creationId xmlns:a16="http://schemas.microsoft.com/office/drawing/2014/main" id="{89636309-D6CB-3948-96FD-A5DC8F9B6D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996036-9536-B944-8C60-4FD7BA4DE46C}"/>
              </a:ext>
            </a:extLst>
          </p:cNvPr>
          <p:cNvSpPr>
            <a:spLocks noGrp="1"/>
          </p:cNvSpPr>
          <p:nvPr>
            <p:ph type="sldNum" sz="quarter" idx="12"/>
          </p:nvPr>
        </p:nvSpPr>
        <p:spPr/>
        <p:txBody>
          <a:bodyPr/>
          <a:lstStyle/>
          <a:p>
            <a:fld id="{6E883593-3341-FF43-B1F0-DD3C4C12D9C0}" type="slidenum">
              <a:rPr lang="fr-FR" smtClean="0"/>
              <a:t>‹Nr.›</a:t>
            </a:fld>
            <a:endParaRPr lang="fr-FR"/>
          </a:p>
        </p:txBody>
      </p:sp>
    </p:spTree>
    <p:extLst>
      <p:ext uri="{BB962C8B-B14F-4D97-AF65-F5344CB8AC3E}">
        <p14:creationId xmlns:p14="http://schemas.microsoft.com/office/powerpoint/2010/main" val="321023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00199"/>
            <a:ext cx="9144000" cy="1100471"/>
          </a:xfrm>
          <a:prstGeom prst="rect">
            <a:avLst/>
          </a:prstGeom>
        </p:spPr>
        <p:txBody>
          <a:bodyPr anchor="b"/>
          <a:lstStyle>
            <a:lvl1pPr algn="ctr">
              <a:defRPr sz="6000" b="1">
                <a:solidFill>
                  <a:srgbClr val="468177"/>
                </a:solidFill>
              </a:defRPr>
            </a:lvl1pPr>
          </a:lstStyle>
          <a:p>
            <a:r>
              <a:rPr lang="es-ES_tradnl" dirty="0"/>
              <a:t>Clic para editar título</a:t>
            </a:r>
          </a:p>
        </p:txBody>
      </p:sp>
      <p:sp>
        <p:nvSpPr>
          <p:cNvPr id="3" name="Subtítulo 2"/>
          <p:cNvSpPr>
            <a:spLocks noGrp="1"/>
          </p:cNvSpPr>
          <p:nvPr>
            <p:ph type="subTitle" idx="1"/>
          </p:nvPr>
        </p:nvSpPr>
        <p:spPr>
          <a:xfrm>
            <a:off x="1524000" y="2870791"/>
            <a:ext cx="9144000" cy="2955851"/>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150266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9005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solidFill>
                  <a:srgbClr val="468177"/>
                </a:solidFill>
              </a:defRPr>
            </a:lvl1pPr>
          </a:lstStyle>
          <a:p>
            <a:r>
              <a:rPr lang="es-ES_tradnl" dirty="0"/>
              <a:t>Clic para editar título</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86606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1311550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lvl1pPr>
              <a:defRPr>
                <a:solidFill>
                  <a:srgbClr val="468177"/>
                </a:solidFill>
              </a:defRPr>
            </a:lvl1pPr>
          </a:lstStyle>
          <a:p>
            <a:r>
              <a:rPr lang="es-ES_tradnl" dirty="0"/>
              <a:t>Clic para editar título</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145768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8556B557-6CF0-1743-B333-3540BFD99AD4}" type="datetimeFigureOut">
              <a:rPr lang="es-ES_tradnl" smtClean="0"/>
              <a:t>19/11/2018</a:t>
            </a:fld>
            <a:endParaRPr lang="es-ES_tradn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9053673E-84DE-3947-8B70-ED0AB21320A5}" type="slidenum">
              <a:rPr lang="es-ES_tradnl" smtClean="0"/>
              <a:t>‹Nr.›</a:t>
            </a:fld>
            <a:endParaRPr lang="es-ES_tradnl"/>
          </a:p>
        </p:txBody>
      </p:sp>
    </p:spTree>
    <p:extLst>
      <p:ext uri="{BB962C8B-B14F-4D97-AF65-F5344CB8AC3E}">
        <p14:creationId xmlns:p14="http://schemas.microsoft.com/office/powerpoint/2010/main" val="884519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A63E7A-0279-2E47-BC8B-85989D079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5E69655-1E76-DA4A-A600-472C1448E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0DAAAA4-1FEA-074A-B9B9-98E44EFD8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9ECB9-447F-AB45-82A6-E5BBD6153BC1}" type="datetimeFigureOut">
              <a:rPr lang="fr-FR" smtClean="0"/>
              <a:t>19/11/2018</a:t>
            </a:fld>
            <a:endParaRPr lang="fr-FR"/>
          </a:p>
        </p:txBody>
      </p:sp>
      <p:sp>
        <p:nvSpPr>
          <p:cNvPr id="5" name="Espace réservé du pied de page 4">
            <a:extLst>
              <a:ext uri="{FF2B5EF4-FFF2-40B4-BE49-F238E27FC236}">
                <a16:creationId xmlns:a16="http://schemas.microsoft.com/office/drawing/2014/main" id="{1C606EC0-69CE-AA40-918D-1AC94625F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EC7F96-B18F-3947-BF5F-E4DBED4AC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83593-3341-FF43-B1F0-DD3C4C12D9C0}" type="slidenum">
              <a:rPr lang="fr-FR" smtClean="0"/>
              <a:t>‹Nr.›</a:t>
            </a:fld>
            <a:endParaRPr lang="fr-FR"/>
          </a:p>
        </p:txBody>
      </p:sp>
      <p:pic>
        <p:nvPicPr>
          <p:cNvPr id="8" name="Image 7">
            <a:extLst>
              <a:ext uri="{FF2B5EF4-FFF2-40B4-BE49-F238E27FC236}">
                <a16:creationId xmlns:a16="http://schemas.microsoft.com/office/drawing/2014/main" id="{4E2DDA28-0AA6-D44B-A5EC-EC6F62E33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6646639"/>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0533E4-CA28-4649-B448-0D1735D89B2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8154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enee.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1CFB5-4CFC-3045-A194-A9BCC5E9D4F0}"/>
              </a:ext>
            </a:extLst>
          </p:cNvPr>
          <p:cNvSpPr>
            <a:spLocks noGrp="1"/>
          </p:cNvSpPr>
          <p:nvPr>
            <p:ph type="ctrTitle"/>
          </p:nvPr>
        </p:nvSpPr>
        <p:spPr>
          <a:xfrm>
            <a:off x="5562599" y="1458542"/>
            <a:ext cx="5963093" cy="1655762"/>
          </a:xfrm>
        </p:spPr>
        <p:txBody>
          <a:bodyPr>
            <a:normAutofit fontScale="90000"/>
          </a:bodyPr>
          <a:lstStyle/>
          <a:p>
            <a:r>
              <a:rPr lang="es-ES_tradnl" dirty="0"/>
              <a:t>Welcome by EENEE – the </a:t>
            </a:r>
            <a:r>
              <a:rPr lang="en-US" dirty="0"/>
              <a:t>European Expert Network on Economics of Education</a:t>
            </a:r>
            <a:br>
              <a:rPr lang="fr-FR" sz="3200" dirty="0"/>
            </a:br>
            <a:r>
              <a:rPr lang="fr-FR" sz="3200" b="0" dirty="0"/>
              <a:t>Ludger Woessmann (</a:t>
            </a:r>
            <a:r>
              <a:rPr lang="fr-FR" sz="3200" b="0" dirty="0" err="1"/>
              <a:t>ifo</a:t>
            </a:r>
            <a:r>
              <a:rPr lang="fr-FR" sz="3200" b="0" dirty="0"/>
              <a:t> Munich) </a:t>
            </a:r>
          </a:p>
        </p:txBody>
      </p:sp>
      <p:sp>
        <p:nvSpPr>
          <p:cNvPr id="3" name="Sous-titre 2">
            <a:extLst>
              <a:ext uri="{FF2B5EF4-FFF2-40B4-BE49-F238E27FC236}">
                <a16:creationId xmlns:a16="http://schemas.microsoft.com/office/drawing/2014/main" id="{7D01EE96-2B46-D441-BAA2-94BDDCBB85A8}"/>
              </a:ext>
            </a:extLst>
          </p:cNvPr>
          <p:cNvSpPr>
            <a:spLocks noGrp="1"/>
          </p:cNvSpPr>
          <p:nvPr>
            <p:ph type="subTitle" idx="1"/>
          </p:nvPr>
        </p:nvSpPr>
        <p:spPr>
          <a:xfrm>
            <a:off x="5562599" y="3302976"/>
            <a:ext cx="5454504" cy="658906"/>
          </a:xfrm>
        </p:spPr>
        <p:txBody>
          <a:bodyPr>
            <a:normAutofit fontScale="70000" lnSpcReduction="20000"/>
          </a:bodyPr>
          <a:lstStyle/>
          <a:p>
            <a:r>
              <a:rPr lang="fr-FR" sz="2900" dirty="0"/>
              <a:t>NESET II and EENEE </a:t>
            </a:r>
            <a:r>
              <a:rPr lang="fr-FR" sz="2900" dirty="0" err="1"/>
              <a:t>Conference</a:t>
            </a:r>
            <a:endParaRPr lang="fr-FR" sz="2900" dirty="0"/>
          </a:p>
          <a:p>
            <a:r>
              <a:rPr lang="fr-FR" sz="2900" dirty="0"/>
              <a:t>Brussels, 22 </a:t>
            </a:r>
            <a:r>
              <a:rPr lang="fr-FR" sz="2900" dirty="0" err="1"/>
              <a:t>November</a:t>
            </a:r>
            <a:r>
              <a:rPr lang="fr-FR" sz="2900" dirty="0"/>
              <a:t> 2018</a:t>
            </a:r>
          </a:p>
          <a:p>
            <a:endParaRPr lang="fr-FR" dirty="0"/>
          </a:p>
          <a:p>
            <a:endParaRPr lang="fr-FR" dirty="0"/>
          </a:p>
        </p:txBody>
      </p:sp>
    </p:spTree>
    <p:extLst>
      <p:ext uri="{BB962C8B-B14F-4D97-AF65-F5344CB8AC3E}">
        <p14:creationId xmlns:p14="http://schemas.microsoft.com/office/powerpoint/2010/main" val="32278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1524000" y="1721226"/>
            <a:ext cx="10668000" cy="591672"/>
          </a:xfrm>
        </p:spPr>
        <p:txBody>
          <a:bodyPr/>
          <a:lstStyle/>
          <a:p>
            <a:pPr algn="l"/>
            <a:r>
              <a:rPr lang="en-US" sz="3600" dirty="0">
                <a:latin typeface="+mn-lt"/>
              </a:rPr>
              <a:t>European Expert Network on Economics of Education</a:t>
            </a:r>
            <a:endParaRPr lang="fr-FR" sz="3600" dirty="0">
              <a:latin typeface="+mn-lt"/>
            </a:endParaRPr>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1524000" y="2501153"/>
            <a:ext cx="10369924" cy="4168588"/>
          </a:xfrm>
        </p:spPr>
        <p:txBody>
          <a:bodyPr/>
          <a:lstStyle/>
          <a:p>
            <a:pPr marL="342900" indent="-342900" algn="l">
              <a:buFont typeface="Arial" panose="020B0604020202020204" pitchFamily="34" charset="0"/>
              <a:buChar char="•"/>
            </a:pPr>
            <a:r>
              <a:rPr lang="en-US" dirty="0">
                <a:solidFill>
                  <a:schemeClr val="bg1">
                    <a:lumMod val="50000"/>
                  </a:schemeClr>
                </a:solidFill>
              </a:rPr>
              <a:t>EENEE aims to contribute to the improvement of education policy development in Europe by advising and supporting the European Commission in the analysis of economic aspects of educational policies and reforms </a:t>
            </a:r>
          </a:p>
          <a:p>
            <a:pPr marL="342900" indent="-342900" algn="l">
              <a:buFont typeface="Arial" panose="020B0604020202020204" pitchFamily="34" charset="0"/>
              <a:buChar char="•"/>
            </a:pPr>
            <a:r>
              <a:rPr lang="en-US" dirty="0">
                <a:solidFill>
                  <a:schemeClr val="bg1">
                    <a:lumMod val="50000"/>
                  </a:schemeClr>
                </a:solidFill>
              </a:rPr>
              <a:t>20 Senior Experts from across Europe </a:t>
            </a:r>
          </a:p>
          <a:p>
            <a:pPr marL="342900" indent="-342900" algn="l">
              <a:buFont typeface="Arial" panose="020B0604020202020204" pitchFamily="34" charset="0"/>
              <a:buChar char="•"/>
            </a:pPr>
            <a:r>
              <a:rPr lang="en-US" dirty="0">
                <a:solidFill>
                  <a:schemeClr val="bg1">
                    <a:lumMod val="50000"/>
                  </a:schemeClr>
                </a:solidFill>
              </a:rPr>
              <a:t>Administrative Coordinator:</a:t>
            </a:r>
          </a:p>
          <a:p>
            <a:pPr marL="800100" lvl="1" indent="-342900" algn="l">
              <a:buFont typeface="Arial" panose="020B0604020202020204" pitchFamily="34" charset="0"/>
              <a:buChar char="•"/>
            </a:pPr>
            <a:r>
              <a:rPr lang="en-US" dirty="0">
                <a:solidFill>
                  <a:schemeClr val="bg1">
                    <a:lumMod val="50000"/>
                  </a:schemeClr>
                </a:solidFill>
              </a:rPr>
              <a:t>Centre for European Policy Studies (CEPS), Brussels </a:t>
            </a:r>
          </a:p>
          <a:p>
            <a:pPr marL="800100" lvl="1" indent="-342900" algn="l">
              <a:buFont typeface="Arial" panose="020B0604020202020204" pitchFamily="34" charset="0"/>
              <a:buChar char="•"/>
            </a:pPr>
            <a:r>
              <a:rPr lang="en-US" dirty="0">
                <a:solidFill>
                  <a:schemeClr val="bg1">
                    <a:lumMod val="50000"/>
                  </a:schemeClr>
                </a:solidFill>
              </a:rPr>
              <a:t>Jobs &amp; Skills Unit (Miroslav </a:t>
            </a:r>
            <a:r>
              <a:rPr lang="en-US" dirty="0" err="1">
                <a:solidFill>
                  <a:schemeClr val="bg1">
                    <a:lumMod val="50000"/>
                  </a:schemeClr>
                </a:solidFill>
              </a:rPr>
              <a:t>Beblavý</a:t>
            </a:r>
            <a:r>
              <a:rPr lang="en-US" dirty="0">
                <a:solidFill>
                  <a:schemeClr val="bg1">
                    <a:lumMod val="50000"/>
                  </a:schemeClr>
                </a:solidFill>
              </a:rPr>
              <a:t>) </a:t>
            </a:r>
          </a:p>
          <a:p>
            <a:pPr marL="342900" indent="-342900" algn="l">
              <a:buFont typeface="Arial" panose="020B0604020202020204" pitchFamily="34" charset="0"/>
              <a:buChar char="•"/>
            </a:pPr>
            <a:r>
              <a:rPr lang="en-US" dirty="0">
                <a:solidFill>
                  <a:schemeClr val="bg1">
                    <a:lumMod val="50000"/>
                  </a:schemeClr>
                </a:solidFill>
              </a:rPr>
              <a:t>Scientific Coordinator:</a:t>
            </a:r>
          </a:p>
          <a:p>
            <a:pPr marL="800100" lvl="1" indent="-342900" algn="l">
              <a:buFont typeface="Arial" panose="020B0604020202020204" pitchFamily="34" charset="0"/>
              <a:buChar char="•"/>
            </a:pPr>
            <a:r>
              <a:rPr lang="en-US" dirty="0">
                <a:solidFill>
                  <a:schemeClr val="bg1">
                    <a:lumMod val="50000"/>
                  </a:schemeClr>
                </a:solidFill>
              </a:rPr>
              <a:t>ifo Institute at the University of Munich</a:t>
            </a:r>
          </a:p>
          <a:p>
            <a:pPr marL="800100" lvl="1" indent="-342900" algn="l">
              <a:buFont typeface="Arial" panose="020B0604020202020204" pitchFamily="34" charset="0"/>
              <a:buChar char="•"/>
            </a:pPr>
            <a:r>
              <a:rPr lang="en-US" dirty="0">
                <a:solidFill>
                  <a:schemeClr val="bg1">
                    <a:lumMod val="50000"/>
                  </a:schemeClr>
                </a:solidFill>
              </a:rPr>
              <a:t>ifo Center for the Economics of Education (Ludger Woessmann) </a:t>
            </a:r>
          </a:p>
        </p:txBody>
      </p:sp>
      <p:pic>
        <p:nvPicPr>
          <p:cNvPr id="5" name="Picture 2" descr="http://www.eenee.de/docroot/eenee-web/img/eenee/CEPS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1077" y="4521285"/>
            <a:ext cx="512175" cy="512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woessmann.IFO\Downloads\ifo_Wortmarke_65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036" y="5794704"/>
            <a:ext cx="533400"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3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1524000" y="1721226"/>
            <a:ext cx="10668000" cy="591672"/>
          </a:xfrm>
        </p:spPr>
        <p:txBody>
          <a:bodyPr/>
          <a:lstStyle/>
          <a:p>
            <a:pPr algn="l"/>
            <a:r>
              <a:rPr lang="en-US" sz="3600" dirty="0">
                <a:latin typeface="+mn-lt"/>
              </a:rPr>
              <a:t>Topics of EENEE Analytical Reports in 2018</a:t>
            </a:r>
            <a:endParaRPr lang="fr-FR" sz="3600" dirty="0">
              <a:latin typeface="+mn-lt"/>
            </a:endParaRPr>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1524000" y="2501153"/>
            <a:ext cx="10369924" cy="4168588"/>
          </a:xfrm>
        </p:spPr>
        <p:txBody>
          <a:bodyPr/>
          <a:lstStyle/>
          <a:p>
            <a:pPr marL="342900" indent="-342900" algn="l">
              <a:buFont typeface="Arial" panose="020B0604020202020204" pitchFamily="34" charset="0"/>
              <a:buChar char="•"/>
            </a:pPr>
            <a:r>
              <a:rPr lang="en-US" dirty="0">
                <a:solidFill>
                  <a:schemeClr val="bg1">
                    <a:lumMod val="50000"/>
                  </a:schemeClr>
                </a:solidFill>
              </a:rPr>
              <a:t>Benefits of </a:t>
            </a:r>
            <a:r>
              <a:rPr lang="en-US" b="1" dirty="0">
                <a:solidFill>
                  <a:schemeClr val="bg1">
                    <a:lumMod val="50000"/>
                  </a:schemeClr>
                </a:solidFill>
              </a:rPr>
              <a:t>Early Childhood </a:t>
            </a:r>
            <a:r>
              <a:rPr lang="en-US" dirty="0">
                <a:solidFill>
                  <a:schemeClr val="bg1">
                    <a:lumMod val="50000"/>
                  </a:schemeClr>
                </a:solidFill>
              </a:rPr>
              <a:t>Education and Care </a:t>
            </a:r>
            <a:br>
              <a:rPr lang="en-US" dirty="0">
                <a:solidFill>
                  <a:schemeClr val="bg1">
                    <a:lumMod val="50000"/>
                  </a:schemeClr>
                </a:solidFill>
              </a:rPr>
            </a:br>
            <a:r>
              <a:rPr lang="en-US" dirty="0">
                <a:solidFill>
                  <a:schemeClr val="bg1">
                    <a:lumMod val="50000"/>
                  </a:schemeClr>
                </a:solidFill>
              </a:rPr>
              <a:t>and the Conditions for Obtaining Them</a:t>
            </a:r>
          </a:p>
          <a:p>
            <a:pPr marL="800100" lvl="1" indent="-342900" algn="l">
              <a:buFont typeface="Arial" panose="020B0604020202020204" pitchFamily="34" charset="0"/>
              <a:buChar char="•"/>
            </a:pPr>
            <a:r>
              <a:rPr lang="en-US" dirty="0">
                <a:solidFill>
                  <a:schemeClr val="bg1">
                    <a:lumMod val="50000"/>
                  </a:schemeClr>
                </a:solidFill>
              </a:rPr>
              <a:t>AR 32 by Michel </a:t>
            </a:r>
            <a:r>
              <a:rPr lang="en-US" dirty="0" err="1">
                <a:solidFill>
                  <a:schemeClr val="bg1">
                    <a:lumMod val="50000"/>
                  </a:schemeClr>
                </a:solidFill>
              </a:rPr>
              <a:t>Vandenbroeck</a:t>
            </a:r>
            <a:r>
              <a:rPr lang="en-US" dirty="0">
                <a:solidFill>
                  <a:schemeClr val="bg1">
                    <a:lumMod val="50000"/>
                  </a:schemeClr>
                </a:solidFill>
              </a:rPr>
              <a:t>, </a:t>
            </a:r>
            <a:r>
              <a:rPr lang="en-US" dirty="0" err="1">
                <a:solidFill>
                  <a:schemeClr val="bg1">
                    <a:lumMod val="50000"/>
                  </a:schemeClr>
                </a:solidFill>
              </a:rPr>
              <a:t>Karolien</a:t>
            </a:r>
            <a:r>
              <a:rPr lang="en-US" dirty="0">
                <a:solidFill>
                  <a:schemeClr val="bg1">
                    <a:lumMod val="50000"/>
                  </a:schemeClr>
                </a:solidFill>
              </a:rPr>
              <a:t> </a:t>
            </a:r>
            <a:r>
              <a:rPr lang="en-US" dirty="0" err="1">
                <a:solidFill>
                  <a:schemeClr val="bg1">
                    <a:lumMod val="50000"/>
                  </a:schemeClr>
                </a:solidFill>
              </a:rPr>
              <a:t>Lenaerts</a:t>
            </a:r>
            <a:r>
              <a:rPr lang="en-US" dirty="0">
                <a:solidFill>
                  <a:schemeClr val="bg1">
                    <a:lumMod val="50000"/>
                  </a:schemeClr>
                </a:solidFill>
              </a:rPr>
              <a:t> and Miroslav </a:t>
            </a:r>
            <a:r>
              <a:rPr lang="en-US" dirty="0" err="1">
                <a:solidFill>
                  <a:schemeClr val="bg1">
                    <a:lumMod val="50000"/>
                  </a:schemeClr>
                </a:solidFill>
              </a:rPr>
              <a:t>Beblavý</a:t>
            </a:r>
            <a:r>
              <a:rPr lang="fr-BE" dirty="0">
                <a:solidFill>
                  <a:schemeClr val="bg1">
                    <a:lumMod val="50000"/>
                  </a:schemeClr>
                </a:solidFill>
              </a:rPr>
              <a:t> </a:t>
            </a:r>
          </a:p>
          <a:p>
            <a:pPr marL="342900" indent="-342900" algn="l">
              <a:spcBef>
                <a:spcPts val="1800"/>
              </a:spcBef>
              <a:buFont typeface="Arial" panose="020B0604020202020204" pitchFamily="34" charset="0"/>
              <a:buChar char="•"/>
            </a:pPr>
            <a:r>
              <a:rPr lang="en-US" b="1" dirty="0">
                <a:solidFill>
                  <a:schemeClr val="bg1">
                    <a:lumMod val="50000"/>
                  </a:schemeClr>
                </a:solidFill>
              </a:rPr>
              <a:t>Class Size </a:t>
            </a:r>
            <a:r>
              <a:rPr lang="en-US" dirty="0">
                <a:solidFill>
                  <a:schemeClr val="bg1">
                    <a:lumMod val="50000"/>
                  </a:schemeClr>
                </a:solidFill>
              </a:rPr>
              <a:t>and Student Outcomes in Europe</a:t>
            </a:r>
          </a:p>
          <a:p>
            <a:pPr marL="800100" lvl="1" indent="-342900" algn="l">
              <a:buFont typeface="Arial" panose="020B0604020202020204" pitchFamily="34" charset="0"/>
              <a:buChar char="•"/>
            </a:pPr>
            <a:r>
              <a:rPr lang="en-US" dirty="0">
                <a:solidFill>
                  <a:schemeClr val="bg1">
                    <a:lumMod val="50000"/>
                  </a:schemeClr>
                </a:solidFill>
              </a:rPr>
              <a:t>AR 33 by </a:t>
            </a:r>
            <a:r>
              <a:rPr lang="nl-NL" dirty="0">
                <a:solidFill>
                  <a:schemeClr val="bg1">
                    <a:lumMod val="50000"/>
                  </a:schemeClr>
                </a:solidFill>
              </a:rPr>
              <a:t>Edwin Leuven and Hessel Oosterbeek</a:t>
            </a:r>
            <a:endParaRPr lang="en-US" dirty="0">
              <a:solidFill>
                <a:schemeClr val="bg1">
                  <a:lumMod val="50000"/>
                </a:schemeClr>
              </a:solidFill>
            </a:endParaRPr>
          </a:p>
          <a:p>
            <a:pPr marL="342900" indent="-342900" algn="l">
              <a:spcBef>
                <a:spcPts val="1800"/>
              </a:spcBef>
              <a:buFont typeface="Arial" panose="020B0604020202020204" pitchFamily="34" charset="0"/>
              <a:buChar char="•"/>
            </a:pPr>
            <a:r>
              <a:rPr lang="en-US" dirty="0">
                <a:solidFill>
                  <a:schemeClr val="bg1">
                    <a:lumMod val="50000"/>
                  </a:schemeClr>
                </a:solidFill>
              </a:rPr>
              <a:t>Education </a:t>
            </a:r>
            <a:r>
              <a:rPr lang="en-US" b="1" dirty="0">
                <a:solidFill>
                  <a:schemeClr val="bg1">
                    <a:lumMod val="50000"/>
                  </a:schemeClr>
                </a:solidFill>
              </a:rPr>
              <a:t>Externalities </a:t>
            </a:r>
            <a:r>
              <a:rPr lang="en-US" dirty="0">
                <a:solidFill>
                  <a:schemeClr val="bg1">
                    <a:lumMod val="50000"/>
                  </a:schemeClr>
                </a:solidFill>
              </a:rPr>
              <a:t>– What They Are and What We Know </a:t>
            </a:r>
          </a:p>
          <a:p>
            <a:pPr marL="800100" lvl="1" indent="-342900" algn="l">
              <a:buFont typeface="Arial" panose="020B0604020202020204" pitchFamily="34" charset="0"/>
              <a:buChar char="•"/>
            </a:pPr>
            <a:r>
              <a:rPr lang="en-US" dirty="0">
                <a:solidFill>
                  <a:schemeClr val="bg1">
                    <a:lumMod val="50000"/>
                  </a:schemeClr>
                </a:solidFill>
              </a:rPr>
              <a:t>AR 34 by Daniel </a:t>
            </a:r>
            <a:r>
              <a:rPr lang="en-US" dirty="0" err="1">
                <a:solidFill>
                  <a:schemeClr val="bg1">
                    <a:lumMod val="50000"/>
                  </a:schemeClr>
                </a:solidFill>
              </a:rPr>
              <a:t>Münich</a:t>
            </a:r>
            <a:r>
              <a:rPr lang="en-US" dirty="0">
                <a:solidFill>
                  <a:schemeClr val="bg1">
                    <a:lumMod val="50000"/>
                  </a:schemeClr>
                </a:solidFill>
              </a:rPr>
              <a:t> and George </a:t>
            </a:r>
            <a:r>
              <a:rPr lang="en-US" dirty="0" err="1">
                <a:solidFill>
                  <a:schemeClr val="bg1">
                    <a:lumMod val="50000"/>
                  </a:schemeClr>
                </a:solidFill>
              </a:rPr>
              <a:t>Psacharopoulos</a:t>
            </a:r>
            <a:endParaRPr lang="en-US" dirty="0">
              <a:solidFill>
                <a:schemeClr val="bg1">
                  <a:lumMod val="50000"/>
                </a:schemeClr>
              </a:solidFill>
            </a:endParaRPr>
          </a:p>
        </p:txBody>
      </p:sp>
    </p:spTree>
    <p:extLst>
      <p:ext uri="{BB962C8B-B14F-4D97-AF65-F5344CB8AC3E}">
        <p14:creationId xmlns:p14="http://schemas.microsoft.com/office/powerpoint/2010/main" val="175152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1524000" y="1721226"/>
            <a:ext cx="10668000" cy="591672"/>
          </a:xfrm>
        </p:spPr>
        <p:txBody>
          <a:bodyPr/>
          <a:lstStyle/>
          <a:p>
            <a:pPr algn="l"/>
            <a:r>
              <a:rPr lang="en-US" sz="3600" dirty="0">
                <a:latin typeface="+mn-lt"/>
              </a:rPr>
              <a:t>Topics of EENEE Analytical Reports in 2018</a:t>
            </a:r>
            <a:endParaRPr lang="fr-FR" sz="3600" dirty="0">
              <a:latin typeface="+mn-lt"/>
            </a:endParaRPr>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1524000" y="2501153"/>
            <a:ext cx="10369924" cy="4168588"/>
          </a:xfrm>
        </p:spPr>
        <p:txBody>
          <a:bodyPr/>
          <a:lstStyle/>
          <a:p>
            <a:pPr marL="342900" indent="-342900" algn="l">
              <a:buFont typeface="Arial" panose="020B0604020202020204" pitchFamily="34" charset="0"/>
              <a:buChar char="•"/>
            </a:pPr>
            <a:r>
              <a:rPr lang="en-US" dirty="0">
                <a:solidFill>
                  <a:schemeClr val="bg1">
                    <a:lumMod val="50000"/>
                  </a:schemeClr>
                </a:solidFill>
              </a:rPr>
              <a:t>Education for a Better </a:t>
            </a:r>
            <a:r>
              <a:rPr lang="en-US" b="1" dirty="0">
                <a:solidFill>
                  <a:schemeClr val="bg1">
                    <a:lumMod val="50000"/>
                  </a:schemeClr>
                </a:solidFill>
              </a:rPr>
              <a:t>Citizen</a:t>
            </a:r>
            <a:r>
              <a:rPr lang="en-US" dirty="0">
                <a:solidFill>
                  <a:schemeClr val="bg1">
                    <a:lumMod val="50000"/>
                  </a:schemeClr>
                </a:solidFill>
              </a:rPr>
              <a:t>: An Assessment </a:t>
            </a:r>
          </a:p>
          <a:p>
            <a:pPr marL="800100" lvl="1" indent="-342900" algn="l">
              <a:buFont typeface="Arial" panose="020B0604020202020204" pitchFamily="34" charset="0"/>
              <a:buChar char="•"/>
            </a:pPr>
            <a:r>
              <a:rPr lang="en-US" dirty="0">
                <a:solidFill>
                  <a:schemeClr val="bg1">
                    <a:lumMod val="50000"/>
                  </a:schemeClr>
                </a:solidFill>
              </a:rPr>
              <a:t>AR 35 by George </a:t>
            </a:r>
            <a:r>
              <a:rPr lang="en-US" dirty="0" err="1">
                <a:solidFill>
                  <a:schemeClr val="bg1">
                    <a:lumMod val="50000"/>
                  </a:schemeClr>
                </a:solidFill>
              </a:rPr>
              <a:t>Psacharopoulos</a:t>
            </a:r>
            <a:endParaRPr lang="en-US" dirty="0">
              <a:solidFill>
                <a:schemeClr val="bg1">
                  <a:lumMod val="50000"/>
                </a:schemeClr>
              </a:solidFill>
            </a:endParaRPr>
          </a:p>
          <a:p>
            <a:pPr marL="342900" indent="-342900" algn="l">
              <a:spcBef>
                <a:spcPts val="1800"/>
              </a:spcBef>
              <a:buFont typeface="Arial" panose="020B0604020202020204" pitchFamily="34" charset="0"/>
              <a:buChar char="•"/>
            </a:pPr>
            <a:r>
              <a:rPr lang="en-US" dirty="0">
                <a:solidFill>
                  <a:schemeClr val="bg1">
                    <a:lumMod val="50000"/>
                  </a:schemeClr>
                </a:solidFill>
              </a:rPr>
              <a:t>Benefits and Costs of </a:t>
            </a:r>
            <a:r>
              <a:rPr lang="en-US" b="1" dirty="0">
                <a:solidFill>
                  <a:schemeClr val="bg1">
                    <a:lumMod val="50000"/>
                  </a:schemeClr>
                </a:solidFill>
              </a:rPr>
              <a:t>Transnational </a:t>
            </a:r>
            <a:r>
              <a:rPr lang="en-US" dirty="0">
                <a:solidFill>
                  <a:schemeClr val="bg1">
                    <a:lumMod val="50000"/>
                  </a:schemeClr>
                </a:solidFill>
              </a:rPr>
              <a:t>Collaborative Partnerships </a:t>
            </a:r>
            <a:br>
              <a:rPr lang="en-US" dirty="0">
                <a:solidFill>
                  <a:schemeClr val="bg1">
                    <a:lumMod val="50000"/>
                  </a:schemeClr>
                </a:solidFill>
              </a:rPr>
            </a:br>
            <a:r>
              <a:rPr lang="en-US" dirty="0">
                <a:solidFill>
                  <a:schemeClr val="bg1">
                    <a:lumMod val="50000"/>
                  </a:schemeClr>
                </a:solidFill>
              </a:rPr>
              <a:t>in </a:t>
            </a:r>
            <a:r>
              <a:rPr lang="en-US" b="1" dirty="0">
                <a:solidFill>
                  <a:schemeClr val="bg1">
                    <a:lumMod val="50000"/>
                  </a:schemeClr>
                </a:solidFill>
              </a:rPr>
              <a:t>Higher Education</a:t>
            </a:r>
          </a:p>
          <a:p>
            <a:pPr marL="800100" lvl="1" indent="-342900" algn="l">
              <a:buFont typeface="Arial" panose="020B0604020202020204" pitchFamily="34" charset="0"/>
              <a:buChar char="•"/>
            </a:pPr>
            <a:r>
              <a:rPr lang="en-US" dirty="0">
                <a:solidFill>
                  <a:schemeClr val="bg1">
                    <a:lumMod val="50000"/>
                  </a:schemeClr>
                </a:solidFill>
              </a:rPr>
              <a:t>AR 36 by </a:t>
            </a:r>
            <a:r>
              <a:rPr lang="pl-PL" dirty="0">
                <a:solidFill>
                  <a:schemeClr val="bg1">
                    <a:lumMod val="50000"/>
                  </a:schemeClr>
                </a:solidFill>
              </a:rPr>
              <a:t>Daniela Craciun and Kata Orosz</a:t>
            </a:r>
            <a:endParaRPr lang="en-US" dirty="0">
              <a:solidFill>
                <a:schemeClr val="bg1">
                  <a:lumMod val="50000"/>
                </a:schemeClr>
              </a:solidFill>
            </a:endParaRPr>
          </a:p>
        </p:txBody>
      </p:sp>
    </p:spTree>
    <p:extLst>
      <p:ext uri="{BB962C8B-B14F-4D97-AF65-F5344CB8AC3E}">
        <p14:creationId xmlns:p14="http://schemas.microsoft.com/office/powerpoint/2010/main" val="119209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1524000" y="1721226"/>
            <a:ext cx="10668000" cy="591672"/>
          </a:xfrm>
        </p:spPr>
        <p:txBody>
          <a:bodyPr/>
          <a:lstStyle/>
          <a:p>
            <a:pPr algn="l"/>
            <a:r>
              <a:rPr lang="en-US" sz="3600" dirty="0">
                <a:latin typeface="+mn-lt"/>
              </a:rPr>
              <a:t>Topics of EENEE Analytical Reports (under Review)</a:t>
            </a:r>
            <a:endParaRPr lang="fr-FR" sz="3600" dirty="0">
              <a:latin typeface="+mn-lt"/>
            </a:endParaRPr>
          </a:p>
        </p:txBody>
      </p:sp>
      <p:sp>
        <p:nvSpPr>
          <p:cNvPr id="3" name="Sous-titre 2">
            <a:extLst>
              <a:ext uri="{FF2B5EF4-FFF2-40B4-BE49-F238E27FC236}">
                <a16:creationId xmlns:a16="http://schemas.microsoft.com/office/drawing/2014/main" id="{C1AF731A-93B4-364C-AC8D-1C6AF5612CAB}"/>
              </a:ext>
            </a:extLst>
          </p:cNvPr>
          <p:cNvSpPr>
            <a:spLocks noGrp="1"/>
          </p:cNvSpPr>
          <p:nvPr>
            <p:ph type="subTitle" idx="1"/>
          </p:nvPr>
        </p:nvSpPr>
        <p:spPr>
          <a:xfrm>
            <a:off x="1524000" y="2501153"/>
            <a:ext cx="10369924" cy="4168588"/>
          </a:xfrm>
        </p:spPr>
        <p:txBody>
          <a:bodyPr/>
          <a:lstStyle/>
          <a:p>
            <a:pPr marL="342900" indent="-342900" algn="l">
              <a:buFont typeface="Arial" panose="020B0604020202020204" pitchFamily="34" charset="0"/>
              <a:buChar char="•"/>
            </a:pPr>
            <a:r>
              <a:rPr lang="en-US" dirty="0">
                <a:solidFill>
                  <a:schemeClr val="bg1">
                    <a:lumMod val="50000"/>
                  </a:schemeClr>
                </a:solidFill>
              </a:rPr>
              <a:t>Effects of </a:t>
            </a:r>
            <a:r>
              <a:rPr lang="en-US" b="1" dirty="0">
                <a:solidFill>
                  <a:schemeClr val="bg1">
                    <a:lumMod val="50000"/>
                  </a:schemeClr>
                </a:solidFill>
              </a:rPr>
              <a:t>Vocational</a:t>
            </a:r>
            <a:r>
              <a:rPr lang="en-US" dirty="0">
                <a:solidFill>
                  <a:schemeClr val="bg1">
                    <a:lumMod val="50000"/>
                  </a:schemeClr>
                </a:solidFill>
              </a:rPr>
              <a:t> and General Education for Labor-Market Outcomes </a:t>
            </a:r>
            <a:br>
              <a:rPr lang="en-US" dirty="0">
                <a:solidFill>
                  <a:schemeClr val="bg1">
                    <a:lumMod val="50000"/>
                  </a:schemeClr>
                </a:solidFill>
              </a:rPr>
            </a:br>
            <a:r>
              <a:rPr lang="en-US" dirty="0">
                <a:solidFill>
                  <a:schemeClr val="bg1">
                    <a:lumMod val="50000"/>
                  </a:schemeClr>
                </a:solidFill>
              </a:rPr>
              <a:t>over the Life-Cycle</a:t>
            </a:r>
          </a:p>
          <a:p>
            <a:pPr marL="800100" lvl="1" indent="-342900" algn="l">
              <a:buFont typeface="Arial" panose="020B0604020202020204" pitchFamily="34" charset="0"/>
              <a:buChar char="•"/>
            </a:pPr>
            <a:r>
              <a:rPr lang="en-US" dirty="0">
                <a:solidFill>
                  <a:schemeClr val="bg1">
                    <a:lumMod val="50000"/>
                  </a:schemeClr>
                </a:solidFill>
              </a:rPr>
              <a:t>By Ludger Woessmann </a:t>
            </a:r>
          </a:p>
          <a:p>
            <a:pPr marL="342900" indent="-342900" algn="l">
              <a:spcBef>
                <a:spcPts val="1800"/>
              </a:spcBef>
              <a:buFont typeface="Arial" panose="020B0604020202020204" pitchFamily="34" charset="0"/>
              <a:buChar char="•"/>
            </a:pPr>
            <a:r>
              <a:rPr lang="en-US" dirty="0">
                <a:solidFill>
                  <a:schemeClr val="bg1">
                    <a:lumMod val="50000"/>
                  </a:schemeClr>
                </a:solidFill>
              </a:rPr>
              <a:t>Education Outcomes Enhanced by the Use of </a:t>
            </a:r>
            <a:r>
              <a:rPr lang="en-US" b="1" dirty="0">
                <a:solidFill>
                  <a:schemeClr val="bg1">
                    <a:lumMod val="50000"/>
                  </a:schemeClr>
                </a:solidFill>
              </a:rPr>
              <a:t>Digital Technology</a:t>
            </a:r>
            <a:r>
              <a:rPr lang="en-US" dirty="0">
                <a:solidFill>
                  <a:schemeClr val="bg1">
                    <a:lumMod val="50000"/>
                  </a:schemeClr>
                </a:solidFill>
              </a:rPr>
              <a:t>: </a:t>
            </a:r>
            <a:br>
              <a:rPr lang="en-US" dirty="0">
                <a:solidFill>
                  <a:schemeClr val="bg1">
                    <a:lumMod val="50000"/>
                  </a:schemeClr>
                </a:solidFill>
              </a:rPr>
            </a:br>
            <a:r>
              <a:rPr lang="en-US" dirty="0">
                <a:solidFill>
                  <a:schemeClr val="bg1">
                    <a:lumMod val="50000"/>
                  </a:schemeClr>
                </a:solidFill>
              </a:rPr>
              <a:t>Reimagining the School Learning Ecology</a:t>
            </a:r>
          </a:p>
          <a:p>
            <a:pPr marL="800100" lvl="1" indent="-342900" algn="l">
              <a:buFont typeface="Arial" panose="020B0604020202020204" pitchFamily="34" charset="0"/>
              <a:buChar char="•"/>
            </a:pPr>
            <a:r>
              <a:rPr lang="en-US" dirty="0">
                <a:solidFill>
                  <a:schemeClr val="bg1">
                    <a:lumMod val="50000"/>
                  </a:schemeClr>
                </a:solidFill>
              </a:rPr>
              <a:t>By Mark Brown, </a:t>
            </a:r>
            <a:r>
              <a:rPr lang="en-US" dirty="0" err="1">
                <a:solidFill>
                  <a:schemeClr val="bg1">
                    <a:lumMod val="50000"/>
                  </a:schemeClr>
                </a:solidFill>
              </a:rPr>
              <a:t>Gráinne</a:t>
            </a:r>
            <a:r>
              <a:rPr lang="en-US" dirty="0">
                <a:solidFill>
                  <a:schemeClr val="bg1">
                    <a:lumMod val="50000"/>
                  </a:schemeClr>
                </a:solidFill>
              </a:rPr>
              <a:t> </a:t>
            </a:r>
            <a:r>
              <a:rPr lang="en-US" dirty="0" err="1">
                <a:solidFill>
                  <a:schemeClr val="bg1">
                    <a:lumMod val="50000"/>
                  </a:schemeClr>
                </a:solidFill>
              </a:rPr>
              <a:t>Conole</a:t>
            </a:r>
            <a:r>
              <a:rPr lang="en-US" dirty="0">
                <a:solidFill>
                  <a:schemeClr val="bg1">
                    <a:lumMod val="50000"/>
                  </a:schemeClr>
                </a:solidFill>
              </a:rPr>
              <a:t> and Miroslav </a:t>
            </a:r>
            <a:r>
              <a:rPr lang="en-US" dirty="0" err="1">
                <a:solidFill>
                  <a:schemeClr val="bg1">
                    <a:lumMod val="50000"/>
                  </a:schemeClr>
                </a:solidFill>
              </a:rPr>
              <a:t>Beblavý</a:t>
            </a:r>
            <a:endParaRPr lang="en-US" dirty="0">
              <a:solidFill>
                <a:schemeClr val="bg1">
                  <a:lumMod val="50000"/>
                </a:schemeClr>
              </a:solidFill>
            </a:endParaRPr>
          </a:p>
        </p:txBody>
      </p:sp>
    </p:spTree>
    <p:extLst>
      <p:ext uri="{BB962C8B-B14F-4D97-AF65-F5344CB8AC3E}">
        <p14:creationId xmlns:p14="http://schemas.microsoft.com/office/powerpoint/2010/main" val="305218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05092-0B30-F94C-B76C-878AF833AA48}"/>
              </a:ext>
            </a:extLst>
          </p:cNvPr>
          <p:cNvSpPr>
            <a:spLocks noGrp="1"/>
          </p:cNvSpPr>
          <p:nvPr>
            <p:ph type="ctrTitle"/>
          </p:nvPr>
        </p:nvSpPr>
        <p:spPr>
          <a:xfrm>
            <a:off x="1524000" y="1721226"/>
            <a:ext cx="10668000" cy="591672"/>
          </a:xfrm>
        </p:spPr>
        <p:txBody>
          <a:bodyPr/>
          <a:lstStyle/>
          <a:p>
            <a:pPr algn="l"/>
            <a:r>
              <a:rPr lang="en-US" sz="3600" dirty="0">
                <a:latin typeface="+mn-lt"/>
              </a:rPr>
              <a:t>EENEE Website: </a:t>
            </a:r>
            <a:r>
              <a:rPr lang="en-US" sz="3600" dirty="0">
                <a:latin typeface="+mn-lt"/>
                <a:hlinkClick r:id="rId2"/>
              </a:rPr>
              <a:t>www.eenee.org</a:t>
            </a:r>
            <a:r>
              <a:rPr lang="en-US" sz="3600" dirty="0">
                <a:latin typeface="+mn-lt"/>
              </a:rPr>
              <a:t> </a:t>
            </a:r>
            <a:endParaRPr lang="fr-FR" sz="3600" dirty="0">
              <a:latin typeface="+mn-lt"/>
            </a:endParaRPr>
          </a:p>
        </p:txBody>
      </p:sp>
      <p:pic>
        <p:nvPicPr>
          <p:cNvPr id="6" name="Picture 2">
            <a:extLst>
              <a:ext uri="{FF2B5EF4-FFF2-40B4-BE49-F238E27FC236}">
                <a16:creationId xmlns:a16="http://schemas.microsoft.com/office/drawing/2014/main" id="{BF93D02D-6F13-4160-A39E-CDB67990C3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626" y="2312898"/>
            <a:ext cx="8026388" cy="454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959121"/>
      </p:ext>
    </p:extLst>
  </p:cSld>
  <p:clrMapOvr>
    <a:masterClrMapping/>
  </p:clrMapOvr>
</p:sld>
</file>

<file path=ppt/theme/theme1.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foreseeing only text (paragraph and bullet poi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Words>
  <Application>Microsoft Office PowerPoint</Application>
  <PresentationFormat>Breitbild</PresentationFormat>
  <Paragraphs>30</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6</vt:i4>
      </vt:variant>
    </vt:vector>
  </HeadingPairs>
  <TitlesOfParts>
    <vt:vector size="11" baseType="lpstr">
      <vt:lpstr>Arial</vt:lpstr>
      <vt:lpstr>Calibri</vt:lpstr>
      <vt:lpstr>Calibri Light</vt:lpstr>
      <vt:lpstr>1_cover slide</vt:lpstr>
      <vt:lpstr>content slide foreseeing only text (paragraph and bullet points)</vt:lpstr>
      <vt:lpstr>Welcome by EENEE – the European Expert Network on Economics of Education Ludger Woessmann (ifo Munich) </vt:lpstr>
      <vt:lpstr>European Expert Network on Economics of Education</vt:lpstr>
      <vt:lpstr>Topics of EENEE Analytical Reports in 2018</vt:lpstr>
      <vt:lpstr>Topics of EENEE Analytical Reports in 2018</vt:lpstr>
      <vt:lpstr>Topics of EENEE Analytical Reports (under Review)</vt:lpstr>
      <vt:lpstr>EENEE Website: www.eenee.org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Cyrielle DOLL</dc:creator>
  <cp:lastModifiedBy>Woessmann, Ludger</cp:lastModifiedBy>
  <cp:revision>68</cp:revision>
  <dcterms:created xsi:type="dcterms:W3CDTF">2016-10-18T07:52:33Z</dcterms:created>
  <dcterms:modified xsi:type="dcterms:W3CDTF">2018-11-20T16:47:21Z</dcterms:modified>
</cp:coreProperties>
</file>