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0" r:id="rId2"/>
  </p:sldMasterIdLst>
  <p:notesMasterIdLst>
    <p:notesMasterId r:id="rId15"/>
  </p:notesMasterIdLst>
  <p:handoutMasterIdLst>
    <p:handoutMasterId r:id="rId16"/>
  </p:handoutMasterIdLst>
  <p:sldIdLst>
    <p:sldId id="267" r:id="rId3"/>
    <p:sldId id="268" r:id="rId4"/>
    <p:sldId id="272" r:id="rId5"/>
    <p:sldId id="277" r:id="rId6"/>
    <p:sldId id="283" r:id="rId7"/>
    <p:sldId id="276" r:id="rId8"/>
    <p:sldId id="279" r:id="rId9"/>
    <p:sldId id="287" r:id="rId10"/>
    <p:sldId id="288" r:id="rId11"/>
    <p:sldId id="291" r:id="rId12"/>
    <p:sldId id="290"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5"/>
    <a:srgbClr val="9DBCB7"/>
    <a:srgbClr val="296AAF"/>
    <a:srgbClr val="468177"/>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33" autoAdjust="0"/>
    <p:restoredTop sz="96357" autoAdjust="0"/>
  </p:normalViewPr>
  <p:slideViewPr>
    <p:cSldViewPr snapToGrid="0">
      <p:cViewPr varScale="1">
        <p:scale>
          <a:sx n="114" d="100"/>
          <a:sy n="114" d="100"/>
        </p:scale>
        <p:origin x="912" y="102"/>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574355A-2E16-914E-99F5-A0EF3C3ADD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93BC7D0-C830-824D-90C7-9700F20A67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13AF51-930E-A249-AEBF-D4CE50FF0925}" type="datetimeFigureOut">
              <a:rPr lang="fr-FR" smtClean="0"/>
              <a:t>21/11/2018</a:t>
            </a:fld>
            <a:endParaRPr lang="fr-FR"/>
          </a:p>
        </p:txBody>
      </p:sp>
      <p:sp>
        <p:nvSpPr>
          <p:cNvPr id="4" name="Espace réservé du pied de page 3">
            <a:extLst>
              <a:ext uri="{FF2B5EF4-FFF2-40B4-BE49-F238E27FC236}">
                <a16:creationId xmlns:a16="http://schemas.microsoft.com/office/drawing/2014/main" id="{78B3052F-FA57-7743-92D0-D650E8321C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105481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76244-49AA-264C-8F88-6C7D24E31547}" type="datetimeFigureOut">
              <a:rPr lang="es-ES_tradnl" smtClean="0"/>
              <a:t>21/11/2018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34FE8-C5D4-FE4F-928C-FBA2B620C5D7}" type="slidenum">
              <a:rPr lang="es-ES_tradnl" smtClean="0"/>
              <a:t>‹#›</a:t>
            </a:fld>
            <a:endParaRPr lang="es-ES_tradnl"/>
          </a:p>
        </p:txBody>
      </p:sp>
    </p:spTree>
    <p:extLst>
      <p:ext uri="{BB962C8B-B14F-4D97-AF65-F5344CB8AC3E}">
        <p14:creationId xmlns:p14="http://schemas.microsoft.com/office/powerpoint/2010/main" val="179583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dirty="0" err="1">
                <a:solidFill>
                  <a:schemeClr val="tx1"/>
                </a:solidFill>
                <a:effectLst/>
                <a:latin typeface="+mn-lt"/>
                <a:ea typeface="+mn-ea"/>
                <a:cs typeface="+mn-cs"/>
              </a:rPr>
              <a:t>Good</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afternoon</a:t>
            </a:r>
            <a:endParaRPr lang="nl-BE"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dirty="0">
                <a:solidFill>
                  <a:schemeClr val="tx1"/>
                </a:solidFill>
                <a:effectLst/>
                <a:latin typeface="+mn-lt"/>
                <a:ea typeface="+mn-ea"/>
                <a:cs typeface="+mn-cs"/>
              </a:rPr>
              <a:t>In </a:t>
            </a:r>
            <a:r>
              <a:rPr lang="nl-BE" sz="1200" b="0" kern="1200" dirty="0" err="1">
                <a:solidFill>
                  <a:schemeClr val="tx1"/>
                </a:solidFill>
                <a:effectLst/>
                <a:latin typeface="+mn-lt"/>
                <a:ea typeface="+mn-ea"/>
                <a:cs typeface="+mn-cs"/>
              </a:rPr>
              <a:t>this</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presentation</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jana</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and</a:t>
            </a:r>
            <a:r>
              <a:rPr lang="nl-BE" sz="1200" b="0" kern="1200" dirty="0">
                <a:solidFill>
                  <a:schemeClr val="tx1"/>
                </a:solidFill>
                <a:effectLst/>
                <a:latin typeface="+mn-lt"/>
                <a:ea typeface="+mn-ea"/>
                <a:cs typeface="+mn-cs"/>
              </a:rPr>
              <a:t> I </a:t>
            </a:r>
            <a:r>
              <a:rPr lang="nl-BE" sz="1200" b="0" kern="1200" dirty="0" err="1">
                <a:solidFill>
                  <a:schemeClr val="tx1"/>
                </a:solidFill>
                <a:effectLst/>
                <a:latin typeface="+mn-lt"/>
                <a:ea typeface="+mn-ea"/>
                <a:cs typeface="+mn-cs"/>
              </a:rPr>
              <a:t>will</a:t>
            </a:r>
            <a:r>
              <a:rPr lang="nl-BE" sz="1200" b="0" kern="1200" dirty="0">
                <a:solidFill>
                  <a:schemeClr val="tx1"/>
                </a:solidFill>
                <a:effectLst/>
                <a:latin typeface="+mn-lt"/>
                <a:ea typeface="+mn-ea"/>
                <a:cs typeface="+mn-cs"/>
              </a:rPr>
              <a:t> guide </a:t>
            </a:r>
            <a:r>
              <a:rPr lang="nl-BE" sz="1200" b="0" kern="1200" dirty="0" err="1">
                <a:solidFill>
                  <a:schemeClr val="tx1"/>
                </a:solidFill>
                <a:effectLst/>
                <a:latin typeface="+mn-lt"/>
                <a:ea typeface="+mn-ea"/>
                <a:cs typeface="+mn-cs"/>
              </a:rPr>
              <a:t>you</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to</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the</a:t>
            </a:r>
            <a:r>
              <a:rPr lang="nl-BE" sz="1200" b="0" kern="1200" baseline="0" dirty="0">
                <a:solidFill>
                  <a:schemeClr val="tx1"/>
                </a:solidFill>
                <a:effectLst/>
                <a:latin typeface="+mn-lt"/>
                <a:ea typeface="+mn-ea"/>
                <a:cs typeface="+mn-cs"/>
              </a:rPr>
              <a:t> most importnat </a:t>
            </a:r>
            <a:r>
              <a:rPr lang="nl-BE" sz="1200" b="0" kern="1200" baseline="0" dirty="0" err="1">
                <a:solidFill>
                  <a:schemeClr val="tx1"/>
                </a:solidFill>
                <a:effectLst/>
                <a:latin typeface="+mn-lt"/>
                <a:ea typeface="+mn-ea"/>
                <a:cs typeface="+mn-cs"/>
              </a:rPr>
              <a:t>results</a:t>
            </a:r>
            <a:r>
              <a:rPr lang="nl-BE" sz="1200" b="0" kern="1200" baseline="0" dirty="0">
                <a:solidFill>
                  <a:schemeClr val="tx1"/>
                </a:solidFill>
                <a:effectLst/>
                <a:latin typeface="+mn-lt"/>
                <a:ea typeface="+mn-ea"/>
                <a:cs typeface="+mn-cs"/>
              </a:rPr>
              <a:t> of </a:t>
            </a:r>
            <a:r>
              <a:rPr lang="nl-BE" sz="1200" b="0" kern="1200" baseline="0" dirty="0" err="1">
                <a:solidFill>
                  <a:schemeClr val="tx1"/>
                </a:solidFill>
                <a:effectLst/>
                <a:latin typeface="+mn-lt"/>
                <a:ea typeface="+mn-ea"/>
                <a:cs typeface="+mn-cs"/>
              </a:rPr>
              <a:t>the</a:t>
            </a:r>
            <a:r>
              <a:rPr lang="nl-BE" sz="1200" b="0" kern="1200" baseline="0" dirty="0">
                <a:solidFill>
                  <a:schemeClr val="tx1"/>
                </a:solidFill>
                <a:effectLst/>
                <a:latin typeface="+mn-lt"/>
                <a:ea typeface="+mn-ea"/>
                <a:cs typeface="+mn-cs"/>
              </a:rPr>
              <a:t> NESET II report on </a:t>
            </a:r>
            <a:r>
              <a:rPr lang="nl-BE" sz="1200" b="0" kern="1200" dirty="0">
                <a:solidFill>
                  <a:schemeClr val="tx1"/>
                </a:solidFill>
                <a:effectLst/>
                <a:latin typeface="+mn-lt"/>
                <a:ea typeface="+mn-ea"/>
                <a:cs typeface="+mn-cs"/>
              </a:rPr>
              <a:t>Role </a:t>
            </a:r>
            <a:r>
              <a:rPr lang="nl-BE" sz="1200" b="0" kern="1200" dirty="0" err="1">
                <a:solidFill>
                  <a:schemeClr val="tx1"/>
                </a:solidFill>
                <a:effectLst/>
                <a:latin typeface="+mn-lt"/>
                <a:ea typeface="+mn-ea"/>
                <a:cs typeface="+mn-cs"/>
              </a:rPr>
              <a:t>and</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place</a:t>
            </a:r>
            <a:r>
              <a:rPr lang="nl-BE" sz="1200" b="0" kern="1200" dirty="0">
                <a:solidFill>
                  <a:schemeClr val="tx1"/>
                </a:solidFill>
                <a:effectLst/>
                <a:latin typeface="+mn-lt"/>
                <a:ea typeface="+mn-ea"/>
                <a:cs typeface="+mn-cs"/>
              </a:rPr>
              <a:t> of ECEC in </a:t>
            </a:r>
            <a:r>
              <a:rPr lang="nl-BE" sz="1200" b="0" kern="1200" dirty="0" err="1">
                <a:solidFill>
                  <a:schemeClr val="tx1"/>
                </a:solidFill>
                <a:effectLst/>
                <a:latin typeface="+mn-lt"/>
                <a:ea typeface="+mn-ea"/>
                <a:cs typeface="+mn-cs"/>
              </a:rPr>
              <a:t>integrated</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working</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which</a:t>
            </a:r>
            <a:r>
              <a:rPr lang="nl-BE" sz="1200" b="0" kern="1200" dirty="0">
                <a:solidFill>
                  <a:schemeClr val="tx1"/>
                </a:solidFill>
                <a:effectLst/>
                <a:latin typeface="+mn-lt"/>
                <a:ea typeface="+mn-ea"/>
                <a:cs typeface="+mn-cs"/>
              </a:rPr>
              <a:t> has</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an</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added</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value</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for</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all</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children</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and</a:t>
            </a:r>
            <a:r>
              <a:rPr lang="nl-BE" sz="1200" b="0" kern="1200" baseline="0" dirty="0">
                <a:solidFill>
                  <a:schemeClr val="tx1"/>
                </a:solidFill>
                <a:effectLst/>
                <a:latin typeface="+mn-lt"/>
                <a:ea typeface="+mn-ea"/>
                <a:cs typeface="+mn-cs"/>
              </a:rPr>
              <a:t> families; but </a:t>
            </a:r>
            <a:r>
              <a:rPr lang="nl-BE" sz="1200" b="0" kern="1200" baseline="0" dirty="0" err="1">
                <a:solidFill>
                  <a:schemeClr val="tx1"/>
                </a:solidFill>
                <a:effectLst/>
                <a:latin typeface="+mn-lt"/>
                <a:ea typeface="+mn-ea"/>
                <a:cs typeface="+mn-cs"/>
              </a:rPr>
              <a:t>with</a:t>
            </a:r>
            <a:r>
              <a:rPr lang="nl-BE" sz="1200" b="0" kern="1200" baseline="0" dirty="0">
                <a:solidFill>
                  <a:schemeClr val="tx1"/>
                </a:solidFill>
                <a:effectLst/>
                <a:latin typeface="+mn-lt"/>
                <a:ea typeface="+mn-ea"/>
                <a:cs typeface="+mn-cs"/>
              </a:rPr>
              <a:t> a </a:t>
            </a:r>
            <a:r>
              <a:rPr lang="nl-BE" sz="1200" b="0" kern="1200" baseline="0" dirty="0" err="1">
                <a:solidFill>
                  <a:schemeClr val="tx1"/>
                </a:solidFill>
                <a:effectLst/>
                <a:latin typeface="+mn-lt"/>
                <a:ea typeface="+mn-ea"/>
                <a:cs typeface="+mn-cs"/>
              </a:rPr>
              <a:t>specific</a:t>
            </a:r>
            <a:r>
              <a:rPr lang="nl-BE" sz="1200" b="0" kern="1200" baseline="0" dirty="0">
                <a:solidFill>
                  <a:schemeClr val="tx1"/>
                </a:solidFill>
                <a:effectLst/>
                <a:latin typeface="+mn-lt"/>
                <a:ea typeface="+mn-ea"/>
                <a:cs typeface="+mn-cs"/>
              </a:rPr>
              <a:t> focus on </a:t>
            </a:r>
            <a:r>
              <a:rPr lang="nl-BE" sz="1200" b="0" kern="1200" baseline="0" dirty="0" err="1">
                <a:solidFill>
                  <a:schemeClr val="tx1"/>
                </a:solidFill>
                <a:effectLst/>
                <a:latin typeface="+mn-lt"/>
                <a:ea typeface="+mn-ea"/>
                <a:cs typeface="+mn-cs"/>
              </a:rPr>
              <a:t>v</a:t>
            </a:r>
            <a:r>
              <a:rPr lang="nl-BE" sz="1200" b="0" kern="1200" dirty="0" err="1">
                <a:solidFill>
                  <a:schemeClr val="tx1"/>
                </a:solidFill>
                <a:effectLst/>
                <a:latin typeface="+mn-lt"/>
                <a:ea typeface="+mn-ea"/>
                <a:cs typeface="+mn-cs"/>
              </a:rPr>
              <a:t>ulnerable</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groups</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such</a:t>
            </a:r>
            <a:r>
              <a:rPr lang="nl-BE" sz="1200" b="0" kern="1200" dirty="0">
                <a:solidFill>
                  <a:schemeClr val="tx1"/>
                </a:solidFill>
                <a:effectLst/>
                <a:latin typeface="+mn-lt"/>
                <a:ea typeface="+mn-ea"/>
                <a:cs typeface="+mn-cs"/>
              </a:rPr>
              <a:t> as Roma.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dirty="0">
                <a:solidFill>
                  <a:schemeClr val="tx1"/>
                </a:solidFill>
                <a:effectLst/>
                <a:latin typeface="+mn-lt"/>
                <a:ea typeface="+mn-ea"/>
                <a:cs typeface="+mn-cs"/>
              </a:rPr>
              <a:t>In </a:t>
            </a:r>
            <a:r>
              <a:rPr lang="nl-BE" sz="1200" b="0" kern="1200" dirty="0" err="1">
                <a:solidFill>
                  <a:schemeClr val="tx1"/>
                </a:solidFill>
                <a:effectLst/>
                <a:latin typeface="+mn-lt"/>
                <a:ea typeface="+mn-ea"/>
                <a:cs typeface="+mn-cs"/>
              </a:rPr>
              <a:t>this</a:t>
            </a:r>
            <a:r>
              <a:rPr lang="nl-BE" sz="1200" b="0" kern="1200" dirty="0">
                <a:solidFill>
                  <a:schemeClr val="tx1"/>
                </a:solidFill>
                <a:effectLst/>
                <a:latin typeface="+mn-lt"/>
                <a:ea typeface="+mn-ea"/>
                <a:cs typeface="+mn-cs"/>
              </a:rPr>
              <a:t> </a:t>
            </a:r>
            <a:r>
              <a:rPr lang="nl-BE" sz="1200" b="0" kern="1200" dirty="0" err="1">
                <a:solidFill>
                  <a:schemeClr val="tx1"/>
                </a:solidFill>
                <a:effectLst/>
                <a:latin typeface="+mn-lt"/>
                <a:ea typeface="+mn-ea"/>
                <a:cs typeface="+mn-cs"/>
              </a:rPr>
              <a:t>presentation</a:t>
            </a:r>
            <a:r>
              <a:rPr lang="nl-BE" sz="1200" b="0" kern="1200" dirty="0">
                <a:solidFill>
                  <a:schemeClr val="tx1"/>
                </a:solidFill>
                <a:effectLst/>
                <a:latin typeface="+mn-lt"/>
                <a:ea typeface="+mn-ea"/>
                <a:cs typeface="+mn-cs"/>
              </a:rPr>
              <a:t> I </a:t>
            </a:r>
            <a:r>
              <a:rPr lang="nl-BE" sz="1200" b="0" kern="1200" dirty="0" err="1">
                <a:solidFill>
                  <a:schemeClr val="tx1"/>
                </a:solidFill>
                <a:effectLst/>
                <a:latin typeface="+mn-lt"/>
                <a:ea typeface="+mn-ea"/>
                <a:cs typeface="+mn-cs"/>
              </a:rPr>
              <a:t>will</a:t>
            </a:r>
            <a:r>
              <a:rPr lang="nl-BE" sz="1200" b="0" kern="1200" dirty="0">
                <a:solidFill>
                  <a:schemeClr val="tx1"/>
                </a:solidFill>
                <a:effectLst/>
                <a:latin typeface="+mn-lt"/>
                <a:ea typeface="+mn-ea"/>
                <a:cs typeface="+mn-cs"/>
              </a:rPr>
              <a:t> focus on </a:t>
            </a:r>
            <a:r>
              <a:rPr lang="nl-BE" sz="1200" b="0" kern="1200" dirty="0" err="1">
                <a:solidFill>
                  <a:schemeClr val="tx1"/>
                </a:solidFill>
                <a:effectLst/>
                <a:latin typeface="+mn-lt"/>
                <a:ea typeface="+mn-ea"/>
                <a:cs typeface="+mn-cs"/>
              </a:rPr>
              <a:t>integrated</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working</a:t>
            </a:r>
            <a:r>
              <a:rPr lang="nl-BE" sz="1200" b="0" kern="1200" baseline="0" dirty="0">
                <a:solidFill>
                  <a:schemeClr val="tx1"/>
                </a:solidFill>
                <a:effectLst/>
                <a:latin typeface="+mn-lt"/>
                <a:ea typeface="+mn-ea"/>
                <a:cs typeface="+mn-cs"/>
              </a:rPr>
              <a:t> in </a:t>
            </a:r>
            <a:r>
              <a:rPr lang="nl-BE" sz="1200" b="0" kern="1200" baseline="0" dirty="0" err="1">
                <a:solidFill>
                  <a:schemeClr val="tx1"/>
                </a:solidFill>
                <a:effectLst/>
                <a:latin typeface="+mn-lt"/>
                <a:ea typeface="+mn-ea"/>
                <a:cs typeface="+mn-cs"/>
              </a:rPr>
              <a:t>general</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my</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colleague</a:t>
            </a:r>
            <a:r>
              <a:rPr lang="nl-BE" sz="1200" b="0" kern="1200" baseline="0" dirty="0">
                <a:solidFill>
                  <a:schemeClr val="tx1"/>
                </a:solidFill>
                <a:effectLst/>
                <a:latin typeface="+mn-lt"/>
                <a:ea typeface="+mn-ea"/>
                <a:cs typeface="+mn-cs"/>
              </a:rPr>
              <a:t> Jana </a:t>
            </a:r>
            <a:r>
              <a:rPr lang="nl-BE" sz="1200" b="0" kern="1200" baseline="0" dirty="0" err="1">
                <a:solidFill>
                  <a:schemeClr val="tx1"/>
                </a:solidFill>
                <a:effectLst/>
                <a:latin typeface="+mn-lt"/>
                <a:ea typeface="+mn-ea"/>
                <a:cs typeface="+mn-cs"/>
              </a:rPr>
              <a:t>will</a:t>
            </a:r>
            <a:r>
              <a:rPr lang="nl-BE" sz="1200" b="0" kern="1200" baseline="0" dirty="0">
                <a:solidFill>
                  <a:schemeClr val="tx1"/>
                </a:solidFill>
                <a:effectLst/>
                <a:latin typeface="+mn-lt"/>
                <a:ea typeface="+mn-ea"/>
                <a:cs typeface="+mn-cs"/>
              </a:rPr>
              <a:t> focus on </a:t>
            </a:r>
            <a:r>
              <a:rPr lang="nl-BE" sz="1200" b="0" kern="1200" baseline="0" dirty="0" err="1">
                <a:solidFill>
                  <a:schemeClr val="tx1"/>
                </a:solidFill>
                <a:effectLst/>
                <a:latin typeface="+mn-lt"/>
                <a:ea typeface="+mn-ea"/>
                <a:cs typeface="+mn-cs"/>
              </a:rPr>
              <a:t>integrated</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working</a:t>
            </a:r>
            <a:r>
              <a:rPr lang="nl-BE" sz="1200" b="0" kern="1200" baseline="0" dirty="0">
                <a:solidFill>
                  <a:schemeClr val="tx1"/>
                </a:solidFill>
                <a:effectLst/>
                <a:latin typeface="+mn-lt"/>
                <a:ea typeface="+mn-ea"/>
                <a:cs typeface="+mn-cs"/>
              </a:rPr>
              <a:t> in order </a:t>
            </a:r>
            <a:r>
              <a:rPr lang="nl-BE" sz="1200" b="0" kern="1200" baseline="0" dirty="0" err="1">
                <a:solidFill>
                  <a:schemeClr val="tx1"/>
                </a:solidFill>
                <a:effectLst/>
                <a:latin typeface="+mn-lt"/>
                <a:ea typeface="+mn-ea"/>
                <a:cs typeface="+mn-cs"/>
              </a:rPr>
              <a:t>to</a:t>
            </a:r>
            <a:r>
              <a:rPr lang="nl-BE" sz="1200" b="0" kern="1200" baseline="0" dirty="0">
                <a:solidFill>
                  <a:schemeClr val="tx1"/>
                </a:solidFill>
                <a:effectLst/>
                <a:latin typeface="+mn-lt"/>
                <a:ea typeface="+mn-ea"/>
                <a:cs typeface="+mn-cs"/>
              </a:rPr>
              <a:t> benefit </a:t>
            </a:r>
            <a:r>
              <a:rPr lang="nl-BE" sz="1200" b="0" kern="1200" baseline="0" dirty="0" err="1">
                <a:solidFill>
                  <a:schemeClr val="tx1"/>
                </a:solidFill>
                <a:effectLst/>
                <a:latin typeface="+mn-lt"/>
                <a:ea typeface="+mn-ea"/>
                <a:cs typeface="+mn-cs"/>
              </a:rPr>
              <a:t>the</a:t>
            </a:r>
            <a:r>
              <a:rPr lang="nl-BE" sz="1200" b="0" kern="1200" baseline="0" dirty="0">
                <a:solidFill>
                  <a:schemeClr val="tx1"/>
                </a:solidFill>
                <a:effectLst/>
                <a:latin typeface="+mn-lt"/>
                <a:ea typeface="+mn-ea"/>
                <a:cs typeface="+mn-cs"/>
              </a:rPr>
              <a:t> </a:t>
            </a:r>
            <a:r>
              <a:rPr lang="nl-BE" sz="1200" b="0" kern="1200" baseline="0" dirty="0" err="1">
                <a:solidFill>
                  <a:schemeClr val="tx1"/>
                </a:solidFill>
                <a:effectLst/>
                <a:latin typeface="+mn-lt"/>
                <a:ea typeface="+mn-ea"/>
                <a:cs typeface="+mn-cs"/>
              </a:rPr>
              <a:t>precarious</a:t>
            </a:r>
            <a:r>
              <a:rPr lang="nl-BE" sz="1200" b="0" kern="1200" baseline="0" dirty="0">
                <a:solidFill>
                  <a:schemeClr val="tx1"/>
                </a:solidFill>
                <a:effectLst/>
                <a:latin typeface="+mn-lt"/>
                <a:ea typeface="+mn-ea"/>
                <a:cs typeface="+mn-cs"/>
              </a:rPr>
              <a:t> living </a:t>
            </a:r>
            <a:r>
              <a:rPr lang="nl-BE" sz="1200" b="0" kern="1200" baseline="0" dirty="0" err="1">
                <a:solidFill>
                  <a:schemeClr val="tx1"/>
                </a:solidFill>
                <a:effectLst/>
                <a:latin typeface="+mn-lt"/>
                <a:ea typeface="+mn-ea"/>
                <a:cs typeface="+mn-cs"/>
              </a:rPr>
              <a:t>conditions</a:t>
            </a:r>
            <a:r>
              <a:rPr lang="nl-BE" sz="1200" b="0" kern="1200" baseline="0" dirty="0">
                <a:solidFill>
                  <a:schemeClr val="tx1"/>
                </a:solidFill>
                <a:effectLst/>
                <a:latin typeface="+mn-lt"/>
                <a:ea typeface="+mn-ea"/>
                <a:cs typeface="+mn-cs"/>
              </a:rPr>
              <a:t> of Roma,</a:t>
            </a:r>
            <a:endParaRPr lang="nl-BE"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TEKSTJE</a:t>
            </a:r>
            <a:r>
              <a:rPr lang="nl-BE" sz="1200" b="1" kern="1200" baseline="0" dirty="0">
                <a:solidFill>
                  <a:schemeClr val="tx1"/>
                </a:solidFill>
                <a:effectLst/>
                <a:latin typeface="+mn-lt"/>
                <a:ea typeface="+mn-ea"/>
                <a:cs typeface="+mn-cs"/>
              </a:rPr>
              <a:t> BEZORGD AAN DISCUSSANTEN</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Role </a:t>
            </a:r>
            <a:r>
              <a:rPr lang="nl-BE" sz="1200" b="1" kern="1200" dirty="0" err="1">
                <a:solidFill>
                  <a:schemeClr val="tx1"/>
                </a:solidFill>
                <a:effectLst/>
                <a:latin typeface="+mn-lt"/>
                <a:ea typeface="+mn-ea"/>
                <a:cs typeface="+mn-cs"/>
              </a:rPr>
              <a:t>and</a:t>
            </a:r>
            <a:r>
              <a:rPr lang="nl-BE" sz="1200" b="1" kern="1200" dirty="0">
                <a:solidFill>
                  <a:schemeClr val="tx1"/>
                </a:solidFill>
                <a:effectLst/>
                <a:latin typeface="+mn-lt"/>
                <a:ea typeface="+mn-ea"/>
                <a:cs typeface="+mn-cs"/>
              </a:rPr>
              <a:t> </a:t>
            </a:r>
            <a:r>
              <a:rPr lang="nl-BE" sz="1200" b="1" kern="1200" dirty="0" err="1">
                <a:solidFill>
                  <a:schemeClr val="tx1"/>
                </a:solidFill>
                <a:effectLst/>
                <a:latin typeface="+mn-lt"/>
                <a:ea typeface="+mn-ea"/>
                <a:cs typeface="+mn-cs"/>
              </a:rPr>
              <a:t>place</a:t>
            </a:r>
            <a:r>
              <a:rPr lang="nl-BE" sz="1200" b="1" kern="1200" dirty="0">
                <a:solidFill>
                  <a:schemeClr val="tx1"/>
                </a:solidFill>
                <a:effectLst/>
                <a:latin typeface="+mn-lt"/>
                <a:ea typeface="+mn-ea"/>
                <a:cs typeface="+mn-cs"/>
              </a:rPr>
              <a:t> of ECEC in </a:t>
            </a:r>
            <a:r>
              <a:rPr lang="nl-BE" sz="1200" b="1" kern="1200" dirty="0" err="1">
                <a:solidFill>
                  <a:schemeClr val="tx1"/>
                </a:solidFill>
                <a:effectLst/>
                <a:latin typeface="+mn-lt"/>
                <a:ea typeface="+mn-ea"/>
                <a:cs typeface="+mn-cs"/>
              </a:rPr>
              <a:t>integrated</a:t>
            </a:r>
            <a:r>
              <a:rPr lang="nl-BE" sz="1200" b="1" kern="1200" dirty="0">
                <a:solidFill>
                  <a:schemeClr val="tx1"/>
                </a:solidFill>
                <a:effectLst/>
                <a:latin typeface="+mn-lt"/>
                <a:ea typeface="+mn-ea"/>
                <a:cs typeface="+mn-cs"/>
              </a:rPr>
              <a:t> </a:t>
            </a:r>
            <a:r>
              <a:rPr lang="nl-BE" sz="1200" b="1" kern="1200" dirty="0" err="1">
                <a:solidFill>
                  <a:schemeClr val="tx1"/>
                </a:solidFill>
                <a:effectLst/>
                <a:latin typeface="+mn-lt"/>
                <a:ea typeface="+mn-ea"/>
                <a:cs typeface="+mn-cs"/>
              </a:rPr>
              <a:t>working</a:t>
            </a:r>
            <a:r>
              <a:rPr lang="nl-BE" sz="1200" b="1" kern="1200" dirty="0">
                <a:solidFill>
                  <a:schemeClr val="tx1"/>
                </a:solidFill>
                <a:effectLst/>
                <a:latin typeface="+mn-lt"/>
                <a:ea typeface="+mn-ea"/>
                <a:cs typeface="+mn-cs"/>
              </a:rPr>
              <a:t>, benefitting </a:t>
            </a:r>
            <a:r>
              <a:rPr lang="nl-BE" sz="1200" b="1" kern="1200" dirty="0" err="1">
                <a:solidFill>
                  <a:schemeClr val="tx1"/>
                </a:solidFill>
                <a:effectLst/>
                <a:latin typeface="+mn-lt"/>
                <a:ea typeface="+mn-ea"/>
                <a:cs typeface="+mn-cs"/>
              </a:rPr>
              <a:t>vulnerable</a:t>
            </a:r>
            <a:r>
              <a:rPr lang="nl-BE" sz="1200" b="1" kern="1200" dirty="0">
                <a:solidFill>
                  <a:schemeClr val="tx1"/>
                </a:solidFill>
                <a:effectLst/>
                <a:latin typeface="+mn-lt"/>
                <a:ea typeface="+mn-ea"/>
                <a:cs typeface="+mn-cs"/>
              </a:rPr>
              <a:t> </a:t>
            </a:r>
            <a:r>
              <a:rPr lang="nl-BE" sz="1200" b="1" kern="1200" dirty="0" err="1">
                <a:solidFill>
                  <a:schemeClr val="tx1"/>
                </a:solidFill>
                <a:effectLst/>
                <a:latin typeface="+mn-lt"/>
                <a:ea typeface="+mn-ea"/>
                <a:cs typeface="+mn-cs"/>
              </a:rPr>
              <a:t>groups</a:t>
            </a:r>
            <a:r>
              <a:rPr lang="nl-BE" sz="1200" b="1" kern="1200" dirty="0">
                <a:solidFill>
                  <a:schemeClr val="tx1"/>
                </a:solidFill>
                <a:effectLst/>
                <a:latin typeface="+mn-lt"/>
                <a:ea typeface="+mn-ea"/>
                <a:cs typeface="+mn-cs"/>
              </a:rPr>
              <a:t>, </a:t>
            </a:r>
            <a:r>
              <a:rPr lang="nl-BE" sz="1200" b="1" kern="1200" dirty="0" err="1">
                <a:solidFill>
                  <a:schemeClr val="tx1"/>
                </a:solidFill>
                <a:effectLst/>
                <a:latin typeface="+mn-lt"/>
                <a:ea typeface="+mn-ea"/>
                <a:cs typeface="+mn-cs"/>
              </a:rPr>
              <a:t>such</a:t>
            </a:r>
            <a:r>
              <a:rPr lang="nl-BE" sz="1200" b="1" kern="1200" dirty="0">
                <a:solidFill>
                  <a:schemeClr val="tx1"/>
                </a:solidFill>
                <a:effectLst/>
                <a:latin typeface="+mn-lt"/>
                <a:ea typeface="+mn-ea"/>
                <a:cs typeface="+mn-cs"/>
              </a:rPr>
              <a:t> as Roma.</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Integration of services has </a:t>
            </a:r>
            <a:r>
              <a:rPr lang="nl-BE" sz="1200" kern="1200" dirty="0" err="1">
                <a:solidFill>
                  <a:schemeClr val="tx1"/>
                </a:solidFill>
                <a:effectLst/>
                <a:latin typeface="+mn-lt"/>
                <a:ea typeface="+mn-ea"/>
                <a:cs typeface="+mn-cs"/>
              </a:rPr>
              <a:t>become</a:t>
            </a:r>
            <a:r>
              <a:rPr lang="nl-BE" sz="1200" kern="1200" dirty="0">
                <a:solidFill>
                  <a:schemeClr val="tx1"/>
                </a:solidFill>
                <a:effectLst/>
                <a:latin typeface="+mn-lt"/>
                <a:ea typeface="+mn-ea"/>
                <a:cs typeface="+mn-cs"/>
              </a:rPr>
              <a:t> a hot issue, </a:t>
            </a:r>
            <a:r>
              <a:rPr lang="nl-BE" sz="1200" kern="1200" dirty="0" err="1">
                <a:solidFill>
                  <a:schemeClr val="tx1"/>
                </a:solidFill>
                <a:effectLst/>
                <a:latin typeface="+mn-lt"/>
                <a:ea typeface="+mn-ea"/>
                <a:cs typeface="+mn-cs"/>
              </a:rPr>
              <a:t>also</a:t>
            </a:r>
            <a:r>
              <a:rPr lang="nl-BE" sz="1200" kern="1200" dirty="0">
                <a:solidFill>
                  <a:schemeClr val="tx1"/>
                </a:solidFill>
                <a:effectLst/>
                <a:latin typeface="+mn-lt"/>
                <a:ea typeface="+mn-ea"/>
                <a:cs typeface="+mn-cs"/>
              </a:rPr>
              <a:t> on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EU agenda (e.g. Recommendations on </a:t>
            </a:r>
            <a:r>
              <a:rPr lang="nl-BE" sz="1200" kern="1200" dirty="0" err="1">
                <a:solidFill>
                  <a:schemeClr val="tx1"/>
                </a:solidFill>
                <a:effectLst/>
                <a:latin typeface="+mn-lt"/>
                <a:ea typeface="+mn-ea"/>
                <a:cs typeface="+mn-cs"/>
              </a:rPr>
              <a:t>investing</a:t>
            </a:r>
            <a:r>
              <a:rPr lang="nl-BE" sz="1200" kern="1200" dirty="0">
                <a:solidFill>
                  <a:schemeClr val="tx1"/>
                </a:solidFill>
                <a:effectLst/>
                <a:latin typeface="+mn-lt"/>
                <a:ea typeface="+mn-ea"/>
                <a:cs typeface="+mn-cs"/>
              </a:rPr>
              <a:t> in </a:t>
            </a:r>
            <a:r>
              <a:rPr lang="nl-BE" sz="1200" kern="1200" dirty="0" err="1">
                <a:solidFill>
                  <a:schemeClr val="tx1"/>
                </a:solidFill>
                <a:effectLst/>
                <a:latin typeface="+mn-lt"/>
                <a:ea typeface="+mn-ea"/>
                <a:cs typeface="+mn-cs"/>
              </a:rPr>
              <a:t>children</a:t>
            </a:r>
            <a:r>
              <a:rPr lang="nl-BE" sz="1200" kern="1200" dirty="0">
                <a:solidFill>
                  <a:schemeClr val="tx1"/>
                </a:solidFill>
                <a:effectLst/>
                <a:latin typeface="+mn-lt"/>
                <a:ea typeface="+mn-ea"/>
                <a:cs typeface="+mn-cs"/>
              </a:rPr>
              <a:t>, EQF, </a:t>
            </a:r>
            <a:r>
              <a:rPr lang="nl-BE" sz="1200" kern="1200" dirty="0" err="1">
                <a:solidFill>
                  <a:schemeClr val="tx1"/>
                </a:solidFill>
                <a:effectLst/>
                <a:latin typeface="+mn-lt"/>
                <a:ea typeface="+mn-ea"/>
                <a:cs typeface="+mn-cs"/>
              </a:rPr>
              <a:t>pillar</a:t>
            </a:r>
            <a:r>
              <a:rPr lang="nl-BE" sz="1200" kern="1200" dirty="0">
                <a:solidFill>
                  <a:schemeClr val="tx1"/>
                </a:solidFill>
                <a:effectLst/>
                <a:latin typeface="+mn-lt"/>
                <a:ea typeface="+mn-ea"/>
                <a:cs typeface="+mn-cs"/>
              </a:rPr>
              <a:t> of </a:t>
            </a:r>
            <a:r>
              <a:rPr lang="nl-BE" sz="1200" kern="1200" dirty="0" err="1">
                <a:solidFill>
                  <a:schemeClr val="tx1"/>
                </a:solidFill>
                <a:effectLst/>
                <a:latin typeface="+mn-lt"/>
                <a:ea typeface="+mn-ea"/>
                <a:cs typeface="+mn-cs"/>
              </a:rPr>
              <a:t>social</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rights</a:t>
            </a:r>
            <a:r>
              <a:rPr lang="nl-BE" sz="1200" kern="1200" dirty="0">
                <a:solidFill>
                  <a:schemeClr val="tx1"/>
                </a:solidFill>
                <a:effectLst/>
                <a:latin typeface="+mn-lt"/>
                <a:ea typeface="+mn-ea"/>
                <a:cs typeface="+mn-cs"/>
              </a:rPr>
              <a:t>). It is </a:t>
            </a:r>
            <a:r>
              <a:rPr lang="nl-BE" sz="1200" kern="1200" dirty="0" err="1">
                <a:solidFill>
                  <a:schemeClr val="tx1"/>
                </a:solidFill>
                <a:effectLst/>
                <a:latin typeface="+mn-lt"/>
                <a:ea typeface="+mn-ea"/>
                <a:cs typeface="+mn-cs"/>
              </a:rPr>
              <a:t>seen</a:t>
            </a:r>
            <a:r>
              <a:rPr lang="nl-BE" sz="1200" kern="1200" dirty="0">
                <a:solidFill>
                  <a:schemeClr val="tx1"/>
                </a:solidFill>
                <a:effectLst/>
                <a:latin typeface="+mn-lt"/>
                <a:ea typeface="+mn-ea"/>
                <a:cs typeface="+mn-cs"/>
              </a:rPr>
              <a:t> as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answer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complex </a:t>
            </a:r>
            <a:r>
              <a:rPr lang="nl-BE" sz="1200" kern="1200" dirty="0" err="1">
                <a:solidFill>
                  <a:schemeClr val="tx1"/>
                </a:solidFill>
                <a:effectLst/>
                <a:latin typeface="+mn-lt"/>
                <a:ea typeface="+mn-ea"/>
                <a:cs typeface="+mn-cs"/>
              </a:rPr>
              <a:t>needs</a:t>
            </a:r>
            <a:r>
              <a:rPr lang="nl-BE" sz="1200" kern="1200" dirty="0">
                <a:solidFill>
                  <a:schemeClr val="tx1"/>
                </a:solidFill>
                <a:effectLst/>
                <a:latin typeface="+mn-lt"/>
                <a:ea typeface="+mn-ea"/>
                <a:cs typeface="+mn-cs"/>
              </a:rPr>
              <a:t> of families </a:t>
            </a:r>
            <a:r>
              <a:rPr lang="nl-BE" sz="1200" kern="1200" dirty="0" err="1">
                <a:solidFill>
                  <a:schemeClr val="tx1"/>
                </a:solidFill>
                <a:effectLst/>
                <a:latin typeface="+mn-lt"/>
                <a:ea typeface="+mn-ea"/>
                <a:cs typeface="+mn-cs"/>
              </a:rPr>
              <a:t>today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Especially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for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those</a:t>
            </a:r>
            <a:r>
              <a:rPr lang="nl-BE" sz="1200" kern="1200" dirty="0">
                <a:solidFill>
                  <a:schemeClr val="tx1"/>
                </a:solidFill>
                <a:effectLst/>
                <a:latin typeface="+mn-lt"/>
                <a:ea typeface="+mn-ea"/>
                <a:cs typeface="+mn-cs"/>
              </a:rPr>
              <a:t> living in </a:t>
            </a:r>
            <a:r>
              <a:rPr lang="nl-BE" sz="1200" kern="1200" dirty="0" err="1">
                <a:solidFill>
                  <a:schemeClr val="tx1"/>
                </a:solidFill>
                <a:effectLst/>
                <a:latin typeface="+mn-lt"/>
                <a:ea typeface="+mn-ea"/>
                <a:cs typeface="+mn-cs"/>
              </a:rPr>
              <a:t>vulnerable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conditions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fragmentation</a:t>
            </a:r>
            <a:r>
              <a:rPr lang="nl-BE" sz="1200" kern="1200" dirty="0">
                <a:solidFill>
                  <a:schemeClr val="tx1"/>
                </a:solidFill>
                <a:effectLst/>
                <a:latin typeface="+mn-lt"/>
                <a:ea typeface="+mn-ea"/>
                <a:cs typeface="+mn-cs"/>
              </a:rPr>
              <a:t> of services is </a:t>
            </a:r>
            <a:r>
              <a:rPr lang="nl-BE" sz="1200" kern="1200" dirty="0" err="1">
                <a:solidFill>
                  <a:schemeClr val="tx1"/>
                </a:solidFill>
                <a:effectLst/>
                <a:latin typeface="+mn-lt"/>
                <a:ea typeface="+mn-ea"/>
                <a:cs typeface="+mn-cs"/>
              </a:rPr>
              <a:t>not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right </a:t>
            </a:r>
            <a:r>
              <a:rPr lang="nl-BE" sz="1200" kern="1200" dirty="0" err="1">
                <a:solidFill>
                  <a:schemeClr val="tx1"/>
                </a:solidFill>
                <a:effectLst/>
                <a:latin typeface="+mn-lt"/>
                <a:ea typeface="+mn-ea"/>
                <a:cs typeface="+mn-cs"/>
              </a:rPr>
              <a:t>answer</a:t>
            </a:r>
            <a:r>
              <a:rPr lang="nl-BE" sz="1200" kern="1200" dirty="0">
                <a:solidFill>
                  <a:schemeClr val="tx1"/>
                </a:solidFill>
                <a:effectLst/>
                <a:latin typeface="+mn-lt"/>
                <a:ea typeface="+mn-ea"/>
                <a:cs typeface="+mn-cs"/>
              </a:rPr>
              <a:t>. One service alone </a:t>
            </a:r>
            <a:r>
              <a:rPr lang="nl-BE" sz="1200" kern="1200" dirty="0" err="1">
                <a:solidFill>
                  <a:schemeClr val="tx1"/>
                </a:solidFill>
                <a:effectLst/>
                <a:latin typeface="+mn-lt"/>
                <a:ea typeface="+mn-ea"/>
                <a:cs typeface="+mn-cs"/>
              </a:rPr>
              <a:t>can</a:t>
            </a:r>
            <a:r>
              <a:rPr lang="nl-BE" sz="1200" kern="1200" dirty="0">
                <a:solidFill>
                  <a:schemeClr val="tx1"/>
                </a:solidFill>
                <a:effectLst/>
                <a:latin typeface="+mn-lt"/>
                <a:ea typeface="+mn-ea"/>
                <a:cs typeface="+mn-cs"/>
              </a:rPr>
              <a:t> no </a:t>
            </a:r>
            <a:r>
              <a:rPr lang="nl-BE" sz="1200" kern="1200" dirty="0" err="1">
                <a:solidFill>
                  <a:schemeClr val="tx1"/>
                </a:solidFill>
                <a:effectLst/>
                <a:latin typeface="+mn-lt"/>
                <a:ea typeface="+mn-ea"/>
                <a:cs typeface="+mn-cs"/>
              </a:rPr>
              <a:t>longer</a:t>
            </a:r>
            <a:r>
              <a:rPr lang="nl-BE" sz="1200" kern="1200" dirty="0">
                <a:solidFill>
                  <a:schemeClr val="tx1"/>
                </a:solidFill>
                <a:effectLst/>
                <a:latin typeface="+mn-lt"/>
                <a:ea typeface="+mn-ea"/>
                <a:cs typeface="+mn-cs"/>
              </a:rPr>
              <a:t> deal </a:t>
            </a:r>
            <a:r>
              <a:rPr lang="nl-BE" sz="1200" kern="1200" dirty="0" err="1">
                <a:solidFill>
                  <a:schemeClr val="tx1"/>
                </a:solidFill>
                <a:effectLst/>
                <a:latin typeface="+mn-lt"/>
                <a:ea typeface="+mn-ea"/>
                <a:cs typeface="+mn-cs"/>
              </a:rPr>
              <a:t>with</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multifaceted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problems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that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vulnerable</a:t>
            </a:r>
            <a:r>
              <a:rPr lang="nl-BE" sz="1200" kern="1200" dirty="0">
                <a:solidFill>
                  <a:schemeClr val="tx1"/>
                </a:solidFill>
                <a:effectLst/>
                <a:latin typeface="+mn-lt"/>
                <a:ea typeface="+mn-ea"/>
                <a:cs typeface="+mn-cs"/>
              </a:rPr>
              <a:t> families face.  Integration of services has </a:t>
            </a:r>
            <a:r>
              <a:rPr lang="nl-BE" sz="1200" kern="1200" dirty="0" err="1">
                <a:solidFill>
                  <a:schemeClr val="tx1"/>
                </a:solidFill>
                <a:effectLst/>
                <a:latin typeface="+mn-lt"/>
                <a:ea typeface="+mn-ea"/>
                <a:cs typeface="+mn-cs"/>
              </a:rPr>
              <a:t>become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road</a:t>
            </a:r>
            <a:r>
              <a:rPr lang="nl-BE" sz="1200" kern="1200" dirty="0">
                <a:solidFill>
                  <a:schemeClr val="tx1"/>
                </a:solidFill>
                <a:effectLst/>
                <a:latin typeface="+mn-lt"/>
                <a:ea typeface="+mn-ea"/>
                <a:cs typeface="+mn-cs"/>
              </a:rPr>
              <a:t> we </a:t>
            </a:r>
            <a:r>
              <a:rPr lang="nl-BE" sz="1200" kern="1200" dirty="0" err="1">
                <a:solidFill>
                  <a:schemeClr val="tx1"/>
                </a:solidFill>
                <a:effectLst/>
                <a:latin typeface="+mn-lt"/>
                <a:ea typeface="+mn-ea"/>
                <a:cs typeface="+mn-cs"/>
              </a:rPr>
              <a:t>need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take. As ECEC is a basic </a:t>
            </a:r>
            <a:r>
              <a:rPr lang="nl-BE" sz="1200" kern="1200" dirty="0" err="1">
                <a:solidFill>
                  <a:schemeClr val="tx1"/>
                </a:solidFill>
                <a:effectLst/>
                <a:latin typeface="+mn-lt"/>
                <a:ea typeface="+mn-ea"/>
                <a:cs typeface="+mn-cs"/>
              </a:rPr>
              <a:t>provision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for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all</a:t>
            </a:r>
            <a:r>
              <a:rPr lang="nl-BE" sz="1200" kern="1200" dirty="0">
                <a:solidFill>
                  <a:schemeClr val="tx1"/>
                </a:solidFill>
                <a:effectLst/>
                <a:latin typeface="+mn-lt"/>
                <a:ea typeface="+mn-ea"/>
                <a:cs typeface="+mn-cs"/>
              </a:rPr>
              <a:t> families, ECEC is a </a:t>
            </a:r>
            <a:r>
              <a:rPr lang="nl-BE" sz="1200" kern="1200" dirty="0" err="1">
                <a:solidFill>
                  <a:schemeClr val="tx1"/>
                </a:solidFill>
                <a:effectLst/>
                <a:latin typeface="+mn-lt"/>
                <a:ea typeface="+mn-ea"/>
                <a:cs typeface="+mn-cs"/>
              </a:rPr>
              <a:t>crucial</a:t>
            </a:r>
            <a:r>
              <a:rPr lang="nl-BE" sz="1200" kern="1200" dirty="0">
                <a:solidFill>
                  <a:schemeClr val="tx1"/>
                </a:solidFill>
                <a:effectLst/>
                <a:latin typeface="+mn-lt"/>
                <a:ea typeface="+mn-ea"/>
                <a:cs typeface="+mn-cs"/>
              </a:rPr>
              <a:t> partner in </a:t>
            </a:r>
            <a:r>
              <a:rPr lang="nl-BE" sz="1200" kern="1200" dirty="0" err="1">
                <a:solidFill>
                  <a:schemeClr val="tx1"/>
                </a:solidFill>
                <a:effectLst/>
                <a:latin typeface="+mn-lt"/>
                <a:ea typeface="+mn-ea"/>
                <a:cs typeface="+mn-cs"/>
              </a:rPr>
              <a:t>this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working</a:t>
            </a:r>
            <a:r>
              <a:rPr lang="nl-BE" sz="1200" kern="1200" dirty="0">
                <a:solidFill>
                  <a:schemeClr val="tx1"/>
                </a:solidFill>
                <a:effectLst/>
                <a:latin typeface="+mn-lt"/>
                <a:ea typeface="+mn-ea"/>
                <a:cs typeface="+mn-cs"/>
              </a:rPr>
              <a:t>.</a:t>
            </a:r>
          </a:p>
          <a:p>
            <a:endParaRPr lang="nl-BE" sz="1200" kern="1200" dirty="0">
              <a:solidFill>
                <a:schemeClr val="tx1"/>
              </a:solidFill>
              <a:effectLst/>
              <a:latin typeface="+mn-lt"/>
              <a:ea typeface="+mn-ea"/>
              <a:cs typeface="+mn-cs"/>
            </a:endParaRPr>
          </a:p>
          <a:p>
            <a:r>
              <a:rPr lang="nl-BE" sz="1200" kern="1200" dirty="0" err="1">
                <a:solidFill>
                  <a:schemeClr val="tx1"/>
                </a:solidFill>
                <a:effectLst/>
                <a:latin typeface="+mn-lt"/>
                <a:ea typeface="+mn-ea"/>
                <a:cs typeface="+mn-cs"/>
              </a:rPr>
              <a:t>This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session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will</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address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added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value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that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working</a:t>
            </a:r>
            <a:r>
              <a:rPr lang="nl-BE" sz="1200" kern="1200" dirty="0">
                <a:solidFill>
                  <a:schemeClr val="tx1"/>
                </a:solidFill>
                <a:effectLst/>
                <a:latin typeface="+mn-lt"/>
                <a:ea typeface="+mn-ea"/>
                <a:cs typeface="+mn-cs"/>
              </a:rPr>
              <a:t> has </a:t>
            </a:r>
            <a:r>
              <a:rPr lang="nl-BE" sz="1200" kern="1200" dirty="0" err="1">
                <a:solidFill>
                  <a:schemeClr val="tx1"/>
                </a:solidFill>
                <a:effectLst/>
                <a:latin typeface="+mn-lt"/>
                <a:ea typeface="+mn-ea"/>
                <a:cs typeface="+mn-cs"/>
              </a:rPr>
              <a:t>for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all</a:t>
            </a:r>
            <a:r>
              <a:rPr lang="nl-BE" sz="1200" kern="1200" dirty="0">
                <a:solidFill>
                  <a:schemeClr val="tx1"/>
                </a:solidFill>
                <a:effectLst/>
                <a:latin typeface="+mn-lt"/>
                <a:ea typeface="+mn-ea"/>
                <a:cs typeface="+mn-cs"/>
              </a:rPr>
              <a:t> families, but </a:t>
            </a:r>
            <a:r>
              <a:rPr lang="nl-BE" sz="1200" kern="1200" dirty="0" err="1">
                <a:solidFill>
                  <a:schemeClr val="tx1"/>
                </a:solidFill>
                <a:effectLst/>
                <a:latin typeface="+mn-lt"/>
                <a:ea typeface="+mn-ea"/>
                <a:cs typeface="+mn-cs"/>
              </a:rPr>
              <a:t>especially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for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vulnerable</a:t>
            </a:r>
            <a:r>
              <a:rPr lang="nl-BE" sz="1200" kern="1200" dirty="0">
                <a:solidFill>
                  <a:schemeClr val="tx1"/>
                </a:solidFill>
                <a:effectLst/>
                <a:latin typeface="+mn-lt"/>
                <a:ea typeface="+mn-ea"/>
                <a:cs typeface="+mn-cs"/>
              </a:rPr>
              <a:t> families (e.g. </a:t>
            </a:r>
            <a:r>
              <a:rPr lang="nl-BE" sz="1200" kern="1200" dirty="0" err="1">
                <a:solidFill>
                  <a:schemeClr val="tx1"/>
                </a:solidFill>
                <a:effectLst/>
                <a:latin typeface="+mn-lt"/>
                <a:ea typeface="+mn-ea"/>
                <a:cs typeface="+mn-cs"/>
              </a:rPr>
              <a:t>higher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accessibility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holistic</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perspective</a:t>
            </a:r>
            <a:r>
              <a:rPr lang="nl-BE" sz="1200" kern="1200" dirty="0">
                <a:solidFill>
                  <a:schemeClr val="tx1"/>
                </a:solidFill>
                <a:effectLst/>
                <a:latin typeface="+mn-lt"/>
                <a:ea typeface="+mn-ea"/>
                <a:cs typeface="+mn-cs"/>
              </a:rPr>
              <a:t>), professionals (e.g. </a:t>
            </a:r>
            <a:r>
              <a:rPr lang="nl-BE" sz="1200" kern="1200" dirty="0" err="1">
                <a:solidFill>
                  <a:schemeClr val="tx1"/>
                </a:solidFill>
                <a:effectLst/>
                <a:latin typeface="+mn-lt"/>
                <a:ea typeface="+mn-ea"/>
                <a:cs typeface="+mn-cs"/>
              </a:rPr>
              <a:t>sharing</a:t>
            </a:r>
            <a:r>
              <a:rPr lang="nl-BE" sz="1200" kern="1200" dirty="0">
                <a:solidFill>
                  <a:schemeClr val="tx1"/>
                </a:solidFill>
                <a:effectLst/>
                <a:latin typeface="+mn-lt"/>
                <a:ea typeface="+mn-ea"/>
                <a:cs typeface="+mn-cs"/>
              </a:rPr>
              <a:t> expertise),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policies</a:t>
            </a:r>
            <a:r>
              <a:rPr lang="nl-BE" sz="1200" kern="1200" dirty="0">
                <a:solidFill>
                  <a:schemeClr val="tx1"/>
                </a:solidFill>
                <a:effectLst/>
                <a:latin typeface="+mn-lt"/>
                <a:ea typeface="+mn-ea"/>
                <a:cs typeface="+mn-cs"/>
              </a:rPr>
              <a:t> (e.g. efficiency). But, </a:t>
            </a:r>
            <a:r>
              <a:rPr lang="nl-BE" sz="1200" kern="1200" dirty="0" err="1">
                <a:solidFill>
                  <a:schemeClr val="tx1"/>
                </a:solidFill>
                <a:effectLst/>
                <a:latin typeface="+mn-lt"/>
                <a:ea typeface="+mn-ea"/>
                <a:cs typeface="+mn-cs"/>
              </a:rPr>
              <a:t>there</a:t>
            </a:r>
            <a:r>
              <a:rPr lang="nl-BE" sz="1200" kern="1200" dirty="0">
                <a:solidFill>
                  <a:schemeClr val="tx1"/>
                </a:solidFill>
                <a:effectLst/>
                <a:latin typeface="+mn-lt"/>
                <a:ea typeface="+mn-ea"/>
                <a:cs typeface="+mn-cs"/>
              </a:rPr>
              <a:t> are </a:t>
            </a:r>
            <a:r>
              <a:rPr lang="nl-BE" sz="1200" kern="1200" dirty="0" err="1">
                <a:solidFill>
                  <a:schemeClr val="tx1"/>
                </a:solidFill>
                <a:effectLst/>
                <a:latin typeface="+mn-lt"/>
                <a:ea typeface="+mn-ea"/>
                <a:cs typeface="+mn-cs"/>
              </a:rPr>
              <a:t>also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challenges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Working</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together</a:t>
            </a:r>
            <a:r>
              <a:rPr lang="nl-BE" sz="1200" kern="1200" dirty="0">
                <a:solidFill>
                  <a:schemeClr val="tx1"/>
                </a:solidFill>
                <a:effectLst/>
                <a:latin typeface="+mn-lt"/>
                <a:ea typeface="+mn-ea"/>
                <a:cs typeface="+mn-cs"/>
              </a:rPr>
              <a:t> in </a:t>
            </a:r>
            <a:r>
              <a:rPr lang="nl-BE" sz="1200" kern="1200" dirty="0" err="1">
                <a:solidFill>
                  <a:schemeClr val="tx1"/>
                </a:solidFill>
                <a:effectLst/>
                <a:latin typeface="+mn-lt"/>
                <a:ea typeface="+mn-ea"/>
                <a:cs typeface="+mn-cs"/>
              </a:rPr>
              <a:t>an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way is </a:t>
            </a:r>
            <a:r>
              <a:rPr lang="nl-BE" sz="1200" kern="1200" dirty="0" err="1">
                <a:solidFill>
                  <a:schemeClr val="tx1"/>
                </a:solidFill>
                <a:effectLst/>
                <a:latin typeface="+mn-lt"/>
                <a:ea typeface="+mn-ea"/>
                <a:cs typeface="+mn-cs"/>
              </a:rPr>
              <a:t>not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self</a:t>
            </a:r>
            <a:r>
              <a:rPr lang="nl-BE" sz="1200" kern="1200" dirty="0">
                <a:solidFill>
                  <a:schemeClr val="tx1"/>
                </a:solidFill>
                <a:effectLst/>
                <a:latin typeface="+mn-lt"/>
                <a:ea typeface="+mn-ea"/>
                <a:cs typeface="+mn-cs"/>
              </a:rPr>
              <a:t>-evident,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certain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preconditions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should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be</a:t>
            </a:r>
            <a:r>
              <a:rPr lang="nl-BE" sz="1200" kern="1200" dirty="0">
                <a:solidFill>
                  <a:schemeClr val="tx1"/>
                </a:solidFill>
                <a:effectLst/>
                <a:latin typeface="+mn-lt"/>
                <a:ea typeface="+mn-ea"/>
                <a:cs typeface="+mn-cs"/>
              </a:rPr>
              <a:t> met. We </a:t>
            </a:r>
            <a:r>
              <a:rPr lang="nl-BE" sz="1200" kern="1200" dirty="0" err="1">
                <a:solidFill>
                  <a:schemeClr val="tx1"/>
                </a:solidFill>
                <a:effectLst/>
                <a:latin typeface="+mn-lt"/>
                <a:ea typeface="+mn-ea"/>
                <a:cs typeface="+mn-cs"/>
              </a:rPr>
              <a:t>elaborate</a:t>
            </a:r>
            <a:r>
              <a:rPr lang="nl-BE" sz="1200" kern="1200" dirty="0">
                <a:solidFill>
                  <a:schemeClr val="tx1"/>
                </a:solidFill>
                <a:effectLst/>
                <a:latin typeface="+mn-lt"/>
                <a:ea typeface="+mn-ea"/>
                <a:cs typeface="+mn-cs"/>
              </a:rPr>
              <a:t> on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preconditions</a:t>
            </a:r>
            <a:r>
              <a:rPr lang="nl-BE" sz="1200" kern="1200" dirty="0">
                <a:solidFill>
                  <a:schemeClr val="tx1"/>
                </a:solidFill>
                <a:effectLst/>
                <a:latin typeface="+mn-lt"/>
                <a:ea typeface="+mn-ea"/>
                <a:cs typeface="+mn-cs"/>
              </a:rPr>
              <a:t> at 4 levels: (1) shared </a:t>
            </a:r>
            <a:r>
              <a:rPr lang="nl-BE" sz="1200" kern="1200" dirty="0" err="1">
                <a:solidFill>
                  <a:schemeClr val="tx1"/>
                </a:solidFill>
                <a:effectLst/>
                <a:latin typeface="+mn-lt"/>
                <a:ea typeface="+mn-ea"/>
                <a:cs typeface="+mn-cs"/>
              </a:rPr>
              <a:t>vision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goals; (2) </a:t>
            </a:r>
            <a:r>
              <a:rPr lang="nl-BE" sz="1200" kern="1200" dirty="0" err="1">
                <a:solidFill>
                  <a:schemeClr val="tx1"/>
                </a:solidFill>
                <a:effectLst/>
                <a:latin typeface="+mn-lt"/>
                <a:ea typeface="+mn-ea"/>
                <a:cs typeface="+mn-cs"/>
              </a:rPr>
              <a:t>leadership</a:t>
            </a:r>
            <a:r>
              <a:rPr lang="nl-BE" sz="1200" kern="1200" dirty="0">
                <a:solidFill>
                  <a:schemeClr val="tx1"/>
                </a:solidFill>
                <a:effectLst/>
                <a:latin typeface="+mn-lt"/>
                <a:ea typeface="+mn-ea"/>
                <a:cs typeface="+mn-cs"/>
              </a:rPr>
              <a:t>, management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competent </a:t>
            </a:r>
            <a:r>
              <a:rPr lang="nl-BE" sz="1200" kern="1200" dirty="0" err="1">
                <a:solidFill>
                  <a:schemeClr val="tx1"/>
                </a:solidFill>
                <a:effectLst/>
                <a:latin typeface="+mn-lt"/>
                <a:ea typeface="+mn-ea"/>
                <a:cs typeface="+mn-cs"/>
              </a:rPr>
              <a:t>workforce</a:t>
            </a:r>
            <a:r>
              <a:rPr lang="nl-BE" sz="1200" kern="1200" dirty="0">
                <a:solidFill>
                  <a:schemeClr val="tx1"/>
                </a:solidFill>
                <a:effectLst/>
                <a:latin typeface="+mn-lt"/>
                <a:ea typeface="+mn-ea"/>
                <a:cs typeface="+mn-cs"/>
              </a:rPr>
              <a:t>; (3) policy </a:t>
            </a:r>
            <a:r>
              <a:rPr lang="nl-BE" sz="1200" kern="1200" dirty="0" err="1">
                <a:solidFill>
                  <a:schemeClr val="tx1"/>
                </a:solidFill>
                <a:effectLst/>
                <a:latin typeface="+mn-lt"/>
                <a:ea typeface="+mn-ea"/>
                <a:cs typeface="+mn-cs"/>
              </a:rPr>
              <a:t>framework</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sufficient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funding</a:t>
            </a:r>
            <a:r>
              <a:rPr lang="nl-BE" sz="1200" kern="1200" dirty="0">
                <a:solidFill>
                  <a:schemeClr val="tx1"/>
                </a:solidFill>
                <a:effectLst/>
                <a:latin typeface="+mn-lt"/>
                <a:ea typeface="+mn-ea"/>
                <a:cs typeface="+mn-cs"/>
              </a:rPr>
              <a:t>; (4) </a:t>
            </a:r>
            <a:r>
              <a:rPr lang="nl-BE" sz="1200" kern="1200" dirty="0" err="1">
                <a:solidFill>
                  <a:schemeClr val="tx1"/>
                </a:solidFill>
                <a:effectLst/>
                <a:latin typeface="+mn-lt"/>
                <a:ea typeface="+mn-ea"/>
                <a:cs typeface="+mn-cs"/>
              </a:rPr>
              <a:t>participation</a:t>
            </a:r>
            <a:r>
              <a:rPr lang="nl-BE" sz="1200" kern="1200" dirty="0">
                <a:solidFill>
                  <a:schemeClr val="tx1"/>
                </a:solidFill>
                <a:effectLst/>
                <a:latin typeface="+mn-lt"/>
                <a:ea typeface="+mn-ea"/>
                <a:cs typeface="+mn-cs"/>
              </a:rPr>
              <a:t> of families.</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The second part of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presentation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will</a:t>
            </a:r>
            <a:r>
              <a:rPr lang="nl-BE" sz="1200" kern="1200" dirty="0">
                <a:solidFill>
                  <a:schemeClr val="tx1"/>
                </a:solidFill>
                <a:effectLst/>
                <a:latin typeface="+mn-lt"/>
                <a:ea typeface="+mn-ea"/>
                <a:cs typeface="+mn-cs"/>
              </a:rPr>
              <a:t> focus on Roma, as </a:t>
            </a:r>
            <a:r>
              <a:rPr lang="nl-BE" sz="1200" kern="1200" dirty="0" err="1">
                <a:solidFill>
                  <a:schemeClr val="tx1"/>
                </a:solidFill>
                <a:effectLst/>
                <a:latin typeface="+mn-lt"/>
                <a:ea typeface="+mn-ea"/>
                <a:cs typeface="+mn-cs"/>
              </a:rPr>
              <a:t>one</a:t>
            </a:r>
            <a:r>
              <a:rPr lang="nl-BE" sz="1200" kern="1200" dirty="0">
                <a:solidFill>
                  <a:schemeClr val="tx1"/>
                </a:solidFill>
                <a:effectLst/>
                <a:latin typeface="+mn-lt"/>
                <a:ea typeface="+mn-ea"/>
                <a:cs typeface="+mn-cs"/>
              </a:rPr>
              <a:t> of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most </a:t>
            </a:r>
            <a:r>
              <a:rPr lang="nl-BE" sz="1200" kern="1200" dirty="0" err="1">
                <a:solidFill>
                  <a:schemeClr val="tx1"/>
                </a:solidFill>
                <a:effectLst/>
                <a:latin typeface="+mn-lt"/>
                <a:ea typeface="+mn-ea"/>
                <a:cs typeface="+mn-cs"/>
              </a:rPr>
              <a:t>disadvantaged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vulnerable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groups</a:t>
            </a:r>
            <a:r>
              <a:rPr lang="nl-BE" sz="1200" kern="1200" dirty="0">
                <a:solidFill>
                  <a:schemeClr val="tx1"/>
                </a:solidFill>
                <a:effectLst/>
                <a:latin typeface="+mn-lt"/>
                <a:ea typeface="+mn-ea"/>
                <a:cs typeface="+mn-cs"/>
              </a:rPr>
              <a:t> in Europe.  Extreme </a:t>
            </a:r>
            <a:r>
              <a:rPr lang="nl-BE" sz="1200" kern="1200" dirty="0" err="1">
                <a:solidFill>
                  <a:schemeClr val="tx1"/>
                </a:solidFill>
                <a:effectLst/>
                <a:latin typeface="+mn-lt"/>
                <a:ea typeface="+mn-ea"/>
                <a:cs typeface="+mn-cs"/>
              </a:rPr>
              <a:t>poverty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unequal</a:t>
            </a:r>
            <a:r>
              <a:rPr lang="nl-BE" sz="1200" kern="1200" dirty="0">
                <a:solidFill>
                  <a:schemeClr val="tx1"/>
                </a:solidFill>
                <a:effectLst/>
                <a:latin typeface="+mn-lt"/>
                <a:ea typeface="+mn-ea"/>
                <a:cs typeface="+mn-cs"/>
              </a:rPr>
              <a:t> access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ECEC, </a:t>
            </a:r>
            <a:r>
              <a:rPr lang="nl-BE" sz="1200" kern="1200" dirty="0" err="1">
                <a:solidFill>
                  <a:schemeClr val="tx1"/>
                </a:solidFill>
                <a:effectLst/>
                <a:latin typeface="+mn-lt"/>
                <a:ea typeface="+mn-ea"/>
                <a:cs typeface="+mn-cs"/>
              </a:rPr>
              <a:t>discrimination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segregation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that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many</a:t>
            </a:r>
            <a:r>
              <a:rPr lang="nl-BE" sz="1200" kern="1200" dirty="0">
                <a:solidFill>
                  <a:schemeClr val="tx1"/>
                </a:solidFill>
                <a:effectLst/>
                <a:latin typeface="+mn-lt"/>
                <a:ea typeface="+mn-ea"/>
                <a:cs typeface="+mn-cs"/>
              </a:rPr>
              <a:t> Roma </a:t>
            </a:r>
            <a:r>
              <a:rPr lang="nl-BE" sz="1200" kern="1200" dirty="0" err="1">
                <a:solidFill>
                  <a:schemeClr val="tx1"/>
                </a:solidFill>
                <a:effectLst/>
                <a:latin typeface="+mn-lt"/>
                <a:ea typeface="+mn-ea"/>
                <a:cs typeface="+mn-cs"/>
              </a:rPr>
              <a:t>children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experience</a:t>
            </a:r>
            <a:r>
              <a:rPr lang="nl-BE" sz="1200" kern="1200" dirty="0">
                <a:solidFill>
                  <a:schemeClr val="tx1"/>
                </a:solidFill>
                <a:effectLst/>
                <a:latin typeface="+mn-lt"/>
                <a:ea typeface="+mn-ea"/>
                <a:cs typeface="+mn-cs"/>
              </a:rPr>
              <a:t> put </a:t>
            </a:r>
            <a:r>
              <a:rPr lang="nl-BE" sz="1200" kern="1200" dirty="0" err="1">
                <a:solidFill>
                  <a:schemeClr val="tx1"/>
                </a:solidFill>
                <a:effectLst/>
                <a:latin typeface="+mn-lt"/>
                <a:ea typeface="+mn-ea"/>
                <a:cs typeface="+mn-cs"/>
              </a:rPr>
              <a:t>them</a:t>
            </a:r>
            <a:r>
              <a:rPr lang="nl-BE" sz="1200" kern="1200" dirty="0">
                <a:solidFill>
                  <a:schemeClr val="tx1"/>
                </a:solidFill>
                <a:effectLst/>
                <a:latin typeface="+mn-lt"/>
                <a:ea typeface="+mn-ea"/>
                <a:cs typeface="+mn-cs"/>
              </a:rPr>
              <a:t> in risk </a:t>
            </a:r>
            <a:r>
              <a:rPr lang="nl-BE" sz="1200" kern="1200" dirty="0" err="1">
                <a:solidFill>
                  <a:schemeClr val="tx1"/>
                </a:solidFill>
                <a:effectLst/>
                <a:latin typeface="+mn-lt"/>
                <a:ea typeface="+mn-ea"/>
                <a:cs typeface="+mn-cs"/>
              </a:rPr>
              <a:t>from</a:t>
            </a:r>
            <a:r>
              <a:rPr lang="nl-BE" sz="1200" kern="1200" dirty="0">
                <a:solidFill>
                  <a:schemeClr val="tx1"/>
                </a:solidFill>
                <a:effectLst/>
                <a:latin typeface="+mn-lt"/>
                <a:ea typeface="+mn-ea"/>
                <a:cs typeface="+mn-cs"/>
              </a:rPr>
              <a:t> a </a:t>
            </a:r>
            <a:r>
              <a:rPr lang="nl-BE" sz="1200" kern="1200" dirty="0" err="1">
                <a:solidFill>
                  <a:schemeClr val="tx1"/>
                </a:solidFill>
                <a:effectLst/>
                <a:latin typeface="+mn-lt"/>
                <a:ea typeface="+mn-ea"/>
                <a:cs typeface="+mn-cs"/>
              </a:rPr>
              <a:t>very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young</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age</a:t>
            </a:r>
            <a:r>
              <a:rPr lang="nl-BE" sz="1200" kern="1200" dirty="0">
                <a:solidFill>
                  <a:schemeClr val="tx1"/>
                </a:solidFill>
                <a:effectLst/>
                <a:latin typeface="+mn-lt"/>
                <a:ea typeface="+mn-ea"/>
                <a:cs typeface="+mn-cs"/>
              </a:rPr>
              <a:t>, even </a:t>
            </a:r>
            <a:r>
              <a:rPr lang="nl-BE" sz="1200" kern="1200" dirty="0" err="1">
                <a:solidFill>
                  <a:schemeClr val="tx1"/>
                </a:solidFill>
                <a:effectLst/>
                <a:latin typeface="+mn-lt"/>
                <a:ea typeface="+mn-ea"/>
                <a:cs typeface="+mn-cs"/>
              </a:rPr>
              <a:t>before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they</a:t>
            </a:r>
            <a:r>
              <a:rPr lang="nl-BE" sz="1200" kern="1200" dirty="0">
                <a:solidFill>
                  <a:schemeClr val="tx1"/>
                </a:solidFill>
                <a:effectLst/>
                <a:latin typeface="+mn-lt"/>
                <a:ea typeface="+mn-ea"/>
                <a:cs typeface="+mn-cs"/>
              </a:rPr>
              <a:t> are born. </a:t>
            </a:r>
            <a:r>
              <a:rPr lang="nl-BE" sz="1200" kern="1200" dirty="0" err="1">
                <a:solidFill>
                  <a:schemeClr val="tx1"/>
                </a:solidFill>
                <a:effectLst/>
                <a:latin typeface="+mn-lt"/>
                <a:ea typeface="+mn-ea"/>
                <a:cs typeface="+mn-cs"/>
              </a:rPr>
              <a:t>Addressing</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their</a:t>
            </a:r>
            <a:r>
              <a:rPr lang="nl-BE" sz="1200" kern="1200" dirty="0">
                <a:solidFill>
                  <a:schemeClr val="tx1"/>
                </a:solidFill>
                <a:effectLst/>
                <a:latin typeface="+mn-lt"/>
                <a:ea typeface="+mn-ea"/>
                <a:cs typeface="+mn-cs"/>
              </a:rPr>
              <a:t> complex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specific</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needs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requires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comprehensive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multi-sectoral</a:t>
            </a:r>
            <a:r>
              <a:rPr lang="nl-BE" sz="1200" kern="1200" dirty="0">
                <a:solidFill>
                  <a:schemeClr val="tx1"/>
                </a:solidFill>
                <a:effectLst/>
                <a:latin typeface="+mn-lt"/>
                <a:ea typeface="+mn-ea"/>
                <a:cs typeface="+mn-cs"/>
              </a:rPr>
              <a:t> approach. A model of </a:t>
            </a:r>
            <a:r>
              <a:rPr lang="nl-BE" sz="1200" kern="1200" dirty="0" err="1">
                <a:solidFill>
                  <a:schemeClr val="tx1"/>
                </a:solidFill>
                <a:effectLst/>
                <a:latin typeface="+mn-lt"/>
                <a:ea typeface="+mn-ea"/>
                <a:cs typeface="+mn-cs"/>
              </a:rPr>
              <a:t>comprehensive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early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years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intervention</a:t>
            </a:r>
            <a:r>
              <a:rPr lang="nl-BE" sz="1200" kern="1200" dirty="0">
                <a:solidFill>
                  <a:schemeClr val="tx1"/>
                </a:solidFill>
                <a:effectLst/>
                <a:latin typeface="+mn-lt"/>
                <a:ea typeface="+mn-ea"/>
                <a:cs typeface="+mn-cs"/>
              </a:rPr>
              <a:t> model </a:t>
            </a:r>
            <a:r>
              <a:rPr lang="nl-BE" sz="1200" kern="1200" dirty="0" err="1">
                <a:solidFill>
                  <a:schemeClr val="tx1"/>
                </a:solidFill>
                <a:effectLst/>
                <a:latin typeface="+mn-lt"/>
                <a:ea typeface="+mn-ea"/>
                <a:cs typeface="+mn-cs"/>
              </a:rPr>
              <a:t>for</a:t>
            </a:r>
            <a:r>
              <a:rPr lang="nl-BE" sz="1200" kern="1200" dirty="0">
                <a:solidFill>
                  <a:schemeClr val="tx1"/>
                </a:solidFill>
                <a:effectLst/>
                <a:latin typeface="+mn-lt"/>
                <a:ea typeface="+mn-ea"/>
                <a:cs typeface="+mn-cs"/>
              </a:rPr>
              <a:t> Roma </a:t>
            </a:r>
            <a:r>
              <a:rPr lang="nl-BE" sz="1200" kern="1200" dirty="0" err="1">
                <a:solidFill>
                  <a:schemeClr val="tx1"/>
                </a:solidFill>
                <a:effectLst/>
                <a:latin typeface="+mn-lt"/>
                <a:ea typeface="+mn-ea"/>
                <a:cs typeface="+mn-cs"/>
              </a:rPr>
              <a:t>children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their</a:t>
            </a:r>
            <a:r>
              <a:rPr lang="nl-BE" sz="1200" kern="1200" dirty="0">
                <a:solidFill>
                  <a:schemeClr val="tx1"/>
                </a:solidFill>
                <a:effectLst/>
                <a:latin typeface="+mn-lt"/>
                <a:ea typeface="+mn-ea"/>
                <a:cs typeface="+mn-cs"/>
              </a:rPr>
              <a:t> families </a:t>
            </a:r>
            <a:r>
              <a:rPr lang="nl-BE" sz="1200" kern="1200" dirty="0" err="1">
                <a:solidFill>
                  <a:schemeClr val="tx1"/>
                </a:solidFill>
                <a:effectLst/>
                <a:latin typeface="+mn-lt"/>
                <a:ea typeface="+mn-ea"/>
                <a:cs typeface="+mn-cs"/>
              </a:rPr>
              <a:t>that</a:t>
            </a:r>
            <a:r>
              <a:rPr lang="nl-BE" sz="1200" kern="1200" dirty="0">
                <a:solidFill>
                  <a:schemeClr val="tx1"/>
                </a:solidFill>
                <a:effectLst/>
                <a:latin typeface="+mn-lt"/>
                <a:ea typeface="+mn-ea"/>
                <a:cs typeface="+mn-cs"/>
              </a:rPr>
              <a:t> is </a:t>
            </a:r>
            <a:r>
              <a:rPr lang="nl-BE" sz="1200" kern="1200" dirty="0" err="1">
                <a:solidFill>
                  <a:schemeClr val="tx1"/>
                </a:solidFill>
                <a:effectLst/>
                <a:latin typeface="+mn-lt"/>
                <a:ea typeface="+mn-ea"/>
                <a:cs typeface="+mn-cs"/>
              </a:rPr>
              <a:t>based</a:t>
            </a:r>
            <a:r>
              <a:rPr lang="nl-BE" sz="1200" kern="1200" dirty="0">
                <a:solidFill>
                  <a:schemeClr val="tx1"/>
                </a:solidFill>
                <a:effectLst/>
                <a:latin typeface="+mn-lt"/>
                <a:ea typeface="+mn-ea"/>
                <a:cs typeface="+mn-cs"/>
              </a:rPr>
              <a:t> on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working</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will</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be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presented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References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examples</a:t>
            </a:r>
            <a:r>
              <a:rPr lang="nl-BE" sz="1200" kern="1200" dirty="0">
                <a:solidFill>
                  <a:schemeClr val="tx1"/>
                </a:solidFill>
                <a:effectLst/>
                <a:latin typeface="+mn-lt"/>
                <a:ea typeface="+mn-ea"/>
                <a:cs typeface="+mn-cs"/>
              </a:rPr>
              <a:t> of </a:t>
            </a:r>
            <a:r>
              <a:rPr lang="nl-BE" sz="1200" kern="1200" dirty="0" err="1">
                <a:solidFill>
                  <a:schemeClr val="tx1"/>
                </a:solidFill>
                <a:effectLst/>
                <a:latin typeface="+mn-lt"/>
                <a:ea typeface="+mn-ea"/>
                <a:cs typeface="+mn-cs"/>
              </a:rPr>
              <a:t>good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practice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will</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be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used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show </a:t>
            </a:r>
            <a:r>
              <a:rPr lang="nl-BE" sz="1200" kern="1200" dirty="0" err="1">
                <a:solidFill>
                  <a:schemeClr val="tx1"/>
                </a:solidFill>
                <a:effectLst/>
                <a:latin typeface="+mn-lt"/>
                <a:ea typeface="+mn-ea"/>
                <a:cs typeface="+mn-cs"/>
              </a:rPr>
              <a:t>how</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integrated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working</a:t>
            </a:r>
            <a:r>
              <a:rPr lang="nl-BE" sz="1200" kern="1200" dirty="0">
                <a:solidFill>
                  <a:schemeClr val="tx1"/>
                </a:solidFill>
                <a:effectLst/>
                <a:latin typeface="+mn-lt"/>
                <a:ea typeface="+mn-ea"/>
                <a:cs typeface="+mn-cs"/>
              </a:rPr>
              <a:t>     </a:t>
            </a:r>
          </a:p>
          <a:p>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1</a:t>
            </a:fld>
            <a:endParaRPr lang="es-ES_tradnl"/>
          </a:p>
        </p:txBody>
      </p:sp>
    </p:spTree>
    <p:extLst>
      <p:ext uri="{BB962C8B-B14F-4D97-AF65-F5344CB8AC3E}">
        <p14:creationId xmlns:p14="http://schemas.microsoft.com/office/powerpoint/2010/main" val="172890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Integrated working is the only way to go. </a:t>
            </a:r>
          </a:p>
          <a:p>
            <a:endParaRPr lang="nl-BE" dirty="0"/>
          </a:p>
          <a:p>
            <a:r>
              <a:rPr lang="nl-BE" dirty="0"/>
              <a:t>First, because children and families can’t be divided in different pieces, as shown in the figure. Or as katrien Verhegge,</a:t>
            </a:r>
            <a:r>
              <a:rPr lang="nl-BE" baseline="0" dirty="0"/>
              <a:t> head of the Flemish administration said: a problem of a child or a family is never isolated, it is always holistic. So services should work holistic as well </a:t>
            </a:r>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2</a:t>
            </a:fld>
            <a:endParaRPr lang="es-ES_tradnl"/>
          </a:p>
        </p:txBody>
      </p:sp>
    </p:spTree>
    <p:extLst>
      <p:ext uri="{BB962C8B-B14F-4D97-AF65-F5344CB8AC3E}">
        <p14:creationId xmlns:p14="http://schemas.microsoft.com/office/powerpoint/2010/main" val="347765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It is </a:t>
            </a:r>
            <a:r>
              <a:rPr lang="nl-BE" baseline="0" dirty="0" err="1"/>
              <a:t>clear</a:t>
            </a:r>
            <a:r>
              <a:rPr lang="nl-BE" baseline="0" dirty="0"/>
              <a:t> </a:t>
            </a:r>
            <a:r>
              <a:rPr lang="nl-BE" baseline="0" dirty="0" err="1"/>
              <a:t>that</a:t>
            </a:r>
            <a:r>
              <a:rPr lang="nl-BE" baseline="0" dirty="0"/>
              <a:t> </a:t>
            </a:r>
            <a:r>
              <a:rPr lang="nl-BE" baseline="0" dirty="0" err="1"/>
              <a:t>one</a:t>
            </a:r>
            <a:r>
              <a:rPr lang="nl-BE" baseline="0" dirty="0"/>
              <a:t> </a:t>
            </a:r>
            <a:r>
              <a:rPr lang="nl-BE" baseline="0" dirty="0" err="1"/>
              <a:t>organisation</a:t>
            </a:r>
            <a:r>
              <a:rPr lang="nl-BE" baseline="0" dirty="0"/>
              <a:t> alone </a:t>
            </a:r>
            <a:r>
              <a:rPr lang="nl-BE" sz="1200" kern="1200" dirty="0" err="1">
                <a:solidFill>
                  <a:schemeClr val="tx1"/>
                </a:solidFill>
                <a:effectLst/>
                <a:latin typeface="+mn-lt"/>
                <a:ea typeface="+mn-ea"/>
                <a:cs typeface="+mn-cs"/>
              </a:rPr>
              <a:t>can</a:t>
            </a:r>
            <a:r>
              <a:rPr lang="nl-BE" sz="1200" kern="1200" dirty="0">
                <a:solidFill>
                  <a:schemeClr val="tx1"/>
                </a:solidFill>
                <a:effectLst/>
                <a:latin typeface="+mn-lt"/>
                <a:ea typeface="+mn-ea"/>
                <a:cs typeface="+mn-cs"/>
              </a:rPr>
              <a:t> no </a:t>
            </a:r>
            <a:r>
              <a:rPr lang="nl-BE" sz="1200" kern="1200" dirty="0" err="1">
                <a:solidFill>
                  <a:schemeClr val="tx1"/>
                </a:solidFill>
                <a:effectLst/>
                <a:latin typeface="+mn-lt"/>
                <a:ea typeface="+mn-ea"/>
                <a:cs typeface="+mn-cs"/>
              </a:rPr>
              <a:t>longer</a:t>
            </a:r>
            <a:r>
              <a:rPr lang="nl-BE" sz="1200" kern="1200" dirty="0">
                <a:solidFill>
                  <a:schemeClr val="tx1"/>
                </a:solidFill>
                <a:effectLst/>
                <a:latin typeface="+mn-lt"/>
                <a:ea typeface="+mn-ea"/>
                <a:cs typeface="+mn-cs"/>
              </a:rPr>
              <a:t> deal </a:t>
            </a:r>
            <a:r>
              <a:rPr lang="nl-BE" sz="1200" kern="1200" dirty="0" err="1">
                <a:solidFill>
                  <a:schemeClr val="tx1"/>
                </a:solidFill>
                <a:effectLst/>
                <a:latin typeface="+mn-lt"/>
                <a:ea typeface="+mn-ea"/>
                <a:cs typeface="+mn-cs"/>
              </a:rPr>
              <a:t>with</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multifaceted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problems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that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vulnerable</a:t>
            </a:r>
            <a:r>
              <a:rPr lang="nl-BE" sz="1200" kern="1200" dirty="0">
                <a:solidFill>
                  <a:schemeClr val="tx1"/>
                </a:solidFill>
                <a:effectLst/>
                <a:latin typeface="+mn-lt"/>
                <a:ea typeface="+mn-ea"/>
                <a:cs typeface="+mn-cs"/>
              </a:rPr>
              <a:t> families face. </a:t>
            </a:r>
            <a:r>
              <a:rPr lang="nl-BE" sz="1200" kern="1200" dirty="0" err="1">
                <a:solidFill>
                  <a:schemeClr val="tx1"/>
                </a:solidFill>
                <a:effectLst/>
                <a:latin typeface="+mn-lt"/>
                <a:ea typeface="+mn-ea"/>
                <a:cs typeface="+mn-cs"/>
              </a:rPr>
              <a:t>Fragmentation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between</a:t>
            </a:r>
            <a:r>
              <a:rPr lang="nl-BE" sz="1200" kern="1200" dirty="0">
                <a:solidFill>
                  <a:schemeClr val="tx1"/>
                </a:solidFill>
                <a:effectLst/>
                <a:latin typeface="+mn-lt"/>
                <a:ea typeface="+mn-ea"/>
                <a:cs typeface="+mn-cs"/>
              </a:rPr>
              <a:t> services </a:t>
            </a:r>
            <a:r>
              <a:rPr lang="nl-BE" sz="1200" kern="1200" dirty="0" err="1">
                <a:solidFill>
                  <a:schemeClr val="tx1"/>
                </a:solidFill>
                <a:effectLst/>
                <a:latin typeface="+mn-lt"/>
                <a:ea typeface="+mn-ea"/>
                <a:cs typeface="+mn-cs"/>
              </a:rPr>
              <a:t>should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therefore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be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avoided</a:t>
            </a:r>
            <a:r>
              <a:rPr lang="nl-BE" sz="1200" kern="1200" dirty="0">
                <a:solidFill>
                  <a:schemeClr val="tx1"/>
                </a:solidFill>
                <a:effectLst/>
                <a:latin typeface="+mn-lt"/>
                <a:ea typeface="+mn-ea"/>
                <a:cs typeface="+mn-cs"/>
              </a:rPr>
              <a:t>.</a:t>
            </a:r>
            <a:r>
              <a:rPr lang="nl-BE" sz="1200" kern="1200" baseline="0" dirty="0">
                <a:solidFill>
                  <a:schemeClr val="tx1"/>
                </a:solidFill>
                <a:effectLst/>
                <a:latin typeface="+mn-lt"/>
                <a:ea typeface="+mn-ea"/>
                <a:cs typeface="+mn-cs"/>
              </a:rPr>
              <a:t> </a:t>
            </a:r>
          </a:p>
          <a:p>
            <a:r>
              <a:rPr lang="nl-BE" sz="1200" kern="1200" baseline="0" dirty="0" err="1">
                <a:solidFill>
                  <a:schemeClr val="tx1"/>
                </a:solidFill>
                <a:effectLst/>
                <a:latin typeface="+mn-lt"/>
                <a:ea typeface="+mn-ea"/>
                <a:cs typeface="+mn-cs"/>
              </a:rPr>
              <a:t>So</a:t>
            </a:r>
            <a:r>
              <a:rPr lang="nl-BE" sz="1200" kern="1200" baseline="0" dirty="0">
                <a:solidFill>
                  <a:schemeClr val="tx1"/>
                </a:solidFill>
                <a:effectLst/>
                <a:latin typeface="+mn-lt"/>
                <a:ea typeface="+mn-ea"/>
                <a:cs typeface="+mn-cs"/>
              </a:rPr>
              <a:t>, </a:t>
            </a:r>
            <a:r>
              <a:rPr lang="nl-BE" baseline="0" dirty="0"/>
              <a:t>we </a:t>
            </a:r>
            <a:r>
              <a:rPr lang="nl-BE" baseline="0" dirty="0" err="1"/>
              <a:t>can</a:t>
            </a:r>
            <a:r>
              <a:rPr lang="nl-BE" baseline="0" dirty="0"/>
              <a:t> </a:t>
            </a:r>
            <a:r>
              <a:rPr lang="nl-BE" baseline="0" dirty="0" err="1"/>
              <a:t>only</a:t>
            </a:r>
            <a:r>
              <a:rPr lang="nl-BE" baseline="0" dirty="0"/>
              <a:t> </a:t>
            </a:r>
            <a:r>
              <a:rPr lang="nl-BE" baseline="0" dirty="0" err="1"/>
              <a:t>conclude</a:t>
            </a:r>
            <a:r>
              <a:rPr lang="nl-BE" baseline="0" dirty="0"/>
              <a:t> </a:t>
            </a:r>
            <a:r>
              <a:rPr lang="nl-BE" baseline="0" dirty="0" err="1"/>
              <a:t>that</a:t>
            </a:r>
            <a:r>
              <a:rPr lang="nl-BE" baseline="0" dirty="0"/>
              <a:t> </a:t>
            </a:r>
            <a:r>
              <a:rPr lang="nl-BE" baseline="0" dirty="0" err="1"/>
              <a:t>integrated</a:t>
            </a:r>
            <a:r>
              <a:rPr lang="nl-BE" baseline="0" dirty="0"/>
              <a:t> </a:t>
            </a:r>
            <a:r>
              <a:rPr lang="nl-BE" baseline="0" dirty="0" err="1"/>
              <a:t>working</a:t>
            </a:r>
            <a:r>
              <a:rPr lang="nl-BE" baseline="0" dirty="0"/>
              <a:t>, </a:t>
            </a:r>
            <a:r>
              <a:rPr lang="nl-BE" baseline="0" dirty="0" err="1"/>
              <a:t>where</a:t>
            </a:r>
            <a:r>
              <a:rPr lang="nl-BE" baseline="0" dirty="0"/>
              <a:t> </a:t>
            </a:r>
            <a:r>
              <a:rPr lang="nl-BE" baseline="0" dirty="0" err="1"/>
              <a:t>there</a:t>
            </a:r>
            <a:r>
              <a:rPr lang="nl-BE" baseline="0" dirty="0"/>
              <a:t> is a </a:t>
            </a:r>
            <a:r>
              <a:rPr lang="nl-BE" baseline="0" dirty="0" err="1"/>
              <a:t>clear</a:t>
            </a:r>
            <a:r>
              <a:rPr lang="nl-BE" baseline="0" dirty="0"/>
              <a:t> </a:t>
            </a:r>
            <a:r>
              <a:rPr lang="nl-BE" baseline="0" dirty="0" err="1"/>
              <a:t>collaboration</a:t>
            </a:r>
            <a:r>
              <a:rPr lang="nl-BE" baseline="0" dirty="0"/>
              <a:t> </a:t>
            </a:r>
            <a:r>
              <a:rPr lang="nl-BE" baseline="0" dirty="0" err="1"/>
              <a:t>between</a:t>
            </a:r>
            <a:r>
              <a:rPr lang="nl-BE" baseline="0" dirty="0"/>
              <a:t> </a:t>
            </a:r>
            <a:r>
              <a:rPr lang="nl-BE" baseline="0" dirty="0" err="1"/>
              <a:t>sevices</a:t>
            </a:r>
            <a:r>
              <a:rPr lang="nl-BE" baseline="0" dirty="0"/>
              <a:t>,  is </a:t>
            </a:r>
            <a:r>
              <a:rPr lang="nl-BE" baseline="0" dirty="0" err="1"/>
              <a:t>the</a:t>
            </a:r>
            <a:r>
              <a:rPr lang="nl-BE" baseline="0" dirty="0"/>
              <a:t> </a:t>
            </a:r>
            <a:r>
              <a:rPr lang="nl-BE" baseline="0" dirty="0" err="1"/>
              <a:t>only</a:t>
            </a:r>
            <a:r>
              <a:rPr lang="nl-BE" baseline="0" dirty="0"/>
              <a:t> way </a:t>
            </a:r>
            <a:r>
              <a:rPr lang="nl-BE" baseline="0" dirty="0" err="1"/>
              <a:t>to</a:t>
            </a:r>
            <a:r>
              <a:rPr lang="nl-BE" baseline="0" dirty="0"/>
              <a:t> </a:t>
            </a:r>
            <a:r>
              <a:rPr lang="nl-BE" baseline="0" dirty="0" err="1"/>
              <a:t>provide</a:t>
            </a:r>
            <a:r>
              <a:rPr lang="nl-BE" baseline="0" dirty="0"/>
              <a:t> </a:t>
            </a:r>
            <a:r>
              <a:rPr lang="nl-BE" baseline="0" dirty="0" err="1"/>
              <a:t>sufficient</a:t>
            </a:r>
            <a:r>
              <a:rPr lang="nl-BE" baseline="0" dirty="0"/>
              <a:t> support </a:t>
            </a:r>
            <a:r>
              <a:rPr lang="nl-BE" baseline="0" dirty="0" err="1"/>
              <a:t>for</a:t>
            </a:r>
            <a:r>
              <a:rPr lang="nl-BE" baseline="0" dirty="0"/>
              <a:t> </a:t>
            </a:r>
            <a:r>
              <a:rPr lang="nl-BE" baseline="0" dirty="0" err="1"/>
              <a:t>children</a:t>
            </a:r>
            <a:r>
              <a:rPr lang="nl-BE" baseline="0" dirty="0"/>
              <a:t> </a:t>
            </a:r>
            <a:r>
              <a:rPr lang="nl-BE" baseline="0" dirty="0" err="1"/>
              <a:t>and</a:t>
            </a:r>
            <a:r>
              <a:rPr lang="nl-BE" baseline="0" dirty="0"/>
              <a:t> families .</a:t>
            </a:r>
          </a:p>
          <a:p>
            <a:r>
              <a:rPr lang="nl-BE" baseline="0" dirty="0"/>
              <a:t> The </a:t>
            </a:r>
            <a:r>
              <a:rPr lang="nl-BE" baseline="0" dirty="0" err="1"/>
              <a:t>tendency</a:t>
            </a:r>
            <a:r>
              <a:rPr lang="nl-BE" baseline="0" dirty="0"/>
              <a:t> </a:t>
            </a:r>
            <a:r>
              <a:rPr lang="nl-BE" baseline="0" dirty="0" err="1"/>
              <a:t>towards</a:t>
            </a:r>
            <a:r>
              <a:rPr lang="nl-BE" baseline="0" dirty="0"/>
              <a:t> more </a:t>
            </a:r>
            <a:r>
              <a:rPr lang="nl-BE" baseline="0" dirty="0" err="1"/>
              <a:t>integration</a:t>
            </a:r>
            <a:r>
              <a:rPr lang="nl-BE" baseline="0" dirty="0"/>
              <a:t> is </a:t>
            </a:r>
            <a:r>
              <a:rPr lang="nl-BE" baseline="0" dirty="0" err="1"/>
              <a:t>clearly</a:t>
            </a:r>
            <a:r>
              <a:rPr lang="nl-BE" baseline="0" dirty="0"/>
              <a:t> </a:t>
            </a:r>
            <a:r>
              <a:rPr lang="nl-BE" baseline="0" dirty="0" err="1"/>
              <a:t>seen</a:t>
            </a:r>
            <a:r>
              <a:rPr lang="nl-BE" baseline="0" dirty="0"/>
              <a:t> in </a:t>
            </a:r>
            <a:r>
              <a:rPr lang="nl-BE" baseline="0" dirty="0" err="1"/>
              <a:t>practice</a:t>
            </a:r>
            <a:r>
              <a:rPr lang="nl-BE" baseline="0" dirty="0"/>
              <a:t>, </a:t>
            </a:r>
            <a:r>
              <a:rPr lang="nl-BE" baseline="0" dirty="0" err="1"/>
              <a:t>reserach</a:t>
            </a:r>
            <a:r>
              <a:rPr lang="nl-BE" baseline="0" dirty="0"/>
              <a:t> </a:t>
            </a:r>
            <a:r>
              <a:rPr lang="nl-BE" baseline="0" dirty="0" err="1"/>
              <a:t>and</a:t>
            </a:r>
            <a:r>
              <a:rPr lang="nl-BE" baseline="0" dirty="0"/>
              <a:t> policy. It is high on </a:t>
            </a:r>
            <a:r>
              <a:rPr lang="nl-BE" baseline="0" dirty="0" err="1"/>
              <a:t>the</a:t>
            </a:r>
            <a:r>
              <a:rPr lang="nl-BE" baseline="0" dirty="0"/>
              <a:t> agenda of </a:t>
            </a:r>
            <a:r>
              <a:rPr lang="nl-BE" baseline="0" dirty="0" err="1"/>
              <a:t>several</a:t>
            </a:r>
            <a:r>
              <a:rPr lang="nl-BE" baseline="0" dirty="0"/>
              <a:t> member </a:t>
            </a:r>
            <a:r>
              <a:rPr lang="nl-BE" baseline="0" dirty="0" err="1"/>
              <a:t>States</a:t>
            </a:r>
            <a:r>
              <a:rPr lang="nl-BE" baseline="0" dirty="0"/>
              <a:t>, as well on </a:t>
            </a:r>
            <a:r>
              <a:rPr lang="nl-BE" baseline="0" dirty="0" err="1"/>
              <a:t>the</a:t>
            </a:r>
            <a:r>
              <a:rPr lang="nl-BE" baseline="0" dirty="0"/>
              <a:t> EU agenda</a:t>
            </a:r>
          </a:p>
          <a:p>
            <a:endParaRPr lang="nl-BE" baseline="0" dirty="0"/>
          </a:p>
          <a:p>
            <a:endParaRPr lang="nl-BE" baseline="0" dirty="0"/>
          </a:p>
          <a:p>
            <a:r>
              <a:rPr lang="nl-BE" baseline="0" dirty="0"/>
              <a:t>In research </a:t>
            </a:r>
            <a:r>
              <a:rPr lang="nl-BE" baseline="0" dirty="0" err="1"/>
              <a:t>integrated</a:t>
            </a:r>
            <a:r>
              <a:rPr lang="nl-BE" baseline="0" dirty="0"/>
              <a:t> </a:t>
            </a:r>
            <a:r>
              <a:rPr lang="nl-BE" baseline="0" dirty="0" err="1"/>
              <a:t>working</a:t>
            </a:r>
            <a:r>
              <a:rPr lang="nl-BE" baseline="0" dirty="0"/>
              <a:t> </a:t>
            </a:r>
            <a:r>
              <a:rPr lang="nl-BE" baseline="0" dirty="0" err="1"/>
              <a:t>receives</a:t>
            </a:r>
            <a:r>
              <a:rPr lang="nl-BE" baseline="0" dirty="0"/>
              <a:t> a lot of attention: </a:t>
            </a:r>
            <a:r>
              <a:rPr lang="nl-BE" baseline="0" dirty="0" err="1"/>
              <a:t>for</a:t>
            </a:r>
            <a:r>
              <a:rPr lang="nl-BE" baseline="0" dirty="0"/>
              <a:t> </a:t>
            </a:r>
            <a:r>
              <a:rPr lang="nl-BE" baseline="0" dirty="0" err="1"/>
              <a:t>example</a:t>
            </a:r>
            <a:r>
              <a:rPr lang="nl-BE" baseline="0" dirty="0"/>
              <a:t> in </a:t>
            </a:r>
            <a:r>
              <a:rPr lang="nl-BE" baseline="0" dirty="0" err="1"/>
              <a:t>the</a:t>
            </a:r>
            <a:r>
              <a:rPr lang="nl-BE" baseline="0"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dirty="0" err="1"/>
              <a:t>INCh</a:t>
            </a:r>
            <a:r>
              <a:rPr lang="nl-BE" baseline="0" dirty="0"/>
              <a:t> research: </a:t>
            </a:r>
            <a:r>
              <a:rPr lang="en-US" sz="1200" b="0" i="0" kern="1200" dirty="0">
                <a:solidFill>
                  <a:schemeClr val="tx1"/>
                </a:solidFill>
                <a:effectLst/>
                <a:latin typeface="+mn-lt"/>
                <a:ea typeface="+mn-ea"/>
                <a:cs typeface="+mn-cs"/>
              </a:rPr>
              <a:t>Integrated Networks to combat Child poverty</a:t>
            </a:r>
            <a:endParaRPr lang="nl-BE" baseline="0" dirty="0"/>
          </a:p>
          <a:p>
            <a:pPr marL="171450" indent="-171450">
              <a:buFontTx/>
              <a:buChar char="-"/>
            </a:pPr>
            <a:r>
              <a:rPr lang="nl-BE" baseline="0" dirty="0"/>
              <a:t>ISOTIS research – a </a:t>
            </a:r>
            <a:r>
              <a:rPr lang="en-US" dirty="0"/>
              <a:t>Comprehensive review of the literature on inter-agency working with young children, incorporating findings from case studies of good practice in interagency working with young children and their families within Europe. </a:t>
            </a:r>
          </a:p>
          <a:p>
            <a:pPr marL="0" indent="0">
              <a:buFontTx/>
              <a:buNone/>
            </a:pPr>
            <a:endParaRPr lang="en-US" dirty="0"/>
          </a:p>
          <a:p>
            <a:pPr marL="0" indent="0">
              <a:buFontTx/>
              <a:buNone/>
            </a:pPr>
            <a:r>
              <a:rPr lang="en-US" dirty="0"/>
              <a:t>Also, Integrated working is high on the EU agenda.</a:t>
            </a:r>
            <a:r>
              <a:rPr lang="en-US" baseline="0" dirty="0"/>
              <a:t> Think of </a:t>
            </a:r>
            <a:r>
              <a:rPr lang="nl-BE" sz="1200" kern="1200" dirty="0" err="1">
                <a:solidFill>
                  <a:schemeClr val="tx1"/>
                </a:solidFill>
                <a:effectLst/>
                <a:latin typeface="+mn-lt"/>
                <a:ea typeface="+mn-ea"/>
                <a:cs typeface="+mn-cs"/>
              </a:rPr>
              <a:t>Recommendations</a:t>
            </a:r>
            <a:r>
              <a:rPr lang="nl-BE" sz="1200" kern="1200" dirty="0">
                <a:solidFill>
                  <a:schemeClr val="tx1"/>
                </a:solidFill>
                <a:effectLst/>
                <a:latin typeface="+mn-lt"/>
                <a:ea typeface="+mn-ea"/>
                <a:cs typeface="+mn-cs"/>
              </a:rPr>
              <a:t> on </a:t>
            </a:r>
            <a:r>
              <a:rPr lang="nl-BE" sz="1200" kern="1200" dirty="0" err="1">
                <a:solidFill>
                  <a:schemeClr val="tx1"/>
                </a:solidFill>
                <a:effectLst/>
                <a:latin typeface="+mn-lt"/>
                <a:ea typeface="+mn-ea"/>
                <a:cs typeface="+mn-cs"/>
              </a:rPr>
              <a:t>investing</a:t>
            </a:r>
            <a:r>
              <a:rPr lang="nl-BE" sz="1200" kern="1200" dirty="0">
                <a:solidFill>
                  <a:schemeClr val="tx1"/>
                </a:solidFill>
                <a:effectLst/>
                <a:latin typeface="+mn-lt"/>
                <a:ea typeface="+mn-ea"/>
                <a:cs typeface="+mn-cs"/>
              </a:rPr>
              <a:t> in </a:t>
            </a:r>
            <a:r>
              <a:rPr lang="nl-BE" sz="1200" kern="1200" dirty="0" err="1">
                <a:solidFill>
                  <a:schemeClr val="tx1"/>
                </a:solidFill>
                <a:effectLst/>
                <a:latin typeface="+mn-lt"/>
                <a:ea typeface="+mn-ea"/>
                <a:cs typeface="+mn-cs"/>
              </a:rPr>
              <a:t>children</a:t>
            </a:r>
            <a:r>
              <a:rPr lang="nl-BE" sz="1200" kern="1200" dirty="0">
                <a:solidFill>
                  <a:schemeClr val="tx1"/>
                </a:solidFill>
                <a:effectLst/>
                <a:latin typeface="+mn-lt"/>
                <a:ea typeface="+mn-ea"/>
                <a:cs typeface="+mn-cs"/>
              </a:rPr>
              <a:t>, EQF, </a:t>
            </a:r>
            <a:r>
              <a:rPr lang="nl-BE" sz="1200" kern="1200" dirty="0" err="1">
                <a:solidFill>
                  <a:schemeClr val="tx1"/>
                </a:solidFill>
                <a:effectLst/>
                <a:latin typeface="+mn-lt"/>
                <a:ea typeface="+mn-ea"/>
                <a:cs typeface="+mn-cs"/>
              </a:rPr>
              <a:t>pillar</a:t>
            </a:r>
            <a:r>
              <a:rPr lang="nl-BE" sz="1200" kern="1200" dirty="0">
                <a:solidFill>
                  <a:schemeClr val="tx1"/>
                </a:solidFill>
                <a:effectLst/>
                <a:latin typeface="+mn-lt"/>
                <a:ea typeface="+mn-ea"/>
                <a:cs typeface="+mn-cs"/>
              </a:rPr>
              <a:t> of </a:t>
            </a:r>
            <a:r>
              <a:rPr lang="nl-BE" sz="1200" kern="1200" dirty="0" err="1">
                <a:solidFill>
                  <a:schemeClr val="tx1"/>
                </a:solidFill>
                <a:effectLst/>
                <a:latin typeface="+mn-lt"/>
                <a:ea typeface="+mn-ea"/>
                <a:cs typeface="+mn-cs"/>
              </a:rPr>
              <a:t>social</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rights</a:t>
            </a:r>
            <a:r>
              <a:rPr lang="nl-BE" sz="1200" kern="1200" dirty="0">
                <a:solidFill>
                  <a:schemeClr val="tx1"/>
                </a:solidFill>
                <a:effectLst/>
                <a:latin typeface="+mn-lt"/>
                <a:ea typeface="+mn-ea"/>
                <a:cs typeface="+mn-cs"/>
              </a:rPr>
              <a:t>. </a:t>
            </a:r>
            <a:endParaRPr lang="nl-BE" dirty="0"/>
          </a:p>
          <a:p>
            <a:endParaRPr lang="nl-BE" baseline="0"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3</a:t>
            </a:fld>
            <a:endParaRPr lang="es-ES_tradnl"/>
          </a:p>
        </p:txBody>
      </p:sp>
    </p:spTree>
    <p:extLst>
      <p:ext uri="{BB962C8B-B14F-4D97-AF65-F5344CB8AC3E}">
        <p14:creationId xmlns:p14="http://schemas.microsoft.com/office/powerpoint/2010/main" val="50135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err="1"/>
              <a:t>Integrated</a:t>
            </a:r>
            <a:r>
              <a:rPr lang="nl-BE" dirty="0"/>
              <a:t> </a:t>
            </a:r>
            <a:r>
              <a:rPr lang="nl-BE" dirty="0" err="1"/>
              <a:t>working</a:t>
            </a:r>
            <a:r>
              <a:rPr lang="nl-BE" dirty="0"/>
              <a:t> is a hard </a:t>
            </a:r>
            <a:r>
              <a:rPr lang="nl-BE" dirty="0" err="1"/>
              <a:t>to</a:t>
            </a:r>
            <a:r>
              <a:rPr lang="nl-BE" dirty="0"/>
              <a:t> </a:t>
            </a:r>
            <a:r>
              <a:rPr lang="nl-BE" dirty="0" err="1"/>
              <a:t>define</a:t>
            </a:r>
            <a:r>
              <a:rPr lang="nl-BE" dirty="0"/>
              <a:t> concept. </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a:t>1, </a:t>
            </a:r>
            <a:r>
              <a:rPr lang="nl-BE" dirty="0" err="1"/>
              <a:t>there</a:t>
            </a:r>
            <a:r>
              <a:rPr lang="nl-BE" dirty="0"/>
              <a:t> are </a:t>
            </a:r>
            <a:r>
              <a:rPr lang="nl-BE" dirty="0" err="1"/>
              <a:t>many</a:t>
            </a:r>
            <a:r>
              <a:rPr lang="nl-BE" dirty="0"/>
              <a:t> different </a:t>
            </a:r>
            <a:r>
              <a:rPr lang="nl-BE" dirty="0" err="1"/>
              <a:t>terms</a:t>
            </a:r>
            <a:r>
              <a:rPr lang="nl-BE" dirty="0"/>
              <a:t> </a:t>
            </a:r>
            <a:r>
              <a:rPr lang="nl-BE" dirty="0" err="1"/>
              <a:t>used</a:t>
            </a:r>
            <a:r>
              <a:rPr lang="nl-BE" dirty="0"/>
              <a:t> </a:t>
            </a:r>
            <a:r>
              <a:rPr lang="nl-BE" dirty="0" err="1"/>
              <a:t>interchangeably</a:t>
            </a:r>
            <a:r>
              <a:rPr lang="nl-BE" baseline="0" dirty="0"/>
              <a:t>; </a:t>
            </a:r>
            <a:r>
              <a:rPr lang="nl-BE" baseline="0" dirty="0" err="1"/>
              <a:t>all</a:t>
            </a:r>
            <a:r>
              <a:rPr lang="nl-BE" baseline="0" dirty="0"/>
              <a:t> </a:t>
            </a:r>
            <a:r>
              <a:rPr lang="nl-BE" baseline="0" dirty="0" err="1"/>
              <a:t>referening</a:t>
            </a:r>
            <a:r>
              <a:rPr lang="nl-BE" baseline="0" dirty="0"/>
              <a:t> </a:t>
            </a:r>
            <a:r>
              <a:rPr lang="nl-BE" baseline="0" dirty="0" err="1"/>
              <a:t>to</a:t>
            </a:r>
            <a:r>
              <a:rPr lang="nl-BE" baseline="0" dirty="0"/>
              <a:t> a form of </a:t>
            </a:r>
            <a:r>
              <a:rPr lang="nl-BE" baseline="0" dirty="0" err="1"/>
              <a:t>collaboration</a:t>
            </a:r>
            <a:r>
              <a:rPr lang="nl-BE" baseline="0" dirty="0"/>
              <a:t>; </a:t>
            </a:r>
            <a:r>
              <a:rPr lang="nl-BE" baseline="0" dirty="0" err="1"/>
              <a:t>think</a:t>
            </a:r>
            <a:r>
              <a:rPr lang="nl-BE" baseline="0" dirty="0"/>
              <a:t> of </a:t>
            </a:r>
            <a:r>
              <a:rPr lang="en-GB" dirty="0">
                <a:solidFill>
                  <a:schemeClr val="bg1">
                    <a:lumMod val="50000"/>
                  </a:schemeClr>
                </a:solidFill>
              </a:rPr>
              <a:t>c</a:t>
            </a:r>
            <a:r>
              <a:rPr lang="en-GB" altLang="nl-BE" dirty="0">
                <a:solidFill>
                  <a:schemeClr val="bg1">
                    <a:lumMod val="50000"/>
                  </a:schemeClr>
                </a:solidFill>
              </a:rPr>
              <a:t>ooperation, collaboration, inter-agency working, comprehensive working, interdisciplinary working, integrated approach, networking,  … </a:t>
            </a:r>
          </a:p>
          <a:p>
            <a:r>
              <a:rPr lang="nl-BE" dirty="0"/>
              <a:t>2, </a:t>
            </a:r>
            <a:r>
              <a:rPr lang="nl-BE" dirty="0" err="1"/>
              <a:t>Integrated</a:t>
            </a:r>
            <a:r>
              <a:rPr lang="nl-BE" dirty="0"/>
              <a:t> </a:t>
            </a:r>
            <a:r>
              <a:rPr lang="nl-BE" dirty="0" err="1"/>
              <a:t>working</a:t>
            </a:r>
            <a:r>
              <a:rPr lang="nl-BE" dirty="0"/>
              <a:t> is </a:t>
            </a:r>
            <a:r>
              <a:rPr lang="nl-BE" dirty="0" err="1"/>
              <a:t>also</a:t>
            </a:r>
            <a:r>
              <a:rPr lang="nl-BE" dirty="0"/>
              <a:t> </a:t>
            </a:r>
            <a:r>
              <a:rPr lang="nl-BE" dirty="0" err="1"/>
              <a:t>very</a:t>
            </a:r>
            <a:r>
              <a:rPr lang="nl-BE" dirty="0"/>
              <a:t> context </a:t>
            </a:r>
            <a:r>
              <a:rPr lang="nl-BE" dirty="0" err="1"/>
              <a:t>specific</a:t>
            </a:r>
            <a:r>
              <a:rPr lang="nl-BE" dirty="0"/>
              <a:t>, as </a:t>
            </a:r>
            <a:r>
              <a:rPr lang="nl-BE" dirty="0" err="1"/>
              <a:t>it</a:t>
            </a:r>
            <a:r>
              <a:rPr lang="nl-BE" dirty="0"/>
              <a:t> starts </a:t>
            </a:r>
            <a:r>
              <a:rPr lang="nl-BE" dirty="0" err="1"/>
              <a:t>from</a:t>
            </a:r>
            <a:r>
              <a:rPr lang="nl-BE" dirty="0"/>
              <a:t> </a:t>
            </a:r>
            <a:r>
              <a:rPr lang="nl-BE" dirty="0" err="1"/>
              <a:t>the</a:t>
            </a:r>
            <a:r>
              <a:rPr lang="nl-BE" dirty="0"/>
              <a:t> </a:t>
            </a:r>
            <a:r>
              <a:rPr lang="nl-BE" dirty="0" err="1"/>
              <a:t>needs</a:t>
            </a:r>
            <a:r>
              <a:rPr lang="nl-BE" dirty="0"/>
              <a:t> of </a:t>
            </a:r>
            <a:r>
              <a:rPr lang="nl-BE" dirty="0" err="1"/>
              <a:t>the</a:t>
            </a:r>
            <a:r>
              <a:rPr lang="nl-BE" dirty="0"/>
              <a:t> </a:t>
            </a:r>
            <a:r>
              <a:rPr lang="nl-BE" dirty="0" err="1"/>
              <a:t>children</a:t>
            </a:r>
            <a:r>
              <a:rPr lang="nl-BE" dirty="0"/>
              <a:t> </a:t>
            </a:r>
            <a:r>
              <a:rPr lang="nl-BE" dirty="0" err="1"/>
              <a:t>and</a:t>
            </a:r>
            <a:r>
              <a:rPr lang="nl-BE" baseline="0" dirty="0"/>
              <a:t> families. </a:t>
            </a:r>
            <a:r>
              <a:rPr lang="nl-BE" baseline="0" dirty="0" err="1"/>
              <a:t>So</a:t>
            </a:r>
            <a:r>
              <a:rPr lang="nl-BE" baseline="0" dirty="0"/>
              <a:t> </a:t>
            </a:r>
            <a:r>
              <a:rPr lang="nl-BE" baseline="0" dirty="0" err="1"/>
              <a:t>many</a:t>
            </a:r>
            <a:r>
              <a:rPr lang="nl-BE" baseline="0" dirty="0"/>
              <a:t> different </a:t>
            </a:r>
            <a:r>
              <a:rPr lang="nl-BE" baseline="0" dirty="0" err="1"/>
              <a:t>forms</a:t>
            </a:r>
            <a:r>
              <a:rPr lang="nl-BE" baseline="0" dirty="0"/>
              <a:t> of </a:t>
            </a:r>
            <a:r>
              <a:rPr lang="nl-BE" baseline="0" dirty="0" err="1"/>
              <a:t>integrated</a:t>
            </a:r>
            <a:r>
              <a:rPr lang="nl-BE" baseline="0" dirty="0"/>
              <a:t> </a:t>
            </a:r>
            <a:r>
              <a:rPr lang="nl-BE" baseline="0" dirty="0" err="1"/>
              <a:t>working</a:t>
            </a:r>
            <a:r>
              <a:rPr lang="nl-BE" baseline="0" dirty="0"/>
              <a:t> </a:t>
            </a:r>
            <a:r>
              <a:rPr lang="nl-BE" baseline="0" dirty="0" err="1"/>
              <a:t>exist</a:t>
            </a:r>
            <a:r>
              <a:rPr lang="nl-BE" baseline="0" dirty="0"/>
              <a:t>. </a:t>
            </a:r>
          </a:p>
          <a:p>
            <a:endParaRPr lang="nl-BE" baseline="0" dirty="0"/>
          </a:p>
          <a:p>
            <a:r>
              <a:rPr lang="nl-BE" dirty="0"/>
              <a:t>But </a:t>
            </a:r>
            <a:r>
              <a:rPr lang="nl-BE" dirty="0" err="1"/>
              <a:t>for</a:t>
            </a:r>
            <a:r>
              <a:rPr lang="nl-BE" dirty="0"/>
              <a:t> </a:t>
            </a:r>
            <a:r>
              <a:rPr lang="nl-BE" dirty="0" err="1"/>
              <a:t>us</a:t>
            </a:r>
            <a:r>
              <a:rPr lang="nl-BE" dirty="0"/>
              <a:t> </a:t>
            </a:r>
            <a:r>
              <a:rPr lang="nl-BE" dirty="0" err="1"/>
              <a:t>the</a:t>
            </a:r>
            <a:r>
              <a:rPr lang="nl-BE" dirty="0"/>
              <a:t> </a:t>
            </a:r>
            <a:r>
              <a:rPr lang="nl-BE" dirty="0" err="1"/>
              <a:t>definition</a:t>
            </a:r>
            <a:r>
              <a:rPr lang="nl-BE" dirty="0"/>
              <a:t> of Gordon </a:t>
            </a:r>
            <a:r>
              <a:rPr lang="nl-BE" dirty="0" err="1"/>
              <a:t>and</a:t>
            </a:r>
            <a:r>
              <a:rPr lang="nl-BE" dirty="0"/>
              <a:t> </a:t>
            </a:r>
            <a:r>
              <a:rPr lang="nl-BE" dirty="0" err="1"/>
              <a:t>colleagues</a:t>
            </a:r>
            <a:r>
              <a:rPr lang="nl-BE" dirty="0"/>
              <a:t> as </a:t>
            </a:r>
            <a:r>
              <a:rPr lang="nl-BE" dirty="0" err="1"/>
              <a:t>defined</a:t>
            </a:r>
            <a:r>
              <a:rPr lang="nl-BE" dirty="0"/>
              <a:t> </a:t>
            </a:r>
            <a:r>
              <a:rPr lang="nl-BE" baseline="0" dirty="0"/>
              <a:t>in </a:t>
            </a:r>
            <a:r>
              <a:rPr lang="nl-BE" baseline="0" dirty="0" err="1"/>
              <a:t>the</a:t>
            </a:r>
            <a:r>
              <a:rPr lang="nl-BE" baseline="0" dirty="0"/>
              <a:t> INTESYS project is </a:t>
            </a:r>
            <a:r>
              <a:rPr lang="nl-BE" baseline="0" dirty="0" err="1"/>
              <a:t>our</a:t>
            </a:r>
            <a:r>
              <a:rPr lang="nl-BE" baseline="0" dirty="0"/>
              <a:t> </a:t>
            </a:r>
            <a:r>
              <a:rPr lang="nl-BE" baseline="0" dirty="0" err="1"/>
              <a:t>guiding</a:t>
            </a:r>
            <a:r>
              <a:rPr lang="nl-BE" baseline="0" dirty="0"/>
              <a:t> frame</a:t>
            </a:r>
          </a:p>
          <a:p>
            <a:r>
              <a:rPr lang="nl-BE" baseline="0" dirty="0" err="1"/>
              <a:t>Integrated</a:t>
            </a:r>
            <a:r>
              <a:rPr lang="nl-BE" baseline="0" dirty="0"/>
              <a:t> </a:t>
            </a:r>
            <a:r>
              <a:rPr lang="nl-BE" baseline="0" dirty="0" err="1"/>
              <a:t>working</a:t>
            </a:r>
            <a:r>
              <a:rPr lang="nl-BE" baseline="0" dirty="0"/>
              <a:t> is </a:t>
            </a:r>
            <a:r>
              <a:rPr lang="nl-BE" baseline="0" dirty="0" err="1"/>
              <a:t>about</a:t>
            </a:r>
            <a:r>
              <a:rPr lang="nl-BE" baseline="0" dirty="0"/>
              <a:t> </a:t>
            </a:r>
            <a:r>
              <a:rPr lang="nl-BE" baseline="0" dirty="0" err="1"/>
              <a:t>the</a:t>
            </a:r>
            <a:r>
              <a:rPr lang="nl-BE" baseline="0" dirty="0"/>
              <a:t> cooperation </a:t>
            </a:r>
            <a:r>
              <a:rPr lang="nl-BE" baseline="0" dirty="0" err="1"/>
              <a:t>between</a:t>
            </a:r>
            <a:r>
              <a:rPr lang="nl-BE" baseline="0" dirty="0"/>
              <a:t> </a:t>
            </a:r>
            <a:r>
              <a:rPr lang="nl-BE" baseline="0" dirty="0" err="1"/>
              <a:t>organisations</a:t>
            </a:r>
            <a:r>
              <a:rPr lang="nl-BE" baseline="0" dirty="0"/>
              <a:t> </a:t>
            </a:r>
            <a:r>
              <a:rPr lang="nl-BE" baseline="0" dirty="0" err="1"/>
              <a:t>and</a:t>
            </a:r>
            <a:r>
              <a:rPr lang="nl-BE" baseline="0" dirty="0"/>
              <a:t>/or services </a:t>
            </a:r>
            <a:r>
              <a:rPr lang="nl-BE" baseline="0" dirty="0" err="1"/>
              <a:t>to</a:t>
            </a:r>
            <a:r>
              <a:rPr lang="nl-BE" baseline="0" dirty="0"/>
              <a:t> </a:t>
            </a:r>
            <a:r>
              <a:rPr lang="nl-BE" baseline="0" dirty="0" err="1"/>
              <a:t>avoid</a:t>
            </a:r>
            <a:r>
              <a:rPr lang="nl-BE" baseline="0" dirty="0"/>
              <a:t> </a:t>
            </a:r>
            <a:r>
              <a:rPr lang="nl-BE" baseline="0" dirty="0" err="1"/>
              <a:t>fragmentation</a:t>
            </a:r>
            <a:r>
              <a:rPr lang="nl-BE" baseline="0" dirty="0"/>
              <a:t>, </a:t>
            </a:r>
            <a:r>
              <a:rPr lang="nl-BE" baseline="0" dirty="0" err="1"/>
              <a:t>facilitate</a:t>
            </a:r>
            <a:r>
              <a:rPr lang="nl-BE" baseline="0" dirty="0"/>
              <a:t> </a:t>
            </a:r>
            <a:r>
              <a:rPr lang="nl-BE" baseline="0" dirty="0" err="1"/>
              <a:t>better</a:t>
            </a:r>
            <a:r>
              <a:rPr lang="nl-BE" baseline="0" dirty="0"/>
              <a:t> </a:t>
            </a:r>
            <a:r>
              <a:rPr lang="nl-BE" baseline="0" dirty="0" err="1"/>
              <a:t>alignment</a:t>
            </a:r>
            <a:r>
              <a:rPr lang="nl-BE" baseline="0" dirty="0"/>
              <a:t> of services </a:t>
            </a:r>
            <a:r>
              <a:rPr lang="nl-BE" baseline="0" dirty="0" err="1"/>
              <a:t>and</a:t>
            </a:r>
            <a:r>
              <a:rPr lang="nl-BE" baseline="0" dirty="0"/>
              <a:t> </a:t>
            </a:r>
            <a:r>
              <a:rPr lang="nl-BE" baseline="0" dirty="0" err="1"/>
              <a:t>increases</a:t>
            </a:r>
            <a:r>
              <a:rPr lang="nl-BE" baseline="0" dirty="0"/>
              <a:t> benefits </a:t>
            </a:r>
            <a:r>
              <a:rPr lang="nl-BE" baseline="0" dirty="0" err="1"/>
              <a:t>for</a:t>
            </a:r>
            <a:r>
              <a:rPr lang="nl-BE" baseline="0" dirty="0"/>
              <a:t> service users. </a:t>
            </a:r>
          </a:p>
          <a:p>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4</a:t>
            </a:fld>
            <a:endParaRPr lang="es-ES_tradnl"/>
          </a:p>
        </p:txBody>
      </p:sp>
    </p:spTree>
    <p:extLst>
      <p:ext uri="{BB962C8B-B14F-4D97-AF65-F5344CB8AC3E}">
        <p14:creationId xmlns:p14="http://schemas.microsoft.com/office/powerpoint/2010/main" val="30607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As high </a:t>
            </a:r>
            <a:r>
              <a:rPr lang="nl-BE" dirty="0" err="1"/>
              <a:t>quality</a:t>
            </a:r>
            <a:r>
              <a:rPr lang="nl-BE" dirty="0"/>
              <a:t> ECEC is a </a:t>
            </a:r>
            <a:r>
              <a:rPr lang="nl-BE" dirty="0" err="1"/>
              <a:t>universal</a:t>
            </a:r>
            <a:r>
              <a:rPr lang="nl-BE" dirty="0"/>
              <a:t> </a:t>
            </a:r>
            <a:r>
              <a:rPr lang="nl-BE" dirty="0" err="1"/>
              <a:t>provision</a:t>
            </a:r>
            <a:r>
              <a:rPr lang="nl-BE" dirty="0"/>
              <a:t>, </a:t>
            </a:r>
            <a:r>
              <a:rPr lang="nl-BE" dirty="0" err="1"/>
              <a:t>which</a:t>
            </a:r>
            <a:r>
              <a:rPr lang="nl-BE" dirty="0"/>
              <a:t>  has a long </a:t>
            </a:r>
            <a:r>
              <a:rPr lang="nl-BE" dirty="0" err="1"/>
              <a:t>lasting</a:t>
            </a:r>
            <a:r>
              <a:rPr lang="nl-BE" dirty="0"/>
              <a:t> </a:t>
            </a:r>
            <a:r>
              <a:rPr lang="nl-BE" dirty="0" err="1"/>
              <a:t>positive</a:t>
            </a:r>
            <a:r>
              <a:rPr lang="nl-BE" dirty="0"/>
              <a:t> </a:t>
            </a:r>
            <a:r>
              <a:rPr lang="nl-BE" dirty="0" err="1"/>
              <a:t>influence</a:t>
            </a:r>
            <a:r>
              <a:rPr lang="nl-BE" dirty="0"/>
              <a:t> on </a:t>
            </a:r>
            <a:r>
              <a:rPr lang="nl-BE" dirty="0" err="1"/>
              <a:t>children</a:t>
            </a:r>
            <a:r>
              <a:rPr lang="nl-BE" dirty="0"/>
              <a:t>,</a:t>
            </a:r>
            <a:r>
              <a:rPr lang="nl-BE" baseline="0" dirty="0"/>
              <a:t> families  </a:t>
            </a:r>
            <a:r>
              <a:rPr lang="nl-BE" baseline="0" dirty="0" err="1"/>
              <a:t>and</a:t>
            </a:r>
            <a:r>
              <a:rPr lang="nl-BE" baseline="0" dirty="0"/>
              <a:t> society, ECEC is a </a:t>
            </a:r>
            <a:r>
              <a:rPr lang="nl-BE" baseline="0" dirty="0" err="1"/>
              <a:t>crucial</a:t>
            </a:r>
            <a:r>
              <a:rPr lang="nl-BE" baseline="0" dirty="0"/>
              <a:t> partner in </a:t>
            </a:r>
            <a:r>
              <a:rPr lang="nl-BE" baseline="0" dirty="0" err="1"/>
              <a:t>integrated</a:t>
            </a:r>
            <a:r>
              <a:rPr lang="nl-BE" baseline="0" dirty="0"/>
              <a:t> </a:t>
            </a:r>
            <a:r>
              <a:rPr lang="nl-BE" baseline="0" dirty="0" err="1"/>
              <a:t>working</a:t>
            </a:r>
            <a:r>
              <a:rPr lang="nl-BE" baseline="0" dirty="0"/>
              <a:t>. </a:t>
            </a:r>
          </a:p>
          <a:p>
            <a:endParaRPr lang="nl-BE" dirty="0"/>
          </a:p>
          <a:p>
            <a:r>
              <a:rPr lang="nl-BE" dirty="0"/>
              <a:t>First,</a:t>
            </a:r>
            <a:r>
              <a:rPr lang="nl-BE" baseline="0" dirty="0"/>
              <a:t> more cooperation </a:t>
            </a:r>
            <a:r>
              <a:rPr lang="nl-BE" baseline="0" dirty="0" err="1"/>
              <a:t>with</a:t>
            </a:r>
            <a:r>
              <a:rPr lang="nl-BE" baseline="0" dirty="0"/>
              <a:t> </a:t>
            </a:r>
            <a:r>
              <a:rPr lang="nl-BE" baseline="0" dirty="0" err="1"/>
              <a:t>other</a:t>
            </a:r>
            <a:r>
              <a:rPr lang="nl-BE" baseline="0" dirty="0"/>
              <a:t> services </a:t>
            </a:r>
            <a:r>
              <a:rPr lang="nl-BE" baseline="0" dirty="0" err="1"/>
              <a:t>can</a:t>
            </a:r>
            <a:r>
              <a:rPr lang="nl-BE" baseline="0" dirty="0"/>
              <a:t> lead </a:t>
            </a:r>
            <a:r>
              <a:rPr lang="nl-BE" baseline="0" dirty="0" err="1"/>
              <a:t>to</a:t>
            </a:r>
            <a:r>
              <a:rPr lang="nl-BE" baseline="0" dirty="0"/>
              <a:t> </a:t>
            </a:r>
            <a:r>
              <a:rPr lang="nl-BE" baseline="0" dirty="0" err="1"/>
              <a:t>enriching</a:t>
            </a:r>
            <a:r>
              <a:rPr lang="nl-BE" baseline="0" dirty="0"/>
              <a:t> </a:t>
            </a:r>
            <a:r>
              <a:rPr lang="nl-BE" baseline="0" dirty="0" err="1"/>
              <a:t>practices</a:t>
            </a:r>
            <a:r>
              <a:rPr lang="nl-BE" baseline="0" dirty="0"/>
              <a:t> </a:t>
            </a:r>
            <a:r>
              <a:rPr lang="nl-BE" baseline="0" dirty="0" err="1"/>
              <a:t>for</a:t>
            </a:r>
            <a:r>
              <a:rPr lang="nl-BE" baseline="0" dirty="0"/>
              <a:t> </a:t>
            </a:r>
            <a:r>
              <a:rPr lang="nl-BE" baseline="0" dirty="0" err="1"/>
              <a:t>children</a:t>
            </a:r>
            <a:r>
              <a:rPr lang="nl-BE" baseline="0" dirty="0"/>
              <a:t> (</a:t>
            </a:r>
            <a:r>
              <a:rPr lang="nl-BE" baseline="0" dirty="0" err="1"/>
              <a:t>think</a:t>
            </a:r>
            <a:r>
              <a:rPr lang="nl-BE" baseline="0" dirty="0"/>
              <a:t> of a </a:t>
            </a:r>
            <a:r>
              <a:rPr lang="nl-BE" baseline="0" dirty="0" err="1"/>
              <a:t>collaboration</a:t>
            </a:r>
            <a:r>
              <a:rPr lang="nl-BE" baseline="0" dirty="0"/>
              <a:t> </a:t>
            </a:r>
            <a:r>
              <a:rPr lang="nl-BE" baseline="0" dirty="0" err="1"/>
              <a:t>with</a:t>
            </a:r>
            <a:r>
              <a:rPr lang="nl-BE" baseline="0" dirty="0"/>
              <a:t> a </a:t>
            </a:r>
            <a:r>
              <a:rPr lang="nl-BE" baseline="0" dirty="0" err="1"/>
              <a:t>library</a:t>
            </a:r>
            <a:r>
              <a:rPr lang="nl-BE" baseline="0" dirty="0"/>
              <a:t>, or </a:t>
            </a:r>
            <a:r>
              <a:rPr lang="nl-BE" baseline="0" dirty="0" err="1"/>
              <a:t>an</a:t>
            </a:r>
            <a:r>
              <a:rPr lang="nl-BE" baseline="0" dirty="0"/>
              <a:t> art school). </a:t>
            </a:r>
            <a:r>
              <a:rPr lang="nl-BE" baseline="0" dirty="0" err="1"/>
              <a:t>Also</a:t>
            </a:r>
            <a:r>
              <a:rPr lang="nl-BE" baseline="0" dirty="0"/>
              <a:t> </a:t>
            </a:r>
            <a:r>
              <a:rPr lang="nl-BE" baseline="0" dirty="0" err="1"/>
              <a:t>for</a:t>
            </a:r>
            <a:r>
              <a:rPr lang="nl-BE" baseline="0" dirty="0"/>
              <a:t> </a:t>
            </a:r>
            <a:r>
              <a:rPr lang="nl-BE" baseline="0" dirty="0" err="1"/>
              <a:t>parents</a:t>
            </a:r>
            <a:r>
              <a:rPr lang="nl-BE" baseline="0" dirty="0"/>
              <a:t> </a:t>
            </a:r>
            <a:r>
              <a:rPr lang="nl-BE" baseline="0" dirty="0" err="1"/>
              <a:t>it</a:t>
            </a:r>
            <a:r>
              <a:rPr lang="nl-BE" baseline="0" dirty="0"/>
              <a:t> </a:t>
            </a:r>
            <a:r>
              <a:rPr lang="nl-BE" baseline="0" dirty="0" err="1"/>
              <a:t>can</a:t>
            </a:r>
            <a:r>
              <a:rPr lang="nl-BE" baseline="0" dirty="0"/>
              <a:t> </a:t>
            </a:r>
            <a:r>
              <a:rPr lang="nl-BE" baseline="0" dirty="0" err="1"/>
              <a:t>be</a:t>
            </a:r>
            <a:r>
              <a:rPr lang="nl-BE" baseline="0" dirty="0"/>
              <a:t> </a:t>
            </a:r>
            <a:r>
              <a:rPr lang="nl-BE" baseline="0" dirty="0" err="1"/>
              <a:t>enriching</a:t>
            </a:r>
            <a:r>
              <a:rPr lang="nl-BE" baseline="0" dirty="0"/>
              <a:t> </a:t>
            </a:r>
            <a:r>
              <a:rPr lang="nl-BE" baseline="0" dirty="0" err="1"/>
              <a:t>and</a:t>
            </a:r>
            <a:r>
              <a:rPr lang="nl-BE" baseline="0" dirty="0"/>
              <a:t> </a:t>
            </a:r>
            <a:r>
              <a:rPr lang="nl-BE" baseline="0" dirty="0" err="1"/>
              <a:t>supportive</a:t>
            </a:r>
            <a:r>
              <a:rPr lang="nl-BE" baseline="0" dirty="0"/>
              <a:t> in </a:t>
            </a:r>
            <a:r>
              <a:rPr lang="nl-BE" baseline="0" dirty="0" err="1"/>
              <a:t>raising</a:t>
            </a:r>
            <a:r>
              <a:rPr lang="nl-BE" baseline="0" dirty="0"/>
              <a:t> </a:t>
            </a:r>
            <a:r>
              <a:rPr lang="nl-BE" baseline="0" dirty="0" err="1"/>
              <a:t>children</a:t>
            </a:r>
            <a:r>
              <a:rPr lang="nl-BE" baseline="0" dirty="0"/>
              <a:t> </a:t>
            </a:r>
          </a:p>
          <a:p>
            <a:endParaRPr lang="nl-BE" baseline="0" dirty="0"/>
          </a:p>
          <a:p>
            <a:r>
              <a:rPr lang="nl-BE" baseline="0" dirty="0"/>
              <a:t>Second, ECEC is a </a:t>
            </a:r>
            <a:r>
              <a:rPr lang="nl-BE" baseline="0" dirty="0" err="1"/>
              <a:t>crucial</a:t>
            </a:r>
            <a:r>
              <a:rPr lang="nl-BE" baseline="0" dirty="0"/>
              <a:t> partner in </a:t>
            </a:r>
            <a:r>
              <a:rPr lang="nl-BE" baseline="0" dirty="0" err="1"/>
              <a:t>integrated</a:t>
            </a:r>
            <a:r>
              <a:rPr lang="nl-BE" baseline="0" dirty="0"/>
              <a:t> </a:t>
            </a:r>
            <a:r>
              <a:rPr lang="nl-BE" baseline="0" dirty="0" err="1"/>
              <a:t>working</a:t>
            </a:r>
            <a:r>
              <a:rPr lang="nl-BE" baseline="0" dirty="0"/>
              <a:t> in order </a:t>
            </a:r>
            <a:r>
              <a:rPr lang="nl-BE" baseline="0" dirty="0" err="1"/>
              <a:t>to</a:t>
            </a:r>
            <a:r>
              <a:rPr lang="nl-BE" baseline="0" dirty="0"/>
              <a:t> </a:t>
            </a:r>
            <a:r>
              <a:rPr lang="nl-BE" baseline="0" dirty="0" err="1"/>
              <a:t>higher</a:t>
            </a:r>
            <a:r>
              <a:rPr lang="nl-BE" baseline="0" dirty="0"/>
              <a:t> </a:t>
            </a:r>
            <a:r>
              <a:rPr lang="nl-BE" baseline="0" dirty="0" err="1"/>
              <a:t>accessibility</a:t>
            </a:r>
            <a:r>
              <a:rPr lang="nl-BE" baseline="0" dirty="0"/>
              <a:t>, </a:t>
            </a:r>
            <a:r>
              <a:rPr lang="nl-BE" baseline="0" dirty="0" err="1"/>
              <a:t>which</a:t>
            </a:r>
            <a:r>
              <a:rPr lang="nl-BE" baseline="0" dirty="0"/>
              <a:t> is </a:t>
            </a:r>
            <a:r>
              <a:rPr lang="nl-BE" baseline="0" dirty="0" err="1"/>
              <a:t>one</a:t>
            </a:r>
            <a:r>
              <a:rPr lang="nl-BE" baseline="0" dirty="0"/>
              <a:t> of </a:t>
            </a:r>
            <a:r>
              <a:rPr lang="nl-BE" baseline="0" dirty="0" err="1"/>
              <a:t>the</a:t>
            </a:r>
            <a:r>
              <a:rPr lang="nl-BE" baseline="0" dirty="0"/>
              <a:t> </a:t>
            </a:r>
            <a:r>
              <a:rPr lang="nl-BE" baseline="0" dirty="0" err="1"/>
              <a:t>quality</a:t>
            </a:r>
            <a:r>
              <a:rPr lang="nl-BE" baseline="0" dirty="0"/>
              <a:t> </a:t>
            </a:r>
            <a:r>
              <a:rPr lang="nl-BE" baseline="0" dirty="0" err="1"/>
              <a:t>aspects</a:t>
            </a:r>
            <a:r>
              <a:rPr lang="nl-BE" baseline="0" dirty="0"/>
              <a:t> in </a:t>
            </a:r>
            <a:r>
              <a:rPr lang="nl-BE" baseline="0" dirty="0" err="1"/>
              <a:t>the</a:t>
            </a:r>
            <a:r>
              <a:rPr lang="nl-BE" baseline="0" dirty="0"/>
              <a:t> European </a:t>
            </a:r>
            <a:r>
              <a:rPr lang="nl-BE" baseline="0" dirty="0" err="1"/>
              <a:t>Quality</a:t>
            </a:r>
            <a:r>
              <a:rPr lang="nl-BE" baseline="0" dirty="0"/>
              <a:t> Framework. </a:t>
            </a:r>
          </a:p>
          <a:p>
            <a:r>
              <a:rPr lang="nl-BE" baseline="0" dirty="0" err="1"/>
              <a:t>This</a:t>
            </a:r>
            <a:r>
              <a:rPr lang="nl-BE" baseline="0" dirty="0"/>
              <a:t> </a:t>
            </a:r>
            <a:r>
              <a:rPr lang="nl-BE" baseline="0" dirty="0" err="1"/>
              <a:t>plays</a:t>
            </a:r>
            <a:r>
              <a:rPr lang="nl-BE" baseline="0" dirty="0"/>
              <a:t> in 2 </a:t>
            </a:r>
            <a:r>
              <a:rPr lang="nl-BE" baseline="0" dirty="0" err="1"/>
              <a:t>directions</a:t>
            </a:r>
            <a:r>
              <a:rPr lang="nl-BE" baseline="0" dirty="0"/>
              <a:t>: </a:t>
            </a:r>
          </a:p>
          <a:p>
            <a:pPr marL="171450" indent="-171450">
              <a:buFontTx/>
              <a:buChar char="-"/>
            </a:pPr>
            <a:r>
              <a:rPr lang="nl-BE" baseline="0" dirty="0"/>
              <a:t>ECEC services </a:t>
            </a:r>
            <a:r>
              <a:rPr lang="nl-BE" baseline="0" dirty="0" err="1"/>
              <a:t>can</a:t>
            </a:r>
            <a:r>
              <a:rPr lang="nl-BE" baseline="0" dirty="0"/>
              <a:t> </a:t>
            </a:r>
            <a:r>
              <a:rPr lang="nl-BE" baseline="0" dirty="0" err="1"/>
              <a:t>be</a:t>
            </a:r>
            <a:r>
              <a:rPr lang="nl-BE" baseline="0" dirty="0"/>
              <a:t> </a:t>
            </a:r>
            <a:r>
              <a:rPr lang="nl-BE" baseline="0" dirty="0" err="1"/>
              <a:t>the</a:t>
            </a:r>
            <a:r>
              <a:rPr lang="nl-BE" baseline="0" dirty="0"/>
              <a:t> bridge </a:t>
            </a:r>
            <a:r>
              <a:rPr lang="nl-BE" baseline="0" dirty="0" err="1"/>
              <a:t>to</a:t>
            </a:r>
            <a:r>
              <a:rPr lang="nl-BE" baseline="0" dirty="0"/>
              <a:t> </a:t>
            </a:r>
            <a:r>
              <a:rPr lang="nl-BE" baseline="0" dirty="0" err="1"/>
              <a:t>other</a:t>
            </a:r>
            <a:r>
              <a:rPr lang="nl-BE" baseline="0" dirty="0"/>
              <a:t> </a:t>
            </a:r>
            <a:r>
              <a:rPr lang="nl-BE" baseline="0" dirty="0" err="1"/>
              <a:t>organisations</a:t>
            </a:r>
            <a:r>
              <a:rPr lang="nl-BE" baseline="0" dirty="0"/>
              <a:t> – </a:t>
            </a:r>
            <a:r>
              <a:rPr lang="nl-BE" baseline="0" dirty="0" err="1"/>
              <a:t>if</a:t>
            </a:r>
            <a:r>
              <a:rPr lang="nl-BE" baseline="0" dirty="0"/>
              <a:t> </a:t>
            </a:r>
            <a:r>
              <a:rPr lang="nl-BE" baseline="0" dirty="0" err="1"/>
              <a:t>parents</a:t>
            </a:r>
            <a:r>
              <a:rPr lang="nl-BE" baseline="0" dirty="0"/>
              <a:t> </a:t>
            </a:r>
            <a:r>
              <a:rPr lang="nl-BE" baseline="0" dirty="0" err="1"/>
              <a:t>ask</a:t>
            </a:r>
            <a:r>
              <a:rPr lang="nl-BE" baseline="0" dirty="0"/>
              <a:t> </a:t>
            </a:r>
            <a:r>
              <a:rPr lang="nl-BE" baseline="0" dirty="0" err="1"/>
              <a:t>questions</a:t>
            </a:r>
            <a:r>
              <a:rPr lang="nl-BE" baseline="0" dirty="0"/>
              <a:t> ECEC services </a:t>
            </a:r>
            <a:r>
              <a:rPr lang="nl-BE" baseline="0" dirty="0" err="1"/>
              <a:t>can</a:t>
            </a:r>
            <a:r>
              <a:rPr lang="nl-BE" baseline="0" dirty="0"/>
              <a:t> </a:t>
            </a:r>
            <a:r>
              <a:rPr lang="nl-BE" baseline="0" dirty="0" err="1"/>
              <a:t>connect</a:t>
            </a:r>
            <a:r>
              <a:rPr lang="nl-BE" baseline="0" dirty="0"/>
              <a:t> </a:t>
            </a:r>
            <a:r>
              <a:rPr lang="nl-BE" baseline="0" dirty="0" err="1"/>
              <a:t>parents</a:t>
            </a:r>
            <a:r>
              <a:rPr lang="nl-BE" baseline="0" dirty="0"/>
              <a:t> </a:t>
            </a:r>
            <a:r>
              <a:rPr lang="nl-BE" baseline="0" dirty="0" err="1"/>
              <a:t>to</a:t>
            </a:r>
            <a:r>
              <a:rPr lang="nl-BE" baseline="0" dirty="0"/>
              <a:t> </a:t>
            </a:r>
            <a:r>
              <a:rPr lang="nl-BE" baseline="0" dirty="0" err="1"/>
              <a:t>for</a:t>
            </a:r>
            <a:r>
              <a:rPr lang="nl-BE" baseline="0" dirty="0"/>
              <a:t> </a:t>
            </a:r>
            <a:r>
              <a:rPr lang="nl-BE" baseline="0" dirty="0" err="1"/>
              <a:t>example</a:t>
            </a:r>
            <a:r>
              <a:rPr lang="nl-BE" baseline="0" dirty="0"/>
              <a:t> family support services. </a:t>
            </a:r>
          </a:p>
          <a:p>
            <a:pPr marL="171450" indent="-171450">
              <a:buFontTx/>
              <a:buChar char="-"/>
            </a:pPr>
            <a:r>
              <a:rPr lang="nl-BE" baseline="0" dirty="0"/>
              <a:t>But </a:t>
            </a:r>
            <a:r>
              <a:rPr lang="nl-BE" baseline="0" dirty="0" err="1"/>
              <a:t>it</a:t>
            </a:r>
            <a:r>
              <a:rPr lang="nl-BE" baseline="0" dirty="0"/>
              <a:t> </a:t>
            </a:r>
            <a:r>
              <a:rPr lang="nl-BE" baseline="0" dirty="0" err="1"/>
              <a:t>also</a:t>
            </a:r>
            <a:r>
              <a:rPr lang="nl-BE" baseline="0" dirty="0"/>
              <a:t> </a:t>
            </a:r>
            <a:r>
              <a:rPr lang="nl-BE" baseline="0" dirty="0" err="1"/>
              <a:t>goes</a:t>
            </a:r>
            <a:r>
              <a:rPr lang="nl-BE" baseline="0" dirty="0"/>
              <a:t> in </a:t>
            </a:r>
            <a:r>
              <a:rPr lang="nl-BE" baseline="0" dirty="0" err="1"/>
              <a:t>the</a:t>
            </a:r>
            <a:r>
              <a:rPr lang="nl-BE" baseline="0" dirty="0"/>
              <a:t> </a:t>
            </a:r>
            <a:r>
              <a:rPr lang="nl-BE" baseline="0" dirty="0" err="1"/>
              <a:t>other</a:t>
            </a:r>
            <a:r>
              <a:rPr lang="nl-BE" baseline="0" dirty="0"/>
              <a:t> </a:t>
            </a:r>
            <a:r>
              <a:rPr lang="nl-BE" baseline="0" dirty="0" err="1"/>
              <a:t>direction</a:t>
            </a:r>
            <a:r>
              <a:rPr lang="nl-BE" baseline="0" dirty="0"/>
              <a:t>. Partner </a:t>
            </a:r>
            <a:r>
              <a:rPr lang="nl-BE" baseline="0" dirty="0" err="1"/>
              <a:t>organisations</a:t>
            </a:r>
            <a:r>
              <a:rPr lang="nl-BE" baseline="0" dirty="0"/>
              <a:t> </a:t>
            </a:r>
            <a:r>
              <a:rPr lang="nl-BE" baseline="0" dirty="0" err="1"/>
              <a:t>can</a:t>
            </a:r>
            <a:r>
              <a:rPr lang="nl-BE" baseline="0" dirty="0"/>
              <a:t> guide families </a:t>
            </a:r>
            <a:r>
              <a:rPr lang="nl-BE" baseline="0" dirty="0" err="1"/>
              <a:t>to</a:t>
            </a:r>
            <a:r>
              <a:rPr lang="nl-BE" baseline="0" dirty="0"/>
              <a:t> ECEC services. As ECEC is, in </a:t>
            </a:r>
            <a:r>
              <a:rPr lang="nl-BE" baseline="0" dirty="0" err="1"/>
              <a:t>many</a:t>
            </a:r>
            <a:r>
              <a:rPr lang="nl-BE" baseline="0" dirty="0"/>
              <a:t> </a:t>
            </a:r>
            <a:r>
              <a:rPr lang="nl-BE" baseline="0" dirty="0" err="1"/>
              <a:t>countries</a:t>
            </a:r>
            <a:r>
              <a:rPr lang="nl-BE" baseline="0" dirty="0"/>
              <a:t>, </a:t>
            </a:r>
            <a:r>
              <a:rPr lang="nl-BE" baseline="0" dirty="0" err="1"/>
              <a:t>not</a:t>
            </a:r>
            <a:r>
              <a:rPr lang="nl-BE" baseline="0" dirty="0"/>
              <a:t> </a:t>
            </a:r>
            <a:r>
              <a:rPr lang="nl-BE" baseline="0" dirty="0" err="1"/>
              <a:t>equally</a:t>
            </a:r>
            <a:r>
              <a:rPr lang="nl-BE" baseline="0" dirty="0"/>
              <a:t> </a:t>
            </a:r>
            <a:r>
              <a:rPr lang="nl-BE" baseline="0" dirty="0" err="1"/>
              <a:t>accessible</a:t>
            </a:r>
            <a:r>
              <a:rPr lang="nl-BE" baseline="0" dirty="0"/>
              <a:t> </a:t>
            </a:r>
            <a:r>
              <a:rPr lang="nl-BE" baseline="0" dirty="0" err="1"/>
              <a:t>and</a:t>
            </a:r>
            <a:r>
              <a:rPr lang="nl-BE" baseline="0" dirty="0"/>
              <a:t> </a:t>
            </a:r>
            <a:r>
              <a:rPr lang="nl-BE" baseline="0" dirty="0" err="1"/>
              <a:t>often</a:t>
            </a:r>
            <a:r>
              <a:rPr lang="nl-BE" baseline="0" dirty="0"/>
              <a:t> </a:t>
            </a:r>
            <a:r>
              <a:rPr lang="nl-BE" baseline="0" dirty="0" err="1"/>
              <a:t>children</a:t>
            </a:r>
            <a:r>
              <a:rPr lang="nl-BE" baseline="0" dirty="0"/>
              <a:t> of </a:t>
            </a:r>
            <a:r>
              <a:rPr lang="nl-BE" baseline="0" dirty="0" err="1"/>
              <a:t>minority</a:t>
            </a:r>
            <a:r>
              <a:rPr lang="nl-BE" baseline="0" dirty="0"/>
              <a:t> </a:t>
            </a:r>
            <a:r>
              <a:rPr lang="nl-BE" baseline="0" dirty="0" err="1"/>
              <a:t>groups</a:t>
            </a:r>
            <a:r>
              <a:rPr lang="nl-BE" baseline="0" dirty="0"/>
              <a:t> or low </a:t>
            </a:r>
            <a:r>
              <a:rPr lang="nl-BE" baseline="0" dirty="0" err="1"/>
              <a:t>income</a:t>
            </a:r>
            <a:r>
              <a:rPr lang="nl-BE" baseline="0" dirty="0"/>
              <a:t> families have a </a:t>
            </a:r>
            <a:r>
              <a:rPr lang="nl-BE" baseline="0" dirty="0" err="1"/>
              <a:t>lower</a:t>
            </a:r>
            <a:r>
              <a:rPr lang="nl-BE" baseline="0" dirty="0"/>
              <a:t> </a:t>
            </a:r>
            <a:r>
              <a:rPr lang="nl-BE" baseline="0" dirty="0" err="1"/>
              <a:t>enrollement</a:t>
            </a:r>
            <a:r>
              <a:rPr lang="nl-BE" baseline="0" dirty="0"/>
              <a:t>; </a:t>
            </a:r>
            <a:r>
              <a:rPr lang="nl-BE" baseline="0" dirty="0" err="1"/>
              <a:t>other</a:t>
            </a:r>
            <a:r>
              <a:rPr lang="nl-BE" baseline="0" dirty="0"/>
              <a:t> </a:t>
            </a:r>
            <a:r>
              <a:rPr lang="nl-BE" baseline="0" dirty="0" err="1"/>
              <a:t>organisations</a:t>
            </a:r>
            <a:r>
              <a:rPr lang="nl-BE" baseline="0" dirty="0"/>
              <a:t> </a:t>
            </a:r>
            <a:r>
              <a:rPr lang="nl-BE" baseline="0" dirty="0" err="1"/>
              <a:t>can</a:t>
            </a:r>
            <a:r>
              <a:rPr lang="nl-BE" baseline="0" dirty="0"/>
              <a:t> </a:t>
            </a:r>
            <a:r>
              <a:rPr lang="nl-BE" baseline="0" dirty="0" err="1"/>
              <a:t>be</a:t>
            </a:r>
            <a:r>
              <a:rPr lang="nl-BE" baseline="0" dirty="0"/>
              <a:t> </a:t>
            </a:r>
            <a:r>
              <a:rPr lang="nl-BE" baseline="0" dirty="0" err="1"/>
              <a:t>the</a:t>
            </a:r>
            <a:r>
              <a:rPr lang="nl-BE" baseline="0" dirty="0"/>
              <a:t> bridge </a:t>
            </a:r>
            <a:r>
              <a:rPr lang="nl-BE" baseline="0" dirty="0" err="1"/>
              <a:t>to</a:t>
            </a:r>
            <a:r>
              <a:rPr lang="nl-BE" baseline="0" dirty="0"/>
              <a:t> ECEC services</a:t>
            </a:r>
          </a:p>
          <a:p>
            <a:pPr marL="0" indent="0">
              <a:buFontTx/>
              <a:buNone/>
            </a:pPr>
            <a:endParaRPr lang="nl-BE" baseline="0" dirty="0"/>
          </a:p>
          <a:p>
            <a:pPr marL="0" indent="0">
              <a:buFontTx/>
              <a:buNone/>
            </a:pPr>
            <a:r>
              <a:rPr lang="nl-BE" baseline="0" dirty="0" err="1"/>
              <a:t>Third</a:t>
            </a:r>
            <a:r>
              <a:rPr lang="nl-BE" baseline="0" dirty="0"/>
              <a:t>, </a:t>
            </a:r>
            <a:r>
              <a:rPr lang="nl-BE" baseline="0" dirty="0" err="1"/>
              <a:t>sharing</a:t>
            </a:r>
            <a:r>
              <a:rPr lang="nl-BE" baseline="0" dirty="0"/>
              <a:t>  expertise. High </a:t>
            </a:r>
            <a:r>
              <a:rPr lang="nl-BE" baseline="0" dirty="0" err="1"/>
              <a:t>quality</a:t>
            </a:r>
            <a:r>
              <a:rPr lang="nl-BE" baseline="0" dirty="0"/>
              <a:t> ECEC has a lot of expertise, </a:t>
            </a:r>
            <a:r>
              <a:rPr lang="nl-BE" baseline="0" dirty="0" err="1"/>
              <a:t>think</a:t>
            </a:r>
            <a:r>
              <a:rPr lang="nl-BE" baseline="0" dirty="0"/>
              <a:t> of </a:t>
            </a:r>
            <a:r>
              <a:rPr lang="nl-BE" baseline="0" dirty="0" err="1"/>
              <a:t>working</a:t>
            </a:r>
            <a:r>
              <a:rPr lang="nl-BE" baseline="0" dirty="0"/>
              <a:t> </a:t>
            </a:r>
            <a:r>
              <a:rPr lang="nl-BE" baseline="0" dirty="0" err="1"/>
              <a:t>child-centered</a:t>
            </a:r>
            <a:r>
              <a:rPr lang="nl-BE" baseline="0" dirty="0"/>
              <a:t>, </a:t>
            </a:r>
            <a:r>
              <a:rPr lang="nl-BE" baseline="0" dirty="0" err="1"/>
              <a:t>the</a:t>
            </a:r>
            <a:r>
              <a:rPr lang="nl-BE" baseline="0" dirty="0"/>
              <a:t> </a:t>
            </a:r>
            <a:r>
              <a:rPr lang="nl-BE" baseline="0" dirty="0" err="1"/>
              <a:t>holistic</a:t>
            </a:r>
            <a:r>
              <a:rPr lang="nl-BE" baseline="0" dirty="0"/>
              <a:t> view, partnerships </a:t>
            </a:r>
            <a:r>
              <a:rPr lang="nl-BE" baseline="0" dirty="0" err="1"/>
              <a:t>with</a:t>
            </a:r>
            <a:r>
              <a:rPr lang="nl-BE" baseline="0" dirty="0"/>
              <a:t> </a:t>
            </a:r>
            <a:r>
              <a:rPr lang="nl-BE" baseline="0" dirty="0" err="1"/>
              <a:t>parenrts</a:t>
            </a:r>
            <a:r>
              <a:rPr lang="nl-BE" baseline="0" dirty="0"/>
              <a:t>, </a:t>
            </a:r>
            <a:r>
              <a:rPr lang="nl-BE" baseline="0" dirty="0" err="1"/>
              <a:t>working</a:t>
            </a:r>
            <a:r>
              <a:rPr lang="nl-BE" baseline="0" dirty="0"/>
              <a:t> in </a:t>
            </a:r>
            <a:r>
              <a:rPr lang="nl-BE" baseline="0" dirty="0" err="1"/>
              <a:t>with</a:t>
            </a:r>
            <a:r>
              <a:rPr lang="nl-BE" baseline="0" dirty="0"/>
              <a:t> </a:t>
            </a:r>
            <a:r>
              <a:rPr lang="nl-BE" baseline="0" dirty="0" err="1"/>
              <a:t>diversity</a:t>
            </a:r>
            <a:r>
              <a:rPr lang="nl-BE" baseline="0" dirty="0"/>
              <a:t>, … </a:t>
            </a:r>
            <a:r>
              <a:rPr lang="nl-BE" baseline="0" dirty="0" err="1"/>
              <a:t>By</a:t>
            </a:r>
            <a:r>
              <a:rPr lang="nl-BE" baseline="0" dirty="0"/>
              <a:t> </a:t>
            </a:r>
            <a:r>
              <a:rPr lang="nl-BE" baseline="0" dirty="0" err="1"/>
              <a:t>working</a:t>
            </a:r>
            <a:r>
              <a:rPr lang="nl-BE" baseline="0" dirty="0"/>
              <a:t> in </a:t>
            </a:r>
            <a:r>
              <a:rPr lang="nl-BE" baseline="0" dirty="0" err="1"/>
              <a:t>an</a:t>
            </a:r>
            <a:r>
              <a:rPr lang="nl-BE" baseline="0" dirty="0"/>
              <a:t> </a:t>
            </a:r>
            <a:r>
              <a:rPr lang="nl-BE" baseline="0" dirty="0" err="1"/>
              <a:t>integrated</a:t>
            </a:r>
            <a:r>
              <a:rPr lang="nl-BE" baseline="0" dirty="0"/>
              <a:t> </a:t>
            </a:r>
            <a:r>
              <a:rPr lang="nl-BE" baseline="0" dirty="0" err="1"/>
              <a:t>manner</a:t>
            </a:r>
            <a:r>
              <a:rPr lang="nl-BE" baseline="0" dirty="0"/>
              <a:t> ECEC services </a:t>
            </a:r>
            <a:r>
              <a:rPr lang="nl-BE" baseline="0" dirty="0" err="1"/>
              <a:t>can</a:t>
            </a:r>
            <a:r>
              <a:rPr lang="nl-BE" baseline="0" dirty="0"/>
              <a:t> share </a:t>
            </a:r>
            <a:r>
              <a:rPr lang="nl-BE" baseline="0" dirty="0" err="1"/>
              <a:t>this</a:t>
            </a:r>
            <a:r>
              <a:rPr lang="nl-BE" baseline="0" dirty="0"/>
              <a:t> </a:t>
            </a:r>
            <a:r>
              <a:rPr lang="nl-BE" baseline="0" dirty="0" err="1"/>
              <a:t>knowledge</a:t>
            </a:r>
            <a:r>
              <a:rPr lang="nl-BE" baseline="0" dirty="0"/>
              <a:t> </a:t>
            </a:r>
            <a:r>
              <a:rPr lang="nl-BE" baseline="0" dirty="0" err="1"/>
              <a:t>and</a:t>
            </a:r>
            <a:r>
              <a:rPr lang="nl-BE" baseline="0" dirty="0"/>
              <a:t> </a:t>
            </a:r>
            <a:r>
              <a:rPr lang="nl-BE" baseline="0" dirty="0" err="1"/>
              <a:t>ensoule</a:t>
            </a:r>
            <a:r>
              <a:rPr lang="nl-BE" baseline="0" dirty="0"/>
              <a:t> </a:t>
            </a:r>
            <a:r>
              <a:rPr lang="nl-BE" baseline="0" dirty="0" err="1"/>
              <a:t>other</a:t>
            </a:r>
            <a:r>
              <a:rPr lang="nl-BE" baseline="0" dirty="0"/>
              <a:t> services. </a:t>
            </a:r>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5</a:t>
            </a:fld>
            <a:endParaRPr lang="es-ES_tradnl"/>
          </a:p>
        </p:txBody>
      </p:sp>
    </p:spTree>
    <p:extLst>
      <p:ext uri="{BB962C8B-B14F-4D97-AF65-F5344CB8AC3E}">
        <p14:creationId xmlns:p14="http://schemas.microsoft.com/office/powerpoint/2010/main" val="16369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Integrated</a:t>
            </a:r>
            <a:r>
              <a:rPr lang="nl-BE" dirty="0"/>
              <a:t> </a:t>
            </a:r>
            <a:r>
              <a:rPr lang="nl-BE" dirty="0" err="1"/>
              <a:t>working</a:t>
            </a:r>
            <a:r>
              <a:rPr lang="nl-BE" dirty="0"/>
              <a:t> is </a:t>
            </a:r>
            <a:r>
              <a:rPr lang="nl-BE" dirty="0" err="1"/>
              <a:t>assumed</a:t>
            </a:r>
            <a:r>
              <a:rPr lang="nl-BE" dirty="0"/>
              <a:t> </a:t>
            </a:r>
            <a:r>
              <a:rPr lang="nl-BE" dirty="0" err="1"/>
              <a:t>to</a:t>
            </a:r>
            <a:r>
              <a:rPr lang="nl-BE" dirty="0"/>
              <a:t> have </a:t>
            </a:r>
            <a:r>
              <a:rPr lang="nl-BE" dirty="0" err="1"/>
              <a:t>many</a:t>
            </a:r>
            <a:r>
              <a:rPr lang="nl-BE" dirty="0"/>
              <a:t> benefits . It is </a:t>
            </a:r>
            <a:r>
              <a:rPr lang="nl-BE" dirty="0" err="1"/>
              <a:t>assumed</a:t>
            </a:r>
            <a:r>
              <a:rPr lang="nl-BE" baseline="0" dirty="0"/>
              <a:t> </a:t>
            </a:r>
            <a:r>
              <a:rPr lang="nl-BE" baseline="0" dirty="0" err="1"/>
              <a:t>that</a:t>
            </a:r>
            <a:r>
              <a:rPr lang="nl-BE" baseline="0" dirty="0"/>
              <a:t> </a:t>
            </a:r>
            <a:r>
              <a:rPr lang="nl-BE" baseline="0" dirty="0" err="1"/>
              <a:t>it</a:t>
            </a:r>
            <a:r>
              <a:rPr lang="nl-BE" baseline="0" dirty="0"/>
              <a:t> has a win on 3 levels</a:t>
            </a:r>
          </a:p>
          <a:p>
            <a:r>
              <a:rPr lang="nl-BE" baseline="0" dirty="0"/>
              <a:t>1, a first win </a:t>
            </a:r>
            <a:r>
              <a:rPr lang="nl-BE" baseline="0" dirty="0" err="1"/>
              <a:t>for</a:t>
            </a:r>
            <a:r>
              <a:rPr lang="nl-BE" baseline="0" dirty="0"/>
              <a:t> </a:t>
            </a:r>
            <a:r>
              <a:rPr lang="nl-BE" baseline="0" dirty="0" err="1"/>
              <a:t>the</a:t>
            </a:r>
            <a:r>
              <a:rPr lang="nl-BE" baseline="0" dirty="0"/>
              <a:t> families</a:t>
            </a:r>
          </a:p>
          <a:p>
            <a:r>
              <a:rPr lang="nl-BE" baseline="0" dirty="0"/>
              <a:t>2, a second win </a:t>
            </a:r>
            <a:r>
              <a:rPr lang="nl-BE" baseline="0" dirty="0" err="1"/>
              <a:t>for</a:t>
            </a:r>
            <a:r>
              <a:rPr lang="nl-BE" baseline="0" dirty="0"/>
              <a:t> </a:t>
            </a:r>
            <a:r>
              <a:rPr lang="nl-BE" baseline="0" dirty="0" err="1"/>
              <a:t>the</a:t>
            </a:r>
            <a:r>
              <a:rPr lang="nl-BE" baseline="0" dirty="0"/>
              <a:t> partner </a:t>
            </a:r>
            <a:r>
              <a:rPr lang="nl-BE" baseline="0" dirty="0" err="1"/>
              <a:t>organisations</a:t>
            </a:r>
            <a:r>
              <a:rPr lang="nl-BE" baseline="0" dirty="0"/>
              <a:t>, </a:t>
            </a:r>
            <a:r>
              <a:rPr lang="nl-BE" baseline="0" dirty="0" err="1"/>
              <a:t>and</a:t>
            </a:r>
            <a:r>
              <a:rPr lang="nl-BE" baseline="0" dirty="0"/>
              <a:t> </a:t>
            </a:r>
            <a:r>
              <a:rPr lang="nl-BE" baseline="0" dirty="0" err="1"/>
              <a:t>the</a:t>
            </a:r>
            <a:r>
              <a:rPr lang="nl-BE" baseline="0" dirty="0"/>
              <a:t> professionals </a:t>
            </a:r>
            <a:r>
              <a:rPr lang="nl-BE" baseline="0" dirty="0" err="1"/>
              <a:t>working</a:t>
            </a:r>
            <a:r>
              <a:rPr lang="nl-BE" baseline="0" dirty="0"/>
              <a:t> </a:t>
            </a:r>
            <a:r>
              <a:rPr lang="nl-BE" baseline="0" dirty="0" err="1"/>
              <a:t>there</a:t>
            </a:r>
            <a:endParaRPr lang="nl-BE" baseline="0" dirty="0"/>
          </a:p>
          <a:p>
            <a:r>
              <a:rPr lang="nl-BE" baseline="0" dirty="0"/>
              <a:t>3, a </a:t>
            </a:r>
            <a:r>
              <a:rPr lang="nl-BE" baseline="0" dirty="0" err="1"/>
              <a:t>third</a:t>
            </a:r>
            <a:r>
              <a:rPr lang="nl-BE" baseline="0" dirty="0"/>
              <a:t> win at </a:t>
            </a:r>
            <a:r>
              <a:rPr lang="nl-BE" baseline="0" dirty="0" err="1"/>
              <a:t>the</a:t>
            </a:r>
            <a:r>
              <a:rPr lang="nl-BE" baseline="0" dirty="0"/>
              <a:t> policy level</a:t>
            </a:r>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6</a:t>
            </a:fld>
            <a:endParaRPr lang="es-ES_tradnl"/>
          </a:p>
        </p:txBody>
      </p:sp>
    </p:spTree>
    <p:extLst>
      <p:ext uri="{BB962C8B-B14F-4D97-AF65-F5344CB8AC3E}">
        <p14:creationId xmlns:p14="http://schemas.microsoft.com/office/powerpoint/2010/main" val="62915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BE" dirty="0"/>
              <a:t>Although there is often an</a:t>
            </a:r>
            <a:r>
              <a:rPr lang="en-GB" altLang="nl-BE" baseline="0" dirty="0"/>
              <a:t> ‘integrated </a:t>
            </a:r>
            <a:r>
              <a:rPr lang="en-GB" altLang="nl-BE" baseline="0" dirty="0" err="1"/>
              <a:t>eupharia</a:t>
            </a:r>
            <a:r>
              <a:rPr lang="en-GB" altLang="nl-BE" baseline="0" dirty="0"/>
              <a:t>” ; integrated working does not by definition come to the just mentioned benefits. </a:t>
            </a:r>
          </a:p>
          <a:p>
            <a:r>
              <a:rPr lang="en-GB" altLang="nl-BE" baseline="0" dirty="0"/>
              <a:t>There should be: </a:t>
            </a:r>
          </a:p>
          <a:p>
            <a:endParaRPr lang="en-GB" altLang="nl-BE" baseline="0" dirty="0"/>
          </a:p>
          <a:p>
            <a:pPr marL="514350" indent="-514350">
              <a:buFont typeface="Arial" panose="020B0604020202020204" pitchFamily="34" charset="0"/>
              <a:buAutoNum type="arabicPeriod"/>
              <a:defRPr/>
            </a:pPr>
            <a:r>
              <a:rPr lang="nl-BE" altLang="nl-BE" sz="1200" b="1" dirty="0">
                <a:solidFill>
                  <a:schemeClr val="bg1">
                    <a:lumMod val="50000"/>
                  </a:schemeClr>
                </a:solidFill>
              </a:rPr>
              <a:t>Shared </a:t>
            </a:r>
            <a:r>
              <a:rPr lang="nl-BE" altLang="nl-BE" sz="1200" b="1" dirty="0" err="1">
                <a:solidFill>
                  <a:schemeClr val="bg1">
                    <a:lumMod val="50000"/>
                  </a:schemeClr>
                </a:solidFill>
              </a:rPr>
              <a:t>vision</a:t>
            </a:r>
            <a:r>
              <a:rPr lang="nl-BE" altLang="nl-BE" sz="1200" b="1" dirty="0">
                <a:solidFill>
                  <a:schemeClr val="bg1">
                    <a:lumMod val="50000"/>
                  </a:schemeClr>
                </a:solidFill>
              </a:rPr>
              <a:t> </a:t>
            </a:r>
            <a:r>
              <a:rPr lang="nl-BE" altLang="nl-BE" sz="1200" b="1" dirty="0" err="1">
                <a:solidFill>
                  <a:schemeClr val="bg1">
                    <a:lumMod val="50000"/>
                  </a:schemeClr>
                </a:solidFill>
              </a:rPr>
              <a:t>and</a:t>
            </a:r>
            <a:r>
              <a:rPr lang="nl-BE" altLang="nl-BE" sz="1200" b="1" dirty="0">
                <a:solidFill>
                  <a:schemeClr val="bg1">
                    <a:lumMod val="50000"/>
                  </a:schemeClr>
                </a:solidFill>
              </a:rPr>
              <a:t> goals </a:t>
            </a:r>
            <a:r>
              <a:rPr lang="nl-BE" altLang="nl-BE" sz="1200" b="1" dirty="0" err="1">
                <a:solidFill>
                  <a:schemeClr val="bg1">
                    <a:lumMod val="50000"/>
                  </a:schemeClr>
                </a:solidFill>
              </a:rPr>
              <a:t>starting</a:t>
            </a:r>
            <a:r>
              <a:rPr lang="nl-BE" altLang="nl-BE" sz="1200" b="1" dirty="0">
                <a:solidFill>
                  <a:schemeClr val="bg1">
                    <a:lumMod val="50000"/>
                  </a:schemeClr>
                </a:solidFill>
              </a:rPr>
              <a:t> </a:t>
            </a:r>
            <a:r>
              <a:rPr lang="nl-BE" altLang="nl-BE" sz="1200" b="1" dirty="0" err="1">
                <a:solidFill>
                  <a:schemeClr val="bg1">
                    <a:lumMod val="50000"/>
                  </a:schemeClr>
                </a:solidFill>
              </a:rPr>
              <a:t>from</a:t>
            </a:r>
            <a:r>
              <a:rPr lang="nl-BE" altLang="nl-BE" sz="1200" b="1" dirty="0">
                <a:solidFill>
                  <a:schemeClr val="bg1">
                    <a:lumMod val="50000"/>
                  </a:schemeClr>
                </a:solidFill>
              </a:rPr>
              <a:t> </a:t>
            </a:r>
            <a:r>
              <a:rPr lang="nl-BE" altLang="nl-BE" sz="1200" b="1" dirty="0" err="1">
                <a:solidFill>
                  <a:schemeClr val="bg1">
                    <a:lumMod val="50000"/>
                  </a:schemeClr>
                </a:solidFill>
              </a:rPr>
              <a:t>the</a:t>
            </a:r>
            <a:r>
              <a:rPr lang="nl-BE" altLang="nl-BE" sz="1200" b="1" dirty="0">
                <a:solidFill>
                  <a:schemeClr val="bg1">
                    <a:lumMod val="50000"/>
                  </a:schemeClr>
                </a:solidFill>
              </a:rPr>
              <a:t> </a:t>
            </a:r>
            <a:r>
              <a:rPr lang="nl-BE" altLang="nl-BE" sz="1200" b="1" dirty="0" err="1">
                <a:solidFill>
                  <a:schemeClr val="bg1">
                    <a:lumMod val="50000"/>
                  </a:schemeClr>
                </a:solidFill>
              </a:rPr>
              <a:t>needs</a:t>
            </a:r>
            <a:r>
              <a:rPr lang="nl-BE" altLang="nl-BE" sz="1200" b="1" dirty="0">
                <a:solidFill>
                  <a:schemeClr val="bg1">
                    <a:lumMod val="50000"/>
                  </a:schemeClr>
                </a:solidFill>
              </a:rPr>
              <a:t> of </a:t>
            </a:r>
            <a:r>
              <a:rPr lang="nl-BE" altLang="nl-BE" sz="1200" b="1" dirty="0" err="1">
                <a:solidFill>
                  <a:schemeClr val="bg1">
                    <a:lumMod val="50000"/>
                  </a:schemeClr>
                </a:solidFill>
              </a:rPr>
              <a:t>the</a:t>
            </a:r>
            <a:r>
              <a:rPr lang="nl-BE" altLang="nl-BE" sz="1200" b="1" dirty="0">
                <a:solidFill>
                  <a:schemeClr val="bg1">
                    <a:lumMod val="50000"/>
                  </a:schemeClr>
                </a:solidFill>
              </a:rPr>
              <a:t> </a:t>
            </a:r>
            <a:r>
              <a:rPr lang="nl-BE" altLang="nl-BE" sz="1200" b="1" dirty="0" err="1">
                <a:solidFill>
                  <a:schemeClr val="bg1">
                    <a:lumMod val="50000"/>
                  </a:schemeClr>
                </a:solidFill>
              </a:rPr>
              <a:t>children</a:t>
            </a:r>
            <a:r>
              <a:rPr lang="nl-BE" altLang="nl-BE" sz="1200" b="1" dirty="0">
                <a:solidFill>
                  <a:schemeClr val="bg1">
                    <a:lumMod val="50000"/>
                  </a:schemeClr>
                </a:solidFill>
              </a:rPr>
              <a:t> </a:t>
            </a:r>
            <a:r>
              <a:rPr lang="nl-BE" altLang="nl-BE" sz="1200" b="1" dirty="0" err="1">
                <a:solidFill>
                  <a:schemeClr val="bg1">
                    <a:lumMod val="50000"/>
                  </a:schemeClr>
                </a:solidFill>
              </a:rPr>
              <a:t>and</a:t>
            </a:r>
            <a:r>
              <a:rPr lang="nl-BE" altLang="nl-BE" sz="1200" b="1" baseline="0" dirty="0">
                <a:solidFill>
                  <a:schemeClr val="bg1">
                    <a:lumMod val="50000"/>
                  </a:schemeClr>
                </a:solidFill>
              </a:rPr>
              <a:t> families in </a:t>
            </a:r>
            <a:r>
              <a:rPr lang="nl-BE" altLang="nl-BE" sz="1200" b="1" baseline="0" dirty="0" err="1">
                <a:solidFill>
                  <a:schemeClr val="bg1">
                    <a:lumMod val="50000"/>
                  </a:schemeClr>
                </a:solidFill>
              </a:rPr>
              <a:t>the</a:t>
            </a:r>
            <a:r>
              <a:rPr lang="nl-BE" altLang="nl-BE" sz="1200" b="1" baseline="0" dirty="0">
                <a:solidFill>
                  <a:schemeClr val="bg1">
                    <a:lumMod val="50000"/>
                  </a:schemeClr>
                </a:solidFill>
              </a:rPr>
              <a:t> community. </a:t>
            </a:r>
            <a:endParaRPr lang="nl-BE" altLang="nl-BE" sz="1200" b="1" dirty="0">
              <a:solidFill>
                <a:schemeClr val="bg1">
                  <a:lumMod val="50000"/>
                </a:schemeClr>
              </a:solidFill>
            </a:endParaRPr>
          </a:p>
          <a:p>
            <a:pPr>
              <a:defRPr/>
            </a:pPr>
            <a:r>
              <a:rPr lang="nl-BE" altLang="nl-BE" sz="1200" dirty="0" err="1">
                <a:solidFill>
                  <a:schemeClr val="bg1">
                    <a:lumMod val="50000"/>
                  </a:schemeClr>
                </a:solidFill>
              </a:rPr>
              <a:t>Integrated</a:t>
            </a:r>
            <a:r>
              <a:rPr lang="nl-BE" altLang="nl-BE" sz="1200" dirty="0">
                <a:solidFill>
                  <a:schemeClr val="bg1">
                    <a:lumMod val="50000"/>
                  </a:schemeClr>
                </a:solidFill>
              </a:rPr>
              <a:t> </a:t>
            </a:r>
            <a:r>
              <a:rPr lang="nl-BE" altLang="nl-BE" sz="1200" dirty="0" err="1">
                <a:solidFill>
                  <a:schemeClr val="bg1">
                    <a:lumMod val="50000"/>
                  </a:schemeClr>
                </a:solidFill>
              </a:rPr>
              <a:t>working</a:t>
            </a:r>
            <a:r>
              <a:rPr lang="nl-BE" altLang="nl-BE" sz="1200" dirty="0">
                <a:solidFill>
                  <a:schemeClr val="bg1">
                    <a:lumMod val="50000"/>
                  </a:schemeClr>
                </a:solidFill>
              </a:rPr>
              <a:t> is more </a:t>
            </a:r>
            <a:r>
              <a:rPr lang="nl-BE" altLang="nl-BE" sz="1200" dirty="0" err="1">
                <a:solidFill>
                  <a:schemeClr val="bg1">
                    <a:lumMod val="50000"/>
                  </a:schemeClr>
                </a:solidFill>
              </a:rPr>
              <a:t>then</a:t>
            </a:r>
            <a:r>
              <a:rPr lang="nl-BE" altLang="nl-BE" sz="1200" dirty="0">
                <a:solidFill>
                  <a:schemeClr val="bg1">
                    <a:lumMod val="50000"/>
                  </a:schemeClr>
                </a:solidFill>
              </a:rPr>
              <a:t> </a:t>
            </a:r>
            <a:r>
              <a:rPr lang="nl-BE" altLang="nl-BE" sz="1200" dirty="0" err="1">
                <a:solidFill>
                  <a:schemeClr val="bg1">
                    <a:lumMod val="50000"/>
                  </a:schemeClr>
                </a:solidFill>
              </a:rPr>
              <a:t>just</a:t>
            </a:r>
            <a:r>
              <a:rPr lang="nl-BE" altLang="nl-BE" sz="1200" dirty="0">
                <a:solidFill>
                  <a:schemeClr val="bg1">
                    <a:lumMod val="50000"/>
                  </a:schemeClr>
                </a:solidFill>
              </a:rPr>
              <a:t> </a:t>
            </a:r>
            <a:r>
              <a:rPr lang="nl-BE" altLang="nl-BE" sz="1200" dirty="0" err="1">
                <a:solidFill>
                  <a:schemeClr val="bg1">
                    <a:lumMod val="50000"/>
                  </a:schemeClr>
                </a:solidFill>
              </a:rPr>
              <a:t>collaboration</a:t>
            </a:r>
            <a:r>
              <a:rPr lang="nl-BE" altLang="nl-BE" sz="1200" dirty="0">
                <a:solidFill>
                  <a:schemeClr val="bg1">
                    <a:lumMod val="50000"/>
                  </a:schemeClr>
                </a:solidFill>
              </a:rPr>
              <a:t> </a:t>
            </a:r>
            <a:r>
              <a:rPr lang="nl-BE" altLang="nl-BE" sz="1200" dirty="0" err="1">
                <a:solidFill>
                  <a:schemeClr val="bg1">
                    <a:lumMod val="50000"/>
                  </a:schemeClr>
                </a:solidFill>
              </a:rPr>
              <a:t>with</a:t>
            </a:r>
            <a:r>
              <a:rPr lang="nl-BE" altLang="nl-BE" sz="1200" dirty="0">
                <a:solidFill>
                  <a:schemeClr val="bg1">
                    <a:lumMod val="50000"/>
                  </a:schemeClr>
                </a:solidFill>
              </a:rPr>
              <a:t> </a:t>
            </a:r>
            <a:r>
              <a:rPr lang="nl-BE" altLang="nl-BE" sz="1200" dirty="0" err="1">
                <a:solidFill>
                  <a:schemeClr val="bg1">
                    <a:lumMod val="50000"/>
                  </a:schemeClr>
                </a:solidFill>
              </a:rPr>
              <a:t>others</a:t>
            </a:r>
            <a:r>
              <a:rPr lang="nl-BE" altLang="nl-BE" sz="1200" dirty="0">
                <a:solidFill>
                  <a:schemeClr val="bg1">
                    <a:lumMod val="50000"/>
                  </a:schemeClr>
                </a:solidFill>
              </a:rPr>
              <a:t>,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needs</a:t>
            </a:r>
            <a:r>
              <a:rPr lang="nl-BE" altLang="nl-BE" sz="1200" dirty="0">
                <a:solidFill>
                  <a:schemeClr val="bg1">
                    <a:lumMod val="50000"/>
                  </a:schemeClr>
                </a:solidFill>
              </a:rPr>
              <a:t> of </a:t>
            </a:r>
            <a:r>
              <a:rPr lang="nl-BE" altLang="nl-BE" sz="1200" dirty="0" err="1">
                <a:solidFill>
                  <a:schemeClr val="bg1">
                    <a:lumMod val="50000"/>
                  </a:schemeClr>
                </a:solidFill>
              </a:rPr>
              <a:t>the</a:t>
            </a:r>
            <a:r>
              <a:rPr lang="nl-BE" altLang="nl-BE" sz="1200" dirty="0">
                <a:solidFill>
                  <a:schemeClr val="bg1">
                    <a:lumMod val="50000"/>
                  </a:schemeClr>
                </a:solidFill>
              </a:rPr>
              <a:t> families is at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heart</a:t>
            </a:r>
            <a:r>
              <a:rPr lang="nl-BE" altLang="nl-BE" sz="1200" dirty="0">
                <a:solidFill>
                  <a:schemeClr val="bg1">
                    <a:lumMod val="50000"/>
                  </a:schemeClr>
                </a:solidFill>
              </a:rPr>
              <a:t> of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integration</a:t>
            </a:r>
            <a:r>
              <a:rPr lang="nl-BE" altLang="nl-BE" sz="1200" dirty="0">
                <a:solidFill>
                  <a:schemeClr val="bg1">
                    <a:lumMod val="50000"/>
                  </a:schemeClr>
                </a:solidFill>
              </a:rPr>
              <a:t>. </a:t>
            </a:r>
          </a:p>
          <a:p>
            <a:pPr>
              <a:defRPr/>
            </a:pPr>
            <a:r>
              <a:rPr lang="nl-BE" altLang="nl-BE" sz="1200" dirty="0">
                <a:solidFill>
                  <a:schemeClr val="bg1">
                    <a:lumMod val="50000"/>
                  </a:schemeClr>
                </a:solidFill>
              </a:rPr>
              <a:t>Next</a:t>
            </a:r>
            <a:r>
              <a:rPr lang="nl-BE" altLang="nl-BE" sz="1200" baseline="0" dirty="0">
                <a:solidFill>
                  <a:schemeClr val="bg1">
                    <a:lumMod val="50000"/>
                  </a:schemeClr>
                </a:solidFill>
              </a:rPr>
              <a:t> </a:t>
            </a:r>
            <a:r>
              <a:rPr lang="nl-BE" altLang="nl-BE" sz="1200" baseline="0" dirty="0" err="1">
                <a:solidFill>
                  <a:schemeClr val="bg1">
                    <a:lumMod val="50000"/>
                  </a:schemeClr>
                </a:solidFill>
              </a:rPr>
              <a:t>to</a:t>
            </a:r>
            <a:r>
              <a:rPr lang="nl-BE" altLang="nl-BE" sz="1200" baseline="0" dirty="0">
                <a:solidFill>
                  <a:schemeClr val="bg1">
                    <a:lumMod val="50000"/>
                  </a:schemeClr>
                </a:solidFill>
              </a:rPr>
              <a:t> </a:t>
            </a:r>
            <a:r>
              <a:rPr lang="nl-BE" altLang="nl-BE" sz="1200" baseline="0" dirty="0" err="1">
                <a:solidFill>
                  <a:schemeClr val="bg1">
                    <a:lumMod val="50000"/>
                  </a:schemeClr>
                </a:solidFill>
              </a:rPr>
              <a:t>this</a:t>
            </a:r>
            <a:r>
              <a:rPr lang="nl-BE" altLang="nl-BE" sz="1200" baseline="0" dirty="0">
                <a:solidFill>
                  <a:schemeClr val="bg1">
                    <a:lumMod val="50000"/>
                  </a:schemeClr>
                </a:solidFill>
              </a:rPr>
              <a:t>, </a:t>
            </a:r>
            <a:r>
              <a:rPr lang="nl-BE" altLang="nl-BE" sz="1200" baseline="0" dirty="0" err="1">
                <a:solidFill>
                  <a:schemeClr val="bg1">
                    <a:lumMod val="50000"/>
                  </a:schemeClr>
                </a:solidFill>
              </a:rPr>
              <a:t>it</a:t>
            </a:r>
            <a:r>
              <a:rPr lang="nl-BE" altLang="nl-BE" sz="1200" baseline="0" dirty="0">
                <a:solidFill>
                  <a:schemeClr val="bg1">
                    <a:lumMod val="50000"/>
                  </a:schemeClr>
                </a:solidFill>
              </a:rPr>
              <a:t> is important </a:t>
            </a:r>
            <a:r>
              <a:rPr lang="nl-BE" altLang="nl-BE" sz="1200" baseline="0" dirty="0" err="1">
                <a:solidFill>
                  <a:schemeClr val="bg1">
                    <a:lumMod val="50000"/>
                  </a:schemeClr>
                </a:solidFill>
              </a:rPr>
              <a:t>that</a:t>
            </a:r>
            <a:r>
              <a:rPr lang="nl-BE" altLang="nl-BE" sz="1200" baseline="0" dirty="0">
                <a:solidFill>
                  <a:schemeClr val="bg1">
                    <a:lumMod val="50000"/>
                  </a:schemeClr>
                </a:solidFill>
              </a:rPr>
              <a:t> </a:t>
            </a:r>
            <a:r>
              <a:rPr lang="nl-BE" altLang="nl-BE" sz="1200" baseline="0" dirty="0" err="1">
                <a:solidFill>
                  <a:schemeClr val="bg1">
                    <a:lumMod val="50000"/>
                  </a:schemeClr>
                </a:solidFill>
              </a:rPr>
              <a:t>the</a:t>
            </a:r>
            <a:r>
              <a:rPr lang="nl-BE" altLang="nl-BE" sz="1200" baseline="0" dirty="0">
                <a:solidFill>
                  <a:schemeClr val="bg1">
                    <a:lumMod val="50000"/>
                  </a:schemeClr>
                </a:solidFill>
              </a:rPr>
              <a:t> different partner </a:t>
            </a:r>
            <a:r>
              <a:rPr lang="nl-BE" altLang="nl-BE" sz="1200" baseline="0" dirty="0" err="1">
                <a:solidFill>
                  <a:schemeClr val="bg1">
                    <a:lumMod val="50000"/>
                  </a:schemeClr>
                </a:solidFill>
              </a:rPr>
              <a:t>organisations</a:t>
            </a:r>
            <a:r>
              <a:rPr lang="nl-BE" altLang="nl-BE" sz="1200" baseline="0" dirty="0">
                <a:solidFill>
                  <a:schemeClr val="bg1">
                    <a:lumMod val="50000"/>
                  </a:schemeClr>
                </a:solidFill>
              </a:rPr>
              <a:t> search </a:t>
            </a:r>
            <a:r>
              <a:rPr lang="nl-BE" altLang="nl-BE" sz="1200" baseline="0" dirty="0" err="1">
                <a:solidFill>
                  <a:schemeClr val="bg1">
                    <a:lumMod val="50000"/>
                  </a:schemeClr>
                </a:solidFill>
              </a:rPr>
              <a:t>for</a:t>
            </a:r>
            <a:r>
              <a:rPr lang="nl-BE" altLang="nl-BE" sz="1200" baseline="0" dirty="0">
                <a:solidFill>
                  <a:schemeClr val="bg1">
                    <a:lumMod val="50000"/>
                  </a:schemeClr>
                </a:solidFill>
              </a:rPr>
              <a:t> a shared mission : </a:t>
            </a:r>
            <a:r>
              <a:rPr lang="nl-BE" altLang="nl-BE" sz="1200" baseline="0" dirty="0" err="1">
                <a:solidFill>
                  <a:schemeClr val="bg1">
                    <a:lumMod val="50000"/>
                  </a:schemeClr>
                </a:solidFill>
              </a:rPr>
              <a:t>why</a:t>
            </a:r>
            <a:r>
              <a:rPr lang="nl-BE" altLang="nl-BE" sz="1200" baseline="0" dirty="0">
                <a:solidFill>
                  <a:schemeClr val="bg1">
                    <a:lumMod val="50000"/>
                  </a:schemeClr>
                </a:solidFill>
              </a:rPr>
              <a:t> are we </a:t>
            </a:r>
            <a:r>
              <a:rPr lang="nl-BE" altLang="nl-BE" sz="1200" baseline="0" dirty="0" err="1">
                <a:solidFill>
                  <a:schemeClr val="bg1">
                    <a:lumMod val="50000"/>
                  </a:schemeClr>
                </a:solidFill>
              </a:rPr>
              <a:t>working</a:t>
            </a:r>
            <a:r>
              <a:rPr lang="nl-BE" altLang="nl-BE" sz="1200" baseline="0" dirty="0">
                <a:solidFill>
                  <a:schemeClr val="bg1">
                    <a:lumMod val="50000"/>
                  </a:schemeClr>
                </a:solidFill>
              </a:rPr>
              <a:t> </a:t>
            </a:r>
            <a:r>
              <a:rPr lang="nl-BE" altLang="nl-BE" sz="1200" baseline="0" dirty="0" err="1">
                <a:solidFill>
                  <a:schemeClr val="bg1">
                    <a:lumMod val="50000"/>
                  </a:schemeClr>
                </a:solidFill>
              </a:rPr>
              <a:t>together</a:t>
            </a:r>
            <a:r>
              <a:rPr lang="nl-BE" altLang="nl-BE" sz="1200" baseline="0" dirty="0">
                <a:solidFill>
                  <a:schemeClr val="bg1">
                    <a:lumMod val="50000"/>
                  </a:schemeClr>
                </a:solidFill>
              </a:rPr>
              <a:t>? </a:t>
            </a:r>
            <a:r>
              <a:rPr lang="nl-BE" altLang="nl-BE" sz="1200" baseline="0" dirty="0" err="1">
                <a:solidFill>
                  <a:schemeClr val="bg1">
                    <a:lumMod val="50000"/>
                  </a:schemeClr>
                </a:solidFill>
              </a:rPr>
              <a:t>This</a:t>
            </a:r>
            <a:r>
              <a:rPr lang="nl-BE" altLang="nl-BE" sz="1200" baseline="0" dirty="0">
                <a:solidFill>
                  <a:schemeClr val="bg1">
                    <a:lumMod val="50000"/>
                  </a:schemeClr>
                </a:solidFill>
              </a:rPr>
              <a:t> </a:t>
            </a:r>
            <a:r>
              <a:rPr lang="nl-BE" altLang="nl-BE" sz="1200" baseline="0" dirty="0" err="1">
                <a:solidFill>
                  <a:schemeClr val="bg1">
                    <a:lumMod val="50000"/>
                  </a:schemeClr>
                </a:solidFill>
              </a:rPr>
              <a:t>will</a:t>
            </a:r>
            <a:r>
              <a:rPr lang="nl-BE" altLang="nl-BE" sz="1200" baseline="0" dirty="0">
                <a:solidFill>
                  <a:schemeClr val="bg1">
                    <a:lumMod val="50000"/>
                  </a:schemeClr>
                </a:solidFill>
              </a:rPr>
              <a:t> bond </a:t>
            </a:r>
            <a:r>
              <a:rPr lang="nl-BE" altLang="nl-BE" sz="1200" baseline="0" dirty="0" err="1">
                <a:solidFill>
                  <a:schemeClr val="bg1">
                    <a:lumMod val="50000"/>
                  </a:schemeClr>
                </a:solidFill>
              </a:rPr>
              <a:t>all</a:t>
            </a:r>
            <a:r>
              <a:rPr lang="nl-BE" altLang="nl-BE" sz="1200" baseline="0" dirty="0">
                <a:solidFill>
                  <a:schemeClr val="bg1">
                    <a:lumMod val="50000"/>
                  </a:schemeClr>
                </a:solidFill>
              </a:rPr>
              <a:t> partners </a:t>
            </a:r>
            <a:r>
              <a:rPr lang="nl-BE" altLang="nl-BE" sz="1200" baseline="0" dirty="0" err="1">
                <a:solidFill>
                  <a:schemeClr val="bg1">
                    <a:lumMod val="50000"/>
                  </a:schemeClr>
                </a:solidFill>
              </a:rPr>
              <a:t>and</a:t>
            </a:r>
            <a:r>
              <a:rPr lang="nl-BE" altLang="nl-BE" sz="1200" baseline="0" dirty="0">
                <a:solidFill>
                  <a:schemeClr val="bg1">
                    <a:lumMod val="50000"/>
                  </a:schemeClr>
                </a:solidFill>
              </a:rPr>
              <a:t> keep </a:t>
            </a:r>
            <a:r>
              <a:rPr lang="nl-BE" altLang="nl-BE" sz="1200" baseline="0" dirty="0" err="1">
                <a:solidFill>
                  <a:schemeClr val="bg1">
                    <a:lumMod val="50000"/>
                  </a:schemeClr>
                </a:solidFill>
              </a:rPr>
              <a:t>the</a:t>
            </a:r>
            <a:r>
              <a:rPr lang="nl-BE" altLang="nl-BE" sz="1200" baseline="0" dirty="0">
                <a:solidFill>
                  <a:schemeClr val="bg1">
                    <a:lumMod val="50000"/>
                  </a:schemeClr>
                </a:solidFill>
              </a:rPr>
              <a:t> </a:t>
            </a:r>
            <a:r>
              <a:rPr lang="nl-BE" altLang="nl-BE" sz="1200" baseline="0" dirty="0" err="1">
                <a:solidFill>
                  <a:schemeClr val="bg1">
                    <a:lumMod val="50000"/>
                  </a:schemeClr>
                </a:solidFill>
              </a:rPr>
              <a:t>fire</a:t>
            </a:r>
            <a:r>
              <a:rPr lang="nl-BE" altLang="nl-BE" sz="1200" baseline="0" dirty="0">
                <a:solidFill>
                  <a:schemeClr val="bg1">
                    <a:lumMod val="50000"/>
                  </a:schemeClr>
                </a:solidFill>
              </a:rPr>
              <a:t> of </a:t>
            </a:r>
            <a:r>
              <a:rPr lang="nl-BE" altLang="nl-BE" sz="1200" baseline="0" dirty="0" err="1">
                <a:solidFill>
                  <a:schemeClr val="bg1">
                    <a:lumMod val="50000"/>
                  </a:schemeClr>
                </a:solidFill>
              </a:rPr>
              <a:t>integrated</a:t>
            </a:r>
            <a:r>
              <a:rPr lang="nl-BE" altLang="nl-BE" sz="1200" baseline="0" dirty="0">
                <a:solidFill>
                  <a:schemeClr val="bg1">
                    <a:lumMod val="50000"/>
                  </a:schemeClr>
                </a:solidFill>
              </a:rPr>
              <a:t> warm</a:t>
            </a:r>
          </a:p>
          <a:p>
            <a:pPr marL="0" indent="0">
              <a:buNone/>
              <a:defRPr/>
            </a:pPr>
            <a:endParaRPr lang="nl-BE" altLang="nl-BE" sz="1200" b="1" dirty="0">
              <a:solidFill>
                <a:schemeClr val="bg1">
                  <a:lumMod val="50000"/>
                </a:schemeClr>
              </a:solidFill>
            </a:endParaRPr>
          </a:p>
          <a:p>
            <a:pPr marL="0" indent="0">
              <a:buNone/>
              <a:defRPr/>
            </a:pPr>
            <a:r>
              <a:rPr lang="nl-BE" altLang="nl-BE" sz="1200" b="1" dirty="0">
                <a:solidFill>
                  <a:schemeClr val="bg1">
                    <a:lumMod val="50000"/>
                  </a:schemeClr>
                </a:solidFill>
              </a:rPr>
              <a:t>2. Family </a:t>
            </a:r>
            <a:r>
              <a:rPr lang="nl-BE" altLang="nl-BE" sz="1200" b="1" dirty="0" err="1">
                <a:solidFill>
                  <a:schemeClr val="bg1">
                    <a:lumMod val="50000"/>
                  </a:schemeClr>
                </a:solidFill>
              </a:rPr>
              <a:t>and</a:t>
            </a:r>
            <a:r>
              <a:rPr lang="nl-BE" altLang="nl-BE" sz="1200" b="1" dirty="0">
                <a:solidFill>
                  <a:schemeClr val="bg1">
                    <a:lumMod val="50000"/>
                  </a:schemeClr>
                </a:solidFill>
              </a:rPr>
              <a:t> community </a:t>
            </a:r>
            <a:r>
              <a:rPr lang="nl-BE" altLang="nl-BE" sz="1200" b="1" dirty="0" err="1">
                <a:solidFill>
                  <a:schemeClr val="bg1">
                    <a:lumMod val="50000"/>
                  </a:schemeClr>
                </a:solidFill>
              </a:rPr>
              <a:t>involvement</a:t>
            </a:r>
            <a:endParaRPr lang="nl-BE" altLang="nl-BE" sz="1200" b="1" dirty="0">
              <a:solidFill>
                <a:schemeClr val="bg1">
                  <a:lumMod val="50000"/>
                </a:schemeClr>
              </a:solidFill>
            </a:endParaRPr>
          </a:p>
          <a:p>
            <a:pPr>
              <a:defRPr/>
            </a:pPr>
            <a:r>
              <a:rPr lang="nl-BE" altLang="nl-BE" sz="1200" dirty="0">
                <a:solidFill>
                  <a:schemeClr val="bg1">
                    <a:lumMod val="50000"/>
                  </a:schemeClr>
                </a:solidFill>
              </a:rPr>
              <a:t>As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children</a:t>
            </a:r>
            <a:r>
              <a:rPr lang="nl-BE" altLang="nl-BE" sz="1200" baseline="0" dirty="0">
                <a:solidFill>
                  <a:schemeClr val="bg1">
                    <a:lumMod val="50000"/>
                  </a:schemeClr>
                </a:solidFill>
              </a:rPr>
              <a:t> </a:t>
            </a:r>
            <a:r>
              <a:rPr lang="nl-BE" altLang="nl-BE" sz="1200" baseline="0" dirty="0" err="1">
                <a:solidFill>
                  <a:schemeClr val="bg1">
                    <a:lumMod val="50000"/>
                  </a:schemeClr>
                </a:solidFill>
              </a:rPr>
              <a:t>and</a:t>
            </a:r>
            <a:r>
              <a:rPr lang="nl-BE" altLang="nl-BE" sz="1200" baseline="0" dirty="0">
                <a:solidFill>
                  <a:schemeClr val="bg1">
                    <a:lumMod val="50000"/>
                  </a:schemeClr>
                </a:solidFill>
              </a:rPr>
              <a:t> </a:t>
            </a:r>
            <a:r>
              <a:rPr lang="nl-BE" altLang="nl-BE" sz="1200" baseline="0" dirty="0" err="1">
                <a:solidFill>
                  <a:schemeClr val="bg1">
                    <a:lumMod val="50000"/>
                  </a:schemeClr>
                </a:solidFill>
              </a:rPr>
              <a:t>parents</a:t>
            </a:r>
            <a:r>
              <a:rPr lang="nl-BE" altLang="nl-BE" sz="1200" baseline="0" dirty="0">
                <a:solidFill>
                  <a:schemeClr val="bg1">
                    <a:lumMod val="50000"/>
                  </a:schemeClr>
                </a:solidFill>
              </a:rPr>
              <a:t> are at </a:t>
            </a:r>
            <a:r>
              <a:rPr lang="nl-BE" altLang="nl-BE" sz="1200" baseline="0" dirty="0" err="1">
                <a:solidFill>
                  <a:schemeClr val="bg1">
                    <a:lumMod val="50000"/>
                  </a:schemeClr>
                </a:solidFill>
              </a:rPr>
              <a:t>the</a:t>
            </a:r>
            <a:r>
              <a:rPr lang="nl-BE" altLang="nl-BE" sz="1200" baseline="0" dirty="0">
                <a:solidFill>
                  <a:schemeClr val="bg1">
                    <a:lumMod val="50000"/>
                  </a:schemeClr>
                </a:solidFill>
              </a:rPr>
              <a:t> </a:t>
            </a:r>
            <a:r>
              <a:rPr lang="nl-BE" altLang="nl-BE" sz="1200" baseline="0" dirty="0" err="1">
                <a:solidFill>
                  <a:schemeClr val="bg1">
                    <a:lumMod val="50000"/>
                  </a:schemeClr>
                </a:solidFill>
              </a:rPr>
              <a:t>core</a:t>
            </a:r>
            <a:r>
              <a:rPr lang="nl-BE" altLang="nl-BE" sz="1200" baseline="0" dirty="0">
                <a:solidFill>
                  <a:schemeClr val="bg1">
                    <a:lumMod val="50000"/>
                  </a:schemeClr>
                </a:solidFill>
              </a:rPr>
              <a:t> of </a:t>
            </a:r>
            <a:r>
              <a:rPr lang="nl-BE" altLang="nl-BE" sz="1200" baseline="0" dirty="0" err="1">
                <a:solidFill>
                  <a:schemeClr val="bg1">
                    <a:lumMod val="50000"/>
                  </a:schemeClr>
                </a:solidFill>
              </a:rPr>
              <a:t>the</a:t>
            </a:r>
            <a:r>
              <a:rPr lang="nl-BE" altLang="nl-BE" sz="1200" baseline="0" dirty="0">
                <a:solidFill>
                  <a:schemeClr val="bg1">
                    <a:lumMod val="50000"/>
                  </a:schemeClr>
                </a:solidFill>
              </a:rPr>
              <a:t> </a:t>
            </a:r>
            <a:r>
              <a:rPr lang="nl-BE" altLang="nl-BE" sz="1200" baseline="0" dirty="0" err="1">
                <a:solidFill>
                  <a:schemeClr val="bg1">
                    <a:lumMod val="50000"/>
                  </a:schemeClr>
                </a:solidFill>
              </a:rPr>
              <a:t>network</a:t>
            </a:r>
            <a:r>
              <a:rPr lang="nl-BE" altLang="nl-BE" sz="1200" baseline="0" dirty="0">
                <a:solidFill>
                  <a:schemeClr val="bg1">
                    <a:lumMod val="50000"/>
                  </a:schemeClr>
                </a:solidFill>
              </a:rPr>
              <a:t>, </a:t>
            </a:r>
            <a:r>
              <a:rPr lang="nl-BE" altLang="nl-BE" sz="1200" baseline="0" dirty="0" err="1">
                <a:solidFill>
                  <a:schemeClr val="bg1">
                    <a:lumMod val="50000"/>
                  </a:schemeClr>
                </a:solidFill>
              </a:rPr>
              <a:t>they</a:t>
            </a:r>
            <a:r>
              <a:rPr lang="nl-BE" altLang="nl-BE" sz="1200" baseline="0" dirty="0">
                <a:solidFill>
                  <a:schemeClr val="bg1">
                    <a:lumMod val="50000"/>
                  </a:schemeClr>
                </a:solidFill>
              </a:rPr>
              <a:t> </a:t>
            </a:r>
            <a:r>
              <a:rPr lang="nl-BE" altLang="nl-BE" sz="1200" baseline="0" dirty="0" err="1">
                <a:solidFill>
                  <a:schemeClr val="bg1">
                    <a:lumMod val="50000"/>
                  </a:schemeClr>
                </a:solidFill>
              </a:rPr>
              <a:t>should</a:t>
            </a:r>
            <a:r>
              <a:rPr lang="nl-BE" altLang="nl-BE" sz="1200" baseline="0" dirty="0">
                <a:solidFill>
                  <a:schemeClr val="bg1">
                    <a:lumMod val="50000"/>
                  </a:schemeClr>
                </a:solidFill>
              </a:rPr>
              <a:t> </a:t>
            </a:r>
            <a:r>
              <a:rPr lang="nl-BE" altLang="nl-BE" sz="1200" baseline="0" dirty="0" err="1">
                <a:solidFill>
                  <a:schemeClr val="bg1">
                    <a:lumMod val="50000"/>
                  </a:schemeClr>
                </a:solidFill>
              </a:rPr>
              <a:t>be</a:t>
            </a:r>
            <a:r>
              <a:rPr lang="nl-BE" altLang="nl-BE" sz="1200" baseline="0" dirty="0">
                <a:solidFill>
                  <a:schemeClr val="bg1">
                    <a:lumMod val="50000"/>
                  </a:schemeClr>
                </a:solidFill>
              </a:rPr>
              <a:t> </a:t>
            </a:r>
            <a:r>
              <a:rPr lang="nl-BE" altLang="nl-BE" sz="1200" baseline="0" dirty="0" err="1">
                <a:solidFill>
                  <a:schemeClr val="bg1">
                    <a:lumMod val="50000"/>
                  </a:schemeClr>
                </a:solidFill>
              </a:rPr>
              <a:t>involved</a:t>
            </a:r>
            <a:r>
              <a:rPr lang="nl-BE" altLang="nl-BE" sz="1200" baseline="0" dirty="0">
                <a:solidFill>
                  <a:schemeClr val="bg1">
                    <a:lumMod val="50000"/>
                  </a:schemeClr>
                </a:solidFill>
              </a:rPr>
              <a:t> as well. Child </a:t>
            </a:r>
            <a:r>
              <a:rPr lang="nl-BE" altLang="nl-BE" sz="1200" baseline="0" dirty="0" err="1">
                <a:solidFill>
                  <a:schemeClr val="bg1">
                    <a:lumMod val="50000"/>
                  </a:schemeClr>
                </a:solidFill>
              </a:rPr>
              <a:t>and</a:t>
            </a:r>
            <a:r>
              <a:rPr lang="nl-BE" altLang="nl-BE" sz="1200" baseline="0" dirty="0">
                <a:solidFill>
                  <a:schemeClr val="bg1">
                    <a:lumMod val="50000"/>
                  </a:schemeClr>
                </a:solidFill>
              </a:rPr>
              <a:t> </a:t>
            </a:r>
            <a:r>
              <a:rPr lang="nl-BE" altLang="nl-BE" sz="1200" baseline="0" dirty="0" err="1">
                <a:solidFill>
                  <a:schemeClr val="bg1">
                    <a:lumMod val="50000"/>
                  </a:schemeClr>
                </a:solidFill>
              </a:rPr>
              <a:t>parental</a:t>
            </a:r>
            <a:r>
              <a:rPr lang="nl-BE" altLang="nl-BE" sz="1200" baseline="0" dirty="0">
                <a:solidFill>
                  <a:schemeClr val="bg1">
                    <a:lumMod val="50000"/>
                  </a:schemeClr>
                </a:solidFill>
              </a:rPr>
              <a:t> </a:t>
            </a:r>
            <a:r>
              <a:rPr lang="nl-BE" altLang="nl-BE" sz="1200" baseline="0" dirty="0" err="1">
                <a:solidFill>
                  <a:schemeClr val="bg1">
                    <a:lumMod val="50000"/>
                  </a:schemeClr>
                </a:solidFill>
              </a:rPr>
              <a:t>involvement</a:t>
            </a:r>
            <a:r>
              <a:rPr lang="nl-BE" altLang="nl-BE" sz="1200" baseline="0" dirty="0">
                <a:solidFill>
                  <a:schemeClr val="bg1">
                    <a:lumMod val="50000"/>
                  </a:schemeClr>
                </a:solidFill>
              </a:rPr>
              <a:t> in </a:t>
            </a:r>
            <a:r>
              <a:rPr lang="nl-BE" altLang="nl-BE" sz="1200" baseline="0" dirty="0" err="1">
                <a:solidFill>
                  <a:schemeClr val="bg1">
                    <a:lumMod val="50000"/>
                  </a:schemeClr>
                </a:solidFill>
              </a:rPr>
              <a:t>the</a:t>
            </a:r>
            <a:r>
              <a:rPr lang="nl-BE" altLang="nl-BE" sz="1200" baseline="0" dirty="0">
                <a:solidFill>
                  <a:schemeClr val="bg1">
                    <a:lumMod val="50000"/>
                  </a:schemeClr>
                </a:solidFill>
              </a:rPr>
              <a:t> </a:t>
            </a:r>
            <a:r>
              <a:rPr lang="nl-BE" altLang="nl-BE" sz="1200" baseline="0" dirty="0" err="1">
                <a:solidFill>
                  <a:schemeClr val="bg1">
                    <a:lumMod val="50000"/>
                  </a:schemeClr>
                </a:solidFill>
              </a:rPr>
              <a:t>broadest</a:t>
            </a:r>
            <a:r>
              <a:rPr lang="nl-BE" altLang="nl-BE" sz="1200" baseline="0" dirty="0">
                <a:solidFill>
                  <a:schemeClr val="bg1">
                    <a:lumMod val="50000"/>
                  </a:schemeClr>
                </a:solidFill>
              </a:rPr>
              <a:t> sense </a:t>
            </a:r>
            <a:r>
              <a:rPr lang="nl-BE" altLang="nl-BE" sz="1200" baseline="0" dirty="0" err="1">
                <a:solidFill>
                  <a:schemeClr val="bg1">
                    <a:lumMod val="50000"/>
                  </a:schemeClr>
                </a:solidFill>
              </a:rPr>
              <a:t>should</a:t>
            </a:r>
            <a:r>
              <a:rPr lang="nl-BE" altLang="nl-BE" sz="1200" baseline="0" dirty="0">
                <a:solidFill>
                  <a:schemeClr val="bg1">
                    <a:lumMod val="50000"/>
                  </a:schemeClr>
                </a:solidFill>
              </a:rPr>
              <a:t> </a:t>
            </a:r>
            <a:r>
              <a:rPr lang="nl-BE" altLang="nl-BE" sz="1200" baseline="0" dirty="0" err="1">
                <a:solidFill>
                  <a:schemeClr val="bg1">
                    <a:lumMod val="50000"/>
                  </a:schemeClr>
                </a:solidFill>
              </a:rPr>
              <a:t>be</a:t>
            </a:r>
            <a:r>
              <a:rPr lang="nl-BE" altLang="nl-BE" sz="1200" baseline="0" dirty="0">
                <a:solidFill>
                  <a:schemeClr val="bg1">
                    <a:lumMod val="50000"/>
                  </a:schemeClr>
                </a:solidFill>
              </a:rPr>
              <a:t> in </a:t>
            </a:r>
            <a:r>
              <a:rPr lang="nl-BE" altLang="nl-BE" sz="1200" baseline="0" dirty="0" err="1">
                <a:solidFill>
                  <a:schemeClr val="bg1">
                    <a:lumMod val="50000"/>
                  </a:schemeClr>
                </a:solidFill>
              </a:rPr>
              <a:t>the</a:t>
            </a:r>
            <a:r>
              <a:rPr lang="nl-BE" altLang="nl-BE" sz="1200" baseline="0" dirty="0">
                <a:solidFill>
                  <a:schemeClr val="bg1">
                    <a:lumMod val="50000"/>
                  </a:schemeClr>
                </a:solidFill>
              </a:rPr>
              <a:t> </a:t>
            </a:r>
            <a:r>
              <a:rPr lang="nl-BE" altLang="nl-BE" sz="1200" dirty="0">
                <a:solidFill>
                  <a:schemeClr val="bg1">
                    <a:lumMod val="50000"/>
                  </a:schemeClr>
                </a:solidFill>
              </a:rPr>
              <a:t>DNA of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network</a:t>
            </a:r>
            <a:r>
              <a:rPr lang="nl-BE" altLang="nl-BE" sz="1200" dirty="0">
                <a:solidFill>
                  <a:schemeClr val="bg1">
                    <a:lumMod val="50000"/>
                  </a:schemeClr>
                </a:solidFill>
              </a:rPr>
              <a:t>,</a:t>
            </a:r>
          </a:p>
          <a:p>
            <a:endParaRPr lang="nl-BE" altLang="nl-BE" dirty="0"/>
          </a:p>
          <a:p>
            <a:pPr marL="0" indent="0">
              <a:buNone/>
              <a:defRPr/>
            </a:pPr>
            <a:r>
              <a:rPr lang="nl-BE" altLang="nl-BE" sz="1200" b="1" dirty="0">
                <a:solidFill>
                  <a:schemeClr val="bg1">
                    <a:lumMod val="50000"/>
                  </a:schemeClr>
                </a:solidFill>
              </a:rPr>
              <a:t>3, a competent</a:t>
            </a:r>
            <a:r>
              <a:rPr lang="nl-BE" altLang="nl-BE" sz="1200" b="1" baseline="0" dirty="0">
                <a:solidFill>
                  <a:schemeClr val="bg1">
                    <a:lumMod val="50000"/>
                  </a:schemeClr>
                </a:solidFill>
              </a:rPr>
              <a:t> system </a:t>
            </a:r>
            <a:r>
              <a:rPr lang="nl-BE" altLang="nl-BE" sz="1200" b="1" baseline="0" dirty="0" err="1">
                <a:solidFill>
                  <a:schemeClr val="bg1">
                    <a:lumMod val="50000"/>
                  </a:schemeClr>
                </a:solidFill>
              </a:rPr>
              <a:t>with</a:t>
            </a:r>
            <a:r>
              <a:rPr lang="nl-BE" altLang="nl-BE" sz="1200" b="1" baseline="0" dirty="0">
                <a:solidFill>
                  <a:schemeClr val="bg1">
                    <a:lumMod val="50000"/>
                  </a:schemeClr>
                </a:solidFill>
              </a:rPr>
              <a:t> strong </a:t>
            </a:r>
            <a:r>
              <a:rPr lang="nl-BE" altLang="nl-BE" sz="1200" b="1" baseline="0" dirty="0" err="1">
                <a:solidFill>
                  <a:schemeClr val="bg1">
                    <a:lumMod val="50000"/>
                  </a:schemeClr>
                </a:solidFill>
              </a:rPr>
              <a:t>leadership</a:t>
            </a:r>
            <a:r>
              <a:rPr lang="nl-BE" altLang="nl-BE" sz="1200" b="1" baseline="0" dirty="0">
                <a:solidFill>
                  <a:schemeClr val="bg1">
                    <a:lumMod val="50000"/>
                  </a:schemeClr>
                </a:solidFill>
              </a:rPr>
              <a:t> </a:t>
            </a:r>
            <a:r>
              <a:rPr lang="nl-BE" altLang="nl-BE" sz="1200" b="1" baseline="0" dirty="0" err="1">
                <a:solidFill>
                  <a:schemeClr val="bg1">
                    <a:lumMod val="50000"/>
                  </a:schemeClr>
                </a:solidFill>
              </a:rPr>
              <a:t>and</a:t>
            </a:r>
            <a:r>
              <a:rPr lang="nl-BE" altLang="nl-BE" sz="1200" b="1" baseline="0" dirty="0">
                <a:solidFill>
                  <a:schemeClr val="bg1">
                    <a:lumMod val="50000"/>
                  </a:schemeClr>
                </a:solidFill>
              </a:rPr>
              <a:t> </a:t>
            </a:r>
            <a:r>
              <a:rPr lang="nl-BE" altLang="nl-BE" sz="1200" b="1" baseline="0" dirty="0" err="1">
                <a:solidFill>
                  <a:schemeClr val="bg1">
                    <a:lumMod val="50000"/>
                  </a:schemeClr>
                </a:solidFill>
              </a:rPr>
              <a:t>reflective</a:t>
            </a:r>
            <a:r>
              <a:rPr lang="nl-BE" altLang="nl-BE" sz="1200" b="1" baseline="0" dirty="0">
                <a:solidFill>
                  <a:schemeClr val="bg1">
                    <a:lumMod val="50000"/>
                  </a:schemeClr>
                </a:solidFill>
              </a:rPr>
              <a:t> </a:t>
            </a:r>
            <a:r>
              <a:rPr lang="nl-BE" altLang="nl-BE" sz="1200" b="1" baseline="0" dirty="0" err="1">
                <a:solidFill>
                  <a:schemeClr val="bg1">
                    <a:lumMod val="50000"/>
                  </a:schemeClr>
                </a:solidFill>
              </a:rPr>
              <a:t>staff</a:t>
            </a:r>
            <a:endParaRPr lang="nl-BE" altLang="nl-BE" sz="1200" b="1" dirty="0">
              <a:solidFill>
                <a:schemeClr val="bg1">
                  <a:lumMod val="50000"/>
                </a:schemeClr>
              </a:solidFill>
            </a:endParaRPr>
          </a:p>
          <a:p>
            <a:pPr>
              <a:defRPr/>
            </a:pPr>
            <a:r>
              <a:rPr lang="nl-BE" altLang="nl-BE" sz="1200" dirty="0" err="1">
                <a:solidFill>
                  <a:schemeClr val="bg1">
                    <a:lumMod val="50000"/>
                  </a:schemeClr>
                </a:solidFill>
              </a:rPr>
              <a:t>Integrated</a:t>
            </a:r>
            <a:r>
              <a:rPr lang="nl-BE" altLang="nl-BE" sz="1200" dirty="0">
                <a:solidFill>
                  <a:schemeClr val="bg1">
                    <a:lumMod val="50000"/>
                  </a:schemeClr>
                </a:solidFill>
              </a:rPr>
              <a:t> </a:t>
            </a:r>
            <a:r>
              <a:rPr lang="nl-BE" altLang="nl-BE" sz="1200" dirty="0" err="1">
                <a:solidFill>
                  <a:schemeClr val="bg1">
                    <a:lumMod val="50000"/>
                  </a:schemeClr>
                </a:solidFill>
              </a:rPr>
              <a:t>working</a:t>
            </a:r>
            <a:r>
              <a:rPr lang="nl-BE" altLang="nl-BE" sz="1200" dirty="0">
                <a:solidFill>
                  <a:schemeClr val="bg1">
                    <a:lumMod val="50000"/>
                  </a:schemeClr>
                </a:solidFill>
              </a:rPr>
              <a:t> </a:t>
            </a:r>
            <a:r>
              <a:rPr lang="nl-BE" altLang="nl-BE" sz="1200" dirty="0" err="1">
                <a:solidFill>
                  <a:schemeClr val="bg1">
                    <a:lumMod val="50000"/>
                  </a:schemeClr>
                </a:solidFill>
              </a:rPr>
              <a:t>needs</a:t>
            </a:r>
            <a:r>
              <a:rPr lang="nl-BE" altLang="nl-BE" sz="1200" baseline="0" dirty="0">
                <a:solidFill>
                  <a:schemeClr val="bg1">
                    <a:lumMod val="50000"/>
                  </a:schemeClr>
                </a:solidFill>
              </a:rPr>
              <a:t> a strong </a:t>
            </a:r>
            <a:r>
              <a:rPr lang="nl-BE" altLang="nl-BE" sz="1200" baseline="0" dirty="0" err="1">
                <a:solidFill>
                  <a:schemeClr val="bg1">
                    <a:lumMod val="50000"/>
                  </a:schemeClr>
                </a:solidFill>
              </a:rPr>
              <a:t>leadership</a:t>
            </a:r>
            <a:r>
              <a:rPr lang="nl-BE" altLang="nl-BE" sz="1200" baseline="0" dirty="0">
                <a:solidFill>
                  <a:schemeClr val="bg1">
                    <a:lumMod val="50000"/>
                  </a:schemeClr>
                </a:solidFill>
              </a:rPr>
              <a:t>, </a:t>
            </a:r>
            <a:r>
              <a:rPr lang="nl-BE" altLang="nl-BE" sz="1200" baseline="0" dirty="0" err="1">
                <a:solidFill>
                  <a:schemeClr val="bg1">
                    <a:lumMod val="50000"/>
                  </a:schemeClr>
                </a:solidFill>
              </a:rPr>
              <a:t>where</a:t>
            </a:r>
            <a:r>
              <a:rPr lang="nl-BE" altLang="nl-BE" sz="1200" baseline="0" dirty="0">
                <a:solidFill>
                  <a:schemeClr val="bg1">
                    <a:lumMod val="50000"/>
                  </a:schemeClr>
                </a:solidFill>
              </a:rPr>
              <a:t> </a:t>
            </a:r>
            <a:r>
              <a:rPr lang="nl-BE" altLang="nl-BE" sz="1200" baseline="0" dirty="0" err="1">
                <a:solidFill>
                  <a:schemeClr val="bg1">
                    <a:lumMod val="50000"/>
                  </a:schemeClr>
                </a:solidFill>
              </a:rPr>
              <a:t>the</a:t>
            </a:r>
            <a:r>
              <a:rPr lang="nl-BE" altLang="nl-BE" sz="1200" baseline="0" dirty="0">
                <a:solidFill>
                  <a:schemeClr val="bg1">
                    <a:lumMod val="50000"/>
                  </a:schemeClr>
                </a:solidFill>
              </a:rPr>
              <a:t> leader </a:t>
            </a:r>
            <a:r>
              <a:rPr lang="nl-BE" altLang="nl-BE" sz="1200" baseline="0" dirty="0" err="1">
                <a:solidFill>
                  <a:schemeClr val="bg1">
                    <a:lumMod val="50000"/>
                  </a:schemeClr>
                </a:solidFill>
              </a:rPr>
              <a:t>focuses</a:t>
            </a:r>
            <a:r>
              <a:rPr lang="nl-BE" altLang="nl-BE" sz="1200" baseline="0" dirty="0">
                <a:solidFill>
                  <a:schemeClr val="bg1">
                    <a:lumMod val="50000"/>
                  </a:schemeClr>
                </a:solidFill>
              </a:rPr>
              <a:t> on </a:t>
            </a:r>
            <a:r>
              <a:rPr lang="nl-BE" altLang="nl-BE" sz="1200" baseline="0" dirty="0" err="1">
                <a:solidFill>
                  <a:schemeClr val="bg1">
                    <a:lumMod val="50000"/>
                  </a:schemeClr>
                </a:solidFill>
              </a:rPr>
              <a:t>connecting</a:t>
            </a:r>
            <a:r>
              <a:rPr lang="nl-BE" altLang="nl-BE" sz="1200" baseline="0" dirty="0">
                <a:solidFill>
                  <a:schemeClr val="bg1">
                    <a:lumMod val="50000"/>
                  </a:schemeClr>
                </a:solidFill>
              </a:rPr>
              <a:t> partners</a:t>
            </a:r>
          </a:p>
          <a:p>
            <a:pPr>
              <a:defRPr/>
            </a:pPr>
            <a:r>
              <a:rPr lang="nl-BE" altLang="nl-BE" sz="1200" dirty="0">
                <a:solidFill>
                  <a:schemeClr val="bg1">
                    <a:lumMod val="50000"/>
                  </a:schemeClr>
                </a:solidFill>
              </a:rPr>
              <a:t>It </a:t>
            </a:r>
            <a:r>
              <a:rPr lang="nl-BE" altLang="nl-BE" sz="1200" dirty="0" err="1">
                <a:solidFill>
                  <a:schemeClr val="bg1">
                    <a:lumMod val="50000"/>
                  </a:schemeClr>
                </a:solidFill>
              </a:rPr>
              <a:t>also</a:t>
            </a:r>
            <a:r>
              <a:rPr lang="nl-BE" altLang="nl-BE" sz="1200" dirty="0">
                <a:solidFill>
                  <a:schemeClr val="bg1">
                    <a:lumMod val="50000"/>
                  </a:schemeClr>
                </a:solidFill>
              </a:rPr>
              <a:t> </a:t>
            </a:r>
            <a:r>
              <a:rPr lang="nl-BE" altLang="nl-BE" sz="1200" dirty="0" err="1">
                <a:solidFill>
                  <a:schemeClr val="bg1">
                    <a:lumMod val="50000"/>
                  </a:schemeClr>
                </a:solidFill>
              </a:rPr>
              <a:t>demands</a:t>
            </a:r>
            <a:r>
              <a:rPr lang="nl-BE" altLang="nl-BE" sz="1200" dirty="0">
                <a:solidFill>
                  <a:schemeClr val="bg1">
                    <a:lumMod val="50000"/>
                  </a:schemeClr>
                </a:solidFill>
              </a:rPr>
              <a:t> a </a:t>
            </a:r>
            <a:r>
              <a:rPr lang="nl-BE" altLang="nl-BE" sz="1200" dirty="0" err="1">
                <a:solidFill>
                  <a:schemeClr val="bg1">
                    <a:lumMod val="50000"/>
                  </a:schemeClr>
                </a:solidFill>
              </a:rPr>
              <a:t>reflective</a:t>
            </a:r>
            <a:r>
              <a:rPr lang="nl-BE" altLang="nl-BE" sz="1200" dirty="0">
                <a:solidFill>
                  <a:schemeClr val="bg1">
                    <a:lumMod val="50000"/>
                  </a:schemeClr>
                </a:solidFill>
              </a:rPr>
              <a:t> </a:t>
            </a:r>
            <a:r>
              <a:rPr lang="nl-BE" altLang="nl-BE" sz="1200" dirty="0" err="1">
                <a:solidFill>
                  <a:schemeClr val="bg1">
                    <a:lumMod val="50000"/>
                  </a:schemeClr>
                </a:solidFill>
              </a:rPr>
              <a:t>workforce</a:t>
            </a:r>
            <a:r>
              <a:rPr lang="nl-BE" altLang="nl-BE" sz="1200" dirty="0">
                <a:solidFill>
                  <a:schemeClr val="bg1">
                    <a:lumMod val="50000"/>
                  </a:schemeClr>
                </a:solidFill>
              </a:rPr>
              <a:t>,</a:t>
            </a:r>
            <a:r>
              <a:rPr lang="nl-BE" altLang="nl-BE" sz="1200" baseline="0" dirty="0">
                <a:solidFill>
                  <a:schemeClr val="bg1">
                    <a:lumMod val="50000"/>
                  </a:schemeClr>
                </a:solidFill>
              </a:rPr>
              <a:t> </a:t>
            </a:r>
            <a:r>
              <a:rPr lang="nl-BE" altLang="nl-BE" sz="1200" baseline="0" dirty="0" err="1">
                <a:solidFill>
                  <a:schemeClr val="bg1">
                    <a:lumMod val="50000"/>
                  </a:schemeClr>
                </a:solidFill>
              </a:rPr>
              <a:t>who</a:t>
            </a:r>
            <a:r>
              <a:rPr lang="nl-BE" altLang="nl-BE" sz="1200" baseline="0" dirty="0">
                <a:solidFill>
                  <a:schemeClr val="bg1">
                    <a:lumMod val="50000"/>
                  </a:schemeClr>
                </a:solidFill>
              </a:rPr>
              <a:t> are </a:t>
            </a:r>
            <a:r>
              <a:rPr lang="nl-BE" altLang="nl-BE" sz="1200" baseline="0" dirty="0" err="1">
                <a:solidFill>
                  <a:schemeClr val="bg1">
                    <a:lumMod val="50000"/>
                  </a:schemeClr>
                </a:solidFill>
              </a:rPr>
              <a:t>willing</a:t>
            </a:r>
            <a:r>
              <a:rPr lang="nl-BE" altLang="nl-BE" sz="1200" baseline="0" dirty="0">
                <a:solidFill>
                  <a:schemeClr val="bg1">
                    <a:lumMod val="50000"/>
                  </a:schemeClr>
                </a:solidFill>
              </a:rPr>
              <a:t> </a:t>
            </a:r>
            <a:r>
              <a:rPr lang="nl-BE" altLang="nl-BE" sz="1200" baseline="0" dirty="0" err="1">
                <a:solidFill>
                  <a:schemeClr val="bg1">
                    <a:lumMod val="50000"/>
                  </a:schemeClr>
                </a:solidFill>
              </a:rPr>
              <a:t>to</a:t>
            </a:r>
            <a:r>
              <a:rPr lang="nl-BE" altLang="nl-BE" sz="1200" baseline="0" dirty="0">
                <a:solidFill>
                  <a:schemeClr val="bg1">
                    <a:lumMod val="50000"/>
                  </a:schemeClr>
                </a:solidFill>
              </a:rPr>
              <a:t> </a:t>
            </a:r>
            <a:r>
              <a:rPr lang="nl-BE" altLang="nl-BE" sz="1200" baseline="0" dirty="0" err="1">
                <a:solidFill>
                  <a:schemeClr val="bg1">
                    <a:lumMod val="50000"/>
                  </a:schemeClr>
                </a:solidFill>
              </a:rPr>
              <a:t>learn</a:t>
            </a:r>
            <a:r>
              <a:rPr lang="nl-BE" altLang="nl-BE" sz="1200" baseline="0" dirty="0">
                <a:solidFill>
                  <a:schemeClr val="bg1">
                    <a:lumMod val="50000"/>
                  </a:schemeClr>
                </a:solidFill>
              </a:rPr>
              <a:t> </a:t>
            </a:r>
            <a:r>
              <a:rPr lang="nl-BE" altLang="nl-BE" sz="1200" baseline="0" dirty="0" err="1">
                <a:solidFill>
                  <a:schemeClr val="bg1">
                    <a:lumMod val="50000"/>
                  </a:schemeClr>
                </a:solidFill>
              </a:rPr>
              <a:t>from</a:t>
            </a:r>
            <a:r>
              <a:rPr lang="nl-BE" altLang="nl-BE" sz="1200" baseline="0" dirty="0">
                <a:solidFill>
                  <a:schemeClr val="bg1">
                    <a:lumMod val="50000"/>
                  </a:schemeClr>
                </a:solidFill>
              </a:rPr>
              <a:t> </a:t>
            </a:r>
            <a:r>
              <a:rPr lang="nl-BE" altLang="nl-BE" sz="1200" baseline="0" dirty="0" err="1">
                <a:solidFill>
                  <a:schemeClr val="bg1">
                    <a:lumMod val="50000"/>
                  </a:schemeClr>
                </a:solidFill>
              </a:rPr>
              <a:t>and</a:t>
            </a:r>
            <a:r>
              <a:rPr lang="nl-BE" altLang="nl-BE" sz="1200" baseline="0" dirty="0">
                <a:solidFill>
                  <a:schemeClr val="bg1">
                    <a:lumMod val="50000"/>
                  </a:schemeClr>
                </a:solidFill>
              </a:rPr>
              <a:t> </a:t>
            </a:r>
            <a:r>
              <a:rPr lang="nl-BE" altLang="nl-BE" sz="1200" baseline="0" dirty="0" err="1">
                <a:solidFill>
                  <a:schemeClr val="bg1">
                    <a:lumMod val="50000"/>
                  </a:schemeClr>
                </a:solidFill>
              </a:rPr>
              <a:t>with</a:t>
            </a:r>
            <a:r>
              <a:rPr lang="nl-BE" altLang="nl-BE" sz="1200" baseline="0" dirty="0">
                <a:solidFill>
                  <a:schemeClr val="bg1">
                    <a:lumMod val="50000"/>
                  </a:schemeClr>
                </a:solidFill>
              </a:rPr>
              <a:t> </a:t>
            </a:r>
            <a:r>
              <a:rPr lang="nl-BE" altLang="nl-BE" sz="1200" baseline="0" dirty="0" err="1">
                <a:solidFill>
                  <a:schemeClr val="bg1">
                    <a:lumMod val="50000"/>
                  </a:schemeClr>
                </a:solidFill>
              </a:rPr>
              <a:t>others</a:t>
            </a:r>
            <a:endParaRPr lang="nl-BE" altLang="nl-BE" sz="1200" dirty="0">
              <a:solidFill>
                <a:schemeClr val="bg1">
                  <a:lumMod val="50000"/>
                </a:schemeClr>
              </a:solidFill>
            </a:endParaRPr>
          </a:p>
          <a:p>
            <a:pPr>
              <a:defRPr/>
            </a:pPr>
            <a:r>
              <a:rPr lang="nl-BE" altLang="nl-BE" sz="1200" dirty="0" err="1">
                <a:solidFill>
                  <a:schemeClr val="bg1">
                    <a:lumMod val="50000"/>
                  </a:schemeClr>
                </a:solidFill>
              </a:rPr>
              <a:t>This</a:t>
            </a:r>
            <a:r>
              <a:rPr lang="nl-BE" altLang="nl-BE" sz="1200" dirty="0">
                <a:solidFill>
                  <a:schemeClr val="bg1">
                    <a:lumMod val="50000"/>
                  </a:schemeClr>
                </a:solidFill>
              </a:rPr>
              <a:t> </a:t>
            </a:r>
            <a:r>
              <a:rPr lang="nl-BE" altLang="nl-BE" sz="1200" dirty="0" err="1">
                <a:solidFill>
                  <a:schemeClr val="bg1">
                    <a:lumMod val="50000"/>
                  </a:schemeClr>
                </a:solidFill>
              </a:rPr>
              <a:t>asks</a:t>
            </a:r>
            <a:r>
              <a:rPr lang="nl-BE" altLang="nl-BE" sz="1200" baseline="0" dirty="0">
                <a:solidFill>
                  <a:schemeClr val="bg1">
                    <a:lumMod val="50000"/>
                  </a:schemeClr>
                </a:solidFill>
              </a:rPr>
              <a:t> off course a competent system </a:t>
            </a:r>
            <a:r>
              <a:rPr lang="nl-BE" altLang="nl-BE" sz="1200" baseline="0" dirty="0" err="1">
                <a:solidFill>
                  <a:schemeClr val="bg1">
                    <a:lumMod val="50000"/>
                  </a:schemeClr>
                </a:solidFill>
              </a:rPr>
              <a:t>where</a:t>
            </a:r>
            <a:r>
              <a:rPr lang="nl-BE" altLang="nl-BE" sz="1200" baseline="0" dirty="0">
                <a:solidFill>
                  <a:schemeClr val="bg1">
                    <a:lumMod val="50000"/>
                  </a:schemeClr>
                </a:solidFill>
              </a:rPr>
              <a:t> </a:t>
            </a:r>
            <a:r>
              <a:rPr lang="nl-BE" altLang="nl-BE" sz="1200" baseline="0" dirty="0" err="1">
                <a:solidFill>
                  <a:schemeClr val="bg1">
                    <a:lumMod val="50000"/>
                  </a:schemeClr>
                </a:solidFill>
              </a:rPr>
              <a:t>all</a:t>
            </a:r>
            <a:r>
              <a:rPr lang="nl-BE" altLang="nl-BE" sz="1200" baseline="0" dirty="0">
                <a:solidFill>
                  <a:schemeClr val="bg1">
                    <a:lumMod val="50000"/>
                  </a:schemeClr>
                </a:solidFill>
              </a:rPr>
              <a:t> partners </a:t>
            </a:r>
            <a:r>
              <a:rPr lang="nl-BE" altLang="nl-BE" sz="1200" baseline="0" dirty="0" err="1">
                <a:solidFill>
                  <a:schemeClr val="bg1">
                    <a:lumMod val="50000"/>
                  </a:schemeClr>
                </a:solidFill>
              </a:rPr>
              <a:t>receive</a:t>
            </a:r>
            <a:r>
              <a:rPr lang="nl-BE" altLang="nl-BE" sz="1200" baseline="0" dirty="0">
                <a:solidFill>
                  <a:schemeClr val="bg1">
                    <a:lumMod val="50000"/>
                  </a:schemeClr>
                </a:solidFill>
              </a:rPr>
              <a:t> </a:t>
            </a:r>
            <a:r>
              <a:rPr lang="nl-BE" altLang="nl-BE" sz="1200" baseline="0" dirty="0" err="1">
                <a:solidFill>
                  <a:schemeClr val="bg1">
                    <a:lumMod val="50000"/>
                  </a:schemeClr>
                </a:solidFill>
              </a:rPr>
              <a:t>sufficient</a:t>
            </a:r>
            <a:r>
              <a:rPr lang="nl-BE" altLang="nl-BE" sz="1200" baseline="0" dirty="0">
                <a:solidFill>
                  <a:schemeClr val="bg1">
                    <a:lumMod val="50000"/>
                  </a:schemeClr>
                </a:solidFill>
              </a:rPr>
              <a:t> support (</a:t>
            </a:r>
            <a:r>
              <a:rPr lang="nl-BE" altLang="nl-BE" sz="1200" baseline="0" dirty="0" err="1">
                <a:solidFill>
                  <a:schemeClr val="bg1">
                    <a:lumMod val="50000"/>
                  </a:schemeClr>
                </a:solidFill>
              </a:rPr>
              <a:t>such</a:t>
            </a:r>
            <a:r>
              <a:rPr lang="nl-BE" altLang="nl-BE" sz="1200" baseline="0" dirty="0">
                <a:solidFill>
                  <a:schemeClr val="bg1">
                    <a:lumMod val="50000"/>
                  </a:schemeClr>
                </a:solidFill>
              </a:rPr>
              <a:t> as training, CPC, </a:t>
            </a:r>
            <a:r>
              <a:rPr lang="nl-BE" altLang="nl-BE" sz="1200" baseline="0" dirty="0" err="1">
                <a:solidFill>
                  <a:schemeClr val="bg1">
                    <a:lumMod val="50000"/>
                  </a:schemeClr>
                </a:solidFill>
              </a:rPr>
              <a:t>child</a:t>
            </a:r>
            <a:r>
              <a:rPr lang="nl-BE" altLang="nl-BE" sz="1200" baseline="0" dirty="0">
                <a:solidFill>
                  <a:schemeClr val="bg1">
                    <a:lumMod val="50000"/>
                  </a:schemeClr>
                </a:solidFill>
              </a:rPr>
              <a:t> free </a:t>
            </a:r>
            <a:r>
              <a:rPr lang="nl-BE" altLang="nl-BE" sz="1200" baseline="0" dirty="0" err="1">
                <a:solidFill>
                  <a:schemeClr val="bg1">
                    <a:lumMod val="50000"/>
                  </a:schemeClr>
                </a:solidFill>
              </a:rPr>
              <a:t>hours</a:t>
            </a:r>
            <a:r>
              <a:rPr lang="nl-BE" altLang="nl-BE" sz="1200" baseline="0" dirty="0">
                <a:solidFill>
                  <a:schemeClr val="bg1">
                    <a:lumMod val="50000"/>
                  </a:schemeClr>
                </a:solidFill>
              </a:rPr>
              <a:t>, …)</a:t>
            </a:r>
            <a:endParaRPr lang="nl-BE" altLang="nl-BE" sz="1200" dirty="0">
              <a:solidFill>
                <a:schemeClr val="bg1">
                  <a:lumMod val="50000"/>
                </a:schemeClr>
              </a:solidFill>
            </a:endParaRPr>
          </a:p>
          <a:p>
            <a:pPr marL="0" indent="0">
              <a:buNone/>
              <a:defRPr/>
            </a:pPr>
            <a:r>
              <a:rPr lang="nl-BE" altLang="nl-BE" dirty="0"/>
              <a:t> </a:t>
            </a:r>
          </a:p>
          <a:p>
            <a:pPr marL="0" indent="0">
              <a:buNone/>
              <a:defRPr/>
            </a:pPr>
            <a:r>
              <a:rPr lang="nl-BE" altLang="nl-BE" sz="1200" b="1" dirty="0">
                <a:solidFill>
                  <a:schemeClr val="bg1">
                    <a:lumMod val="50000"/>
                  </a:schemeClr>
                </a:solidFill>
              </a:rPr>
              <a:t>4. Policy </a:t>
            </a:r>
            <a:r>
              <a:rPr lang="nl-BE" altLang="nl-BE" sz="1200" b="1" dirty="0" err="1">
                <a:solidFill>
                  <a:schemeClr val="bg1">
                    <a:lumMod val="50000"/>
                  </a:schemeClr>
                </a:solidFill>
              </a:rPr>
              <a:t>and</a:t>
            </a:r>
            <a:r>
              <a:rPr lang="nl-BE" altLang="nl-BE" sz="1200" b="1" dirty="0">
                <a:solidFill>
                  <a:schemeClr val="bg1">
                    <a:lumMod val="50000"/>
                  </a:schemeClr>
                </a:solidFill>
              </a:rPr>
              <a:t> </a:t>
            </a:r>
            <a:r>
              <a:rPr lang="nl-BE" altLang="nl-BE" sz="1200" b="1" dirty="0" err="1">
                <a:solidFill>
                  <a:schemeClr val="bg1">
                    <a:lumMod val="50000"/>
                  </a:schemeClr>
                </a:solidFill>
              </a:rPr>
              <a:t>funding</a:t>
            </a:r>
            <a:endParaRPr lang="nl-BE" altLang="nl-BE" sz="1200" b="1" dirty="0">
              <a:solidFill>
                <a:schemeClr val="bg1">
                  <a:lumMod val="50000"/>
                </a:schemeClr>
              </a:solidFill>
            </a:endParaRPr>
          </a:p>
          <a:p>
            <a:pPr>
              <a:defRPr/>
            </a:pPr>
            <a:r>
              <a:rPr lang="nl-BE" altLang="nl-BE" sz="1200" dirty="0" err="1">
                <a:solidFill>
                  <a:schemeClr val="bg1">
                    <a:lumMod val="50000"/>
                  </a:schemeClr>
                </a:solidFill>
              </a:rPr>
              <a:t>Finally</a:t>
            </a:r>
            <a:r>
              <a:rPr lang="nl-BE" altLang="nl-BE" sz="1200" dirty="0">
                <a:solidFill>
                  <a:schemeClr val="bg1">
                    <a:lumMod val="50000"/>
                  </a:schemeClr>
                </a:solidFill>
              </a:rPr>
              <a:t>, a </a:t>
            </a:r>
            <a:r>
              <a:rPr lang="nl-BE" altLang="nl-BE" sz="1200" dirty="0" err="1">
                <a:solidFill>
                  <a:schemeClr val="bg1">
                    <a:lumMod val="50000"/>
                  </a:schemeClr>
                </a:solidFill>
              </a:rPr>
              <a:t>supportive</a:t>
            </a:r>
            <a:r>
              <a:rPr lang="nl-BE" altLang="nl-BE" sz="1200" dirty="0">
                <a:solidFill>
                  <a:schemeClr val="bg1">
                    <a:lumMod val="50000"/>
                  </a:schemeClr>
                </a:solidFill>
              </a:rPr>
              <a:t> policy </a:t>
            </a:r>
            <a:r>
              <a:rPr lang="nl-BE" altLang="nl-BE" sz="1200" dirty="0" err="1">
                <a:solidFill>
                  <a:schemeClr val="bg1">
                    <a:lumMod val="50000"/>
                  </a:schemeClr>
                </a:solidFill>
              </a:rPr>
              <a:t>that</a:t>
            </a:r>
            <a:r>
              <a:rPr lang="nl-BE" altLang="nl-BE" sz="1200" dirty="0">
                <a:solidFill>
                  <a:schemeClr val="bg1">
                    <a:lumMod val="50000"/>
                  </a:schemeClr>
                </a:solidFill>
              </a:rPr>
              <a:t> </a:t>
            </a:r>
            <a:r>
              <a:rPr lang="nl-BE" altLang="nl-BE" sz="1200" dirty="0" err="1">
                <a:solidFill>
                  <a:schemeClr val="bg1">
                    <a:lumMod val="50000"/>
                  </a:schemeClr>
                </a:solidFill>
              </a:rPr>
              <a:t>provides</a:t>
            </a:r>
            <a:r>
              <a:rPr lang="nl-BE" altLang="nl-BE" sz="1200" dirty="0">
                <a:solidFill>
                  <a:schemeClr val="bg1">
                    <a:lumMod val="50000"/>
                  </a:schemeClr>
                </a:solidFill>
              </a:rPr>
              <a:t> </a:t>
            </a:r>
            <a:r>
              <a:rPr lang="nl-BE" altLang="nl-BE" sz="1200" dirty="0" err="1">
                <a:solidFill>
                  <a:schemeClr val="bg1">
                    <a:lumMod val="50000"/>
                  </a:schemeClr>
                </a:solidFill>
              </a:rPr>
              <a:t>sustained</a:t>
            </a:r>
            <a:r>
              <a:rPr lang="nl-BE" altLang="nl-BE" sz="1200" dirty="0">
                <a:solidFill>
                  <a:schemeClr val="bg1">
                    <a:lumMod val="50000"/>
                  </a:schemeClr>
                </a:solidFill>
              </a:rPr>
              <a:t> </a:t>
            </a:r>
            <a:r>
              <a:rPr lang="nl-BE" altLang="nl-BE" sz="1200" dirty="0" err="1">
                <a:solidFill>
                  <a:schemeClr val="bg1">
                    <a:lumMod val="50000"/>
                  </a:schemeClr>
                </a:solidFill>
              </a:rPr>
              <a:t>funding</a:t>
            </a:r>
            <a:r>
              <a:rPr lang="nl-BE" altLang="nl-BE" sz="1200" dirty="0">
                <a:solidFill>
                  <a:schemeClr val="bg1">
                    <a:lumMod val="50000"/>
                  </a:schemeClr>
                </a:solidFill>
              </a:rPr>
              <a:t> </a:t>
            </a:r>
            <a:r>
              <a:rPr lang="nl-BE" altLang="nl-BE" sz="1200" dirty="0" err="1">
                <a:solidFill>
                  <a:schemeClr val="bg1">
                    <a:lumMod val="50000"/>
                  </a:schemeClr>
                </a:solidFill>
              </a:rPr>
              <a:t>and</a:t>
            </a:r>
            <a:r>
              <a:rPr lang="nl-BE" altLang="nl-BE" sz="1200" dirty="0">
                <a:solidFill>
                  <a:schemeClr val="bg1">
                    <a:lumMod val="50000"/>
                  </a:schemeClr>
                </a:solidFill>
              </a:rPr>
              <a:t> </a:t>
            </a:r>
            <a:r>
              <a:rPr lang="nl-BE" altLang="nl-BE" sz="1200" dirty="0" err="1">
                <a:solidFill>
                  <a:schemeClr val="bg1">
                    <a:lumMod val="50000"/>
                  </a:schemeClr>
                </a:solidFill>
              </a:rPr>
              <a:t>gives</a:t>
            </a:r>
            <a:r>
              <a:rPr lang="nl-BE" altLang="nl-BE" sz="1200" dirty="0">
                <a:solidFill>
                  <a:schemeClr val="bg1">
                    <a:lumMod val="50000"/>
                  </a:schemeClr>
                </a:solidFill>
              </a:rPr>
              <a:t> </a:t>
            </a:r>
            <a:r>
              <a:rPr lang="nl-BE" altLang="nl-BE" sz="1200" dirty="0" err="1">
                <a:solidFill>
                  <a:schemeClr val="bg1">
                    <a:lumMod val="50000"/>
                  </a:schemeClr>
                </a:solidFill>
              </a:rPr>
              <a:t>the</a:t>
            </a:r>
            <a:r>
              <a:rPr lang="nl-BE" altLang="nl-BE" sz="1200" dirty="0">
                <a:solidFill>
                  <a:schemeClr val="bg1">
                    <a:lumMod val="50000"/>
                  </a:schemeClr>
                </a:solidFill>
              </a:rPr>
              <a:t> </a:t>
            </a:r>
            <a:r>
              <a:rPr lang="nl-BE" altLang="nl-BE" sz="1200" dirty="0" err="1">
                <a:solidFill>
                  <a:schemeClr val="bg1">
                    <a:lumMod val="50000"/>
                  </a:schemeClr>
                </a:solidFill>
              </a:rPr>
              <a:t>organisations</a:t>
            </a:r>
            <a:r>
              <a:rPr lang="nl-BE" altLang="nl-BE" sz="1200" dirty="0">
                <a:solidFill>
                  <a:schemeClr val="bg1">
                    <a:lumMod val="50000"/>
                  </a:schemeClr>
                </a:solidFill>
              </a:rPr>
              <a:t> time </a:t>
            </a:r>
            <a:r>
              <a:rPr lang="nl-BE" altLang="nl-BE" sz="1200" dirty="0" err="1">
                <a:solidFill>
                  <a:schemeClr val="bg1">
                    <a:lumMod val="50000"/>
                  </a:schemeClr>
                </a:solidFill>
              </a:rPr>
              <a:t>to</a:t>
            </a:r>
            <a:r>
              <a:rPr lang="nl-BE" altLang="nl-BE" sz="1200" dirty="0">
                <a:solidFill>
                  <a:schemeClr val="bg1">
                    <a:lumMod val="50000"/>
                  </a:schemeClr>
                </a:solidFill>
              </a:rPr>
              <a:t> </a:t>
            </a:r>
            <a:r>
              <a:rPr lang="nl-BE" altLang="nl-BE" sz="1200" dirty="0" err="1">
                <a:solidFill>
                  <a:schemeClr val="bg1">
                    <a:lumMod val="50000"/>
                  </a:schemeClr>
                </a:solidFill>
              </a:rPr>
              <a:t>cooperate</a:t>
            </a:r>
            <a:r>
              <a:rPr lang="nl-BE" altLang="nl-BE" sz="1200" dirty="0">
                <a:solidFill>
                  <a:schemeClr val="bg1">
                    <a:lumMod val="50000"/>
                  </a:schemeClr>
                </a:solidFill>
              </a:rPr>
              <a:t>,</a:t>
            </a:r>
            <a:r>
              <a:rPr lang="nl-BE" altLang="nl-BE" sz="1200" baseline="0" dirty="0">
                <a:solidFill>
                  <a:schemeClr val="bg1">
                    <a:lumMod val="50000"/>
                  </a:schemeClr>
                </a:solidFill>
              </a:rPr>
              <a:t> </a:t>
            </a:r>
            <a:r>
              <a:rPr lang="nl-BE" altLang="nl-BE" sz="1200" baseline="0" dirty="0" err="1">
                <a:solidFill>
                  <a:schemeClr val="bg1">
                    <a:lumMod val="50000"/>
                  </a:schemeClr>
                </a:solidFill>
              </a:rPr>
              <a:t>to</a:t>
            </a:r>
            <a:r>
              <a:rPr lang="nl-BE" altLang="nl-BE" sz="1200" baseline="0" dirty="0">
                <a:solidFill>
                  <a:schemeClr val="bg1">
                    <a:lumMod val="50000"/>
                  </a:schemeClr>
                </a:solidFill>
              </a:rPr>
              <a:t> </a:t>
            </a:r>
            <a:r>
              <a:rPr lang="nl-BE" altLang="nl-BE" sz="1200" baseline="0" dirty="0" err="1">
                <a:solidFill>
                  <a:schemeClr val="bg1">
                    <a:lumMod val="50000"/>
                  </a:schemeClr>
                </a:solidFill>
              </a:rPr>
              <a:t>try</a:t>
            </a:r>
            <a:r>
              <a:rPr lang="nl-BE" altLang="nl-BE" sz="1200" baseline="0" dirty="0">
                <a:solidFill>
                  <a:schemeClr val="bg1">
                    <a:lumMod val="50000"/>
                  </a:schemeClr>
                </a:solidFill>
              </a:rPr>
              <a:t> new </a:t>
            </a:r>
            <a:r>
              <a:rPr lang="nl-BE" altLang="nl-BE" sz="1200" baseline="0" dirty="0" err="1">
                <a:solidFill>
                  <a:schemeClr val="bg1">
                    <a:lumMod val="50000"/>
                  </a:schemeClr>
                </a:solidFill>
              </a:rPr>
              <a:t>things</a:t>
            </a:r>
            <a:r>
              <a:rPr lang="nl-BE" altLang="nl-BE" sz="1200" baseline="0" dirty="0">
                <a:solidFill>
                  <a:schemeClr val="bg1">
                    <a:lumMod val="50000"/>
                  </a:schemeClr>
                </a:solidFill>
              </a:rPr>
              <a:t>, time </a:t>
            </a:r>
            <a:r>
              <a:rPr lang="nl-BE" altLang="nl-BE" sz="1200" baseline="0" dirty="0" err="1">
                <a:solidFill>
                  <a:schemeClr val="bg1">
                    <a:lumMod val="50000"/>
                  </a:schemeClr>
                </a:solidFill>
              </a:rPr>
              <a:t>to</a:t>
            </a:r>
            <a:r>
              <a:rPr lang="nl-BE" altLang="nl-BE" sz="1200" baseline="0" dirty="0">
                <a:solidFill>
                  <a:schemeClr val="bg1">
                    <a:lumMod val="50000"/>
                  </a:schemeClr>
                </a:solidFill>
              </a:rPr>
              <a:t> </a:t>
            </a:r>
            <a:r>
              <a:rPr lang="nl-BE" altLang="nl-BE" sz="1200" baseline="0" dirty="0" err="1">
                <a:solidFill>
                  <a:schemeClr val="bg1">
                    <a:lumMod val="50000"/>
                  </a:schemeClr>
                </a:solidFill>
              </a:rPr>
              <a:t>grow</a:t>
            </a:r>
            <a:r>
              <a:rPr lang="nl-BE" altLang="nl-BE" sz="1200" baseline="0" dirty="0">
                <a:solidFill>
                  <a:schemeClr val="bg1">
                    <a:lumMod val="50000"/>
                  </a:schemeClr>
                </a:solidFill>
              </a:rPr>
              <a:t> </a:t>
            </a:r>
            <a:r>
              <a:rPr lang="nl-BE" altLang="nl-BE" sz="1200" baseline="0" dirty="0" err="1">
                <a:solidFill>
                  <a:schemeClr val="bg1">
                    <a:lumMod val="50000"/>
                  </a:schemeClr>
                </a:solidFill>
              </a:rPr>
              <a:t>slowly</a:t>
            </a:r>
            <a:endParaRPr lang="nl-BE" altLang="nl-BE" sz="1200" baseline="0" dirty="0">
              <a:solidFill>
                <a:schemeClr val="bg1">
                  <a:lumMod val="50000"/>
                </a:schemeClr>
              </a:solidFill>
            </a:endParaRPr>
          </a:p>
          <a:p>
            <a:pPr>
              <a:defRPr/>
            </a:pPr>
            <a:endParaRPr lang="nl-BE" altLang="nl-BE" sz="1200" baseline="0" dirty="0">
              <a:solidFill>
                <a:schemeClr val="bg1">
                  <a:lumMod val="50000"/>
                </a:schemeClr>
              </a:solidFill>
            </a:endParaRPr>
          </a:p>
          <a:p>
            <a:pPr>
              <a:defRPr/>
            </a:pPr>
            <a:r>
              <a:rPr lang="nl-BE" altLang="nl-BE" sz="1200" baseline="0" dirty="0" err="1">
                <a:solidFill>
                  <a:schemeClr val="bg1">
                    <a:lumMod val="50000"/>
                  </a:schemeClr>
                </a:solidFill>
              </a:rPr>
              <a:t>Only</a:t>
            </a:r>
            <a:r>
              <a:rPr lang="nl-BE" altLang="nl-BE" sz="1200" baseline="0" dirty="0">
                <a:solidFill>
                  <a:schemeClr val="bg1">
                    <a:lumMod val="50000"/>
                  </a:schemeClr>
                </a:solidFill>
              </a:rPr>
              <a:t> </a:t>
            </a:r>
            <a:r>
              <a:rPr lang="nl-BE" altLang="nl-BE" sz="1200" baseline="0" dirty="0" err="1">
                <a:solidFill>
                  <a:schemeClr val="bg1">
                    <a:lumMod val="50000"/>
                  </a:schemeClr>
                </a:solidFill>
              </a:rPr>
              <a:t>if</a:t>
            </a:r>
            <a:r>
              <a:rPr lang="nl-BE" altLang="nl-BE" sz="1200" baseline="0" dirty="0">
                <a:solidFill>
                  <a:schemeClr val="bg1">
                    <a:lumMod val="50000"/>
                  </a:schemeClr>
                </a:solidFill>
              </a:rPr>
              <a:t> these 4 </a:t>
            </a:r>
            <a:r>
              <a:rPr lang="nl-BE" altLang="nl-BE" sz="1200" baseline="0" dirty="0" err="1">
                <a:solidFill>
                  <a:schemeClr val="bg1">
                    <a:lumMod val="50000"/>
                  </a:schemeClr>
                </a:solidFill>
              </a:rPr>
              <a:t>prerequisites</a:t>
            </a:r>
            <a:r>
              <a:rPr lang="nl-BE" altLang="nl-BE" sz="1200" baseline="0" dirty="0">
                <a:solidFill>
                  <a:schemeClr val="bg1">
                    <a:lumMod val="50000"/>
                  </a:schemeClr>
                </a:solidFill>
              </a:rPr>
              <a:t> are in </a:t>
            </a:r>
            <a:r>
              <a:rPr lang="nl-BE" altLang="nl-BE" sz="1200" baseline="0" dirty="0" err="1">
                <a:solidFill>
                  <a:schemeClr val="bg1">
                    <a:lumMod val="50000"/>
                  </a:schemeClr>
                </a:solidFill>
              </a:rPr>
              <a:t>place</a:t>
            </a:r>
            <a:r>
              <a:rPr lang="nl-BE" altLang="nl-BE" sz="1200" baseline="0" dirty="0">
                <a:solidFill>
                  <a:schemeClr val="bg1">
                    <a:lumMod val="50000"/>
                  </a:schemeClr>
                </a:solidFill>
              </a:rPr>
              <a:t>, </a:t>
            </a:r>
            <a:r>
              <a:rPr lang="nl-BE" altLang="nl-BE" sz="1200" baseline="0" dirty="0" err="1">
                <a:solidFill>
                  <a:schemeClr val="bg1">
                    <a:lumMod val="50000"/>
                  </a:schemeClr>
                </a:solidFill>
              </a:rPr>
              <a:t>then</a:t>
            </a:r>
            <a:r>
              <a:rPr lang="nl-BE" altLang="nl-BE" sz="1200" baseline="0" dirty="0">
                <a:solidFill>
                  <a:schemeClr val="bg1">
                    <a:lumMod val="50000"/>
                  </a:schemeClr>
                </a:solidFill>
              </a:rPr>
              <a:t> </a:t>
            </a:r>
            <a:r>
              <a:rPr lang="nl-BE" altLang="nl-BE" sz="1200" baseline="0" dirty="0" err="1">
                <a:solidFill>
                  <a:schemeClr val="bg1">
                    <a:lumMod val="50000"/>
                  </a:schemeClr>
                </a:solidFill>
              </a:rPr>
              <a:t>Integrated</a:t>
            </a:r>
            <a:r>
              <a:rPr lang="nl-BE" altLang="nl-BE" sz="1200" baseline="0" dirty="0">
                <a:solidFill>
                  <a:schemeClr val="bg1">
                    <a:lumMod val="50000"/>
                  </a:schemeClr>
                </a:solidFill>
              </a:rPr>
              <a:t> </a:t>
            </a:r>
            <a:r>
              <a:rPr lang="nl-BE" altLang="nl-BE" sz="1200" baseline="0" dirty="0" err="1">
                <a:solidFill>
                  <a:schemeClr val="bg1">
                    <a:lumMod val="50000"/>
                  </a:schemeClr>
                </a:solidFill>
              </a:rPr>
              <a:t>working</a:t>
            </a:r>
            <a:r>
              <a:rPr lang="nl-BE" altLang="nl-BE" sz="1200" baseline="0" dirty="0">
                <a:solidFill>
                  <a:schemeClr val="bg1">
                    <a:lumMod val="50000"/>
                  </a:schemeClr>
                </a:solidFill>
              </a:rPr>
              <a:t> </a:t>
            </a:r>
            <a:r>
              <a:rPr lang="nl-BE" altLang="nl-BE" sz="1200" baseline="0" dirty="0" err="1">
                <a:solidFill>
                  <a:schemeClr val="bg1">
                    <a:lumMod val="50000"/>
                  </a:schemeClr>
                </a:solidFill>
              </a:rPr>
              <a:t>can</a:t>
            </a:r>
            <a:r>
              <a:rPr lang="nl-BE" altLang="nl-BE" sz="1200" baseline="0" dirty="0">
                <a:solidFill>
                  <a:schemeClr val="bg1">
                    <a:lumMod val="50000"/>
                  </a:schemeClr>
                </a:solidFill>
              </a:rPr>
              <a:t> show </a:t>
            </a:r>
            <a:r>
              <a:rPr lang="nl-BE" altLang="nl-BE" sz="1200" baseline="0" dirty="0" err="1">
                <a:solidFill>
                  <a:schemeClr val="bg1">
                    <a:lumMod val="50000"/>
                  </a:schemeClr>
                </a:solidFill>
              </a:rPr>
              <a:t>it’s</a:t>
            </a:r>
            <a:r>
              <a:rPr lang="nl-BE" altLang="nl-BE" sz="1200" baseline="0" dirty="0">
                <a:solidFill>
                  <a:schemeClr val="bg1">
                    <a:lumMod val="50000"/>
                  </a:schemeClr>
                </a:solidFill>
              </a:rPr>
              <a:t> </a:t>
            </a:r>
            <a:r>
              <a:rPr lang="nl-BE" altLang="nl-BE" sz="1200" baseline="0" dirty="0" err="1">
                <a:solidFill>
                  <a:schemeClr val="bg1">
                    <a:lumMod val="50000"/>
                  </a:schemeClr>
                </a:solidFill>
              </a:rPr>
              <a:t>added</a:t>
            </a:r>
            <a:r>
              <a:rPr lang="nl-BE" altLang="nl-BE" sz="1200" baseline="0" dirty="0">
                <a:solidFill>
                  <a:schemeClr val="bg1">
                    <a:lumMod val="50000"/>
                  </a:schemeClr>
                </a:solidFill>
              </a:rPr>
              <a:t> </a:t>
            </a:r>
            <a:r>
              <a:rPr lang="nl-BE" altLang="nl-BE" sz="1200" baseline="0" dirty="0" err="1">
                <a:solidFill>
                  <a:schemeClr val="bg1">
                    <a:lumMod val="50000"/>
                  </a:schemeClr>
                </a:solidFill>
              </a:rPr>
              <a:t>value</a:t>
            </a:r>
            <a:r>
              <a:rPr lang="nl-BE" altLang="nl-BE" sz="1200" baseline="0" dirty="0">
                <a:solidFill>
                  <a:schemeClr val="bg1">
                    <a:lumMod val="50000"/>
                  </a:schemeClr>
                </a:solidFill>
              </a:rPr>
              <a:t> </a:t>
            </a:r>
            <a:r>
              <a:rPr lang="nl-BE" altLang="nl-BE" sz="1200" baseline="0" dirty="0" err="1">
                <a:solidFill>
                  <a:schemeClr val="bg1">
                    <a:lumMod val="50000"/>
                  </a:schemeClr>
                </a:solidFill>
              </a:rPr>
              <a:t>for</a:t>
            </a:r>
            <a:r>
              <a:rPr lang="nl-BE" altLang="nl-BE" sz="1200" baseline="0" dirty="0">
                <a:solidFill>
                  <a:schemeClr val="bg1">
                    <a:lumMod val="50000"/>
                  </a:schemeClr>
                </a:solidFill>
              </a:rPr>
              <a:t> </a:t>
            </a:r>
            <a:r>
              <a:rPr lang="nl-BE" altLang="nl-BE" sz="1200" baseline="0" dirty="0" err="1">
                <a:solidFill>
                  <a:schemeClr val="bg1">
                    <a:lumMod val="50000"/>
                  </a:schemeClr>
                </a:solidFill>
              </a:rPr>
              <a:t>all</a:t>
            </a:r>
            <a:r>
              <a:rPr lang="nl-BE" altLang="nl-BE" sz="1200" baseline="0" dirty="0">
                <a:solidFill>
                  <a:schemeClr val="bg1">
                    <a:lumMod val="50000"/>
                  </a:schemeClr>
                </a:solidFill>
              </a:rPr>
              <a:t> </a:t>
            </a:r>
            <a:r>
              <a:rPr lang="nl-BE" altLang="nl-BE" sz="1200" baseline="0" dirty="0" err="1">
                <a:solidFill>
                  <a:schemeClr val="bg1">
                    <a:lumMod val="50000"/>
                  </a:schemeClr>
                </a:solidFill>
              </a:rPr>
              <a:t>children</a:t>
            </a:r>
            <a:r>
              <a:rPr lang="nl-BE" altLang="nl-BE" sz="1200" baseline="0" dirty="0">
                <a:solidFill>
                  <a:schemeClr val="bg1">
                    <a:lumMod val="50000"/>
                  </a:schemeClr>
                </a:solidFill>
              </a:rPr>
              <a:t> </a:t>
            </a:r>
            <a:r>
              <a:rPr lang="nl-BE" altLang="nl-BE" sz="1200" baseline="0" dirty="0" err="1">
                <a:solidFill>
                  <a:schemeClr val="bg1">
                    <a:lumMod val="50000"/>
                  </a:schemeClr>
                </a:solidFill>
              </a:rPr>
              <a:t>and</a:t>
            </a:r>
            <a:r>
              <a:rPr lang="nl-BE" altLang="nl-BE" sz="1200" baseline="0" dirty="0">
                <a:solidFill>
                  <a:schemeClr val="bg1">
                    <a:lumMod val="50000"/>
                  </a:schemeClr>
                </a:solidFill>
              </a:rPr>
              <a:t> families, </a:t>
            </a:r>
            <a:r>
              <a:rPr lang="nl-BE" altLang="nl-BE" sz="1200" baseline="0" dirty="0" err="1">
                <a:solidFill>
                  <a:schemeClr val="bg1">
                    <a:lumMod val="50000"/>
                  </a:schemeClr>
                </a:solidFill>
              </a:rPr>
              <a:t>and</a:t>
            </a:r>
            <a:r>
              <a:rPr lang="nl-BE" altLang="nl-BE" sz="1200" baseline="0" dirty="0">
                <a:solidFill>
                  <a:schemeClr val="bg1">
                    <a:lumMod val="50000"/>
                  </a:schemeClr>
                </a:solidFill>
              </a:rPr>
              <a:t> </a:t>
            </a:r>
            <a:r>
              <a:rPr lang="nl-BE" altLang="nl-BE" sz="1200" baseline="0" dirty="0" err="1">
                <a:solidFill>
                  <a:schemeClr val="bg1">
                    <a:lumMod val="50000"/>
                  </a:schemeClr>
                </a:solidFill>
              </a:rPr>
              <a:t>especially</a:t>
            </a:r>
            <a:r>
              <a:rPr lang="nl-BE" altLang="nl-BE" sz="1200" baseline="0" dirty="0">
                <a:solidFill>
                  <a:schemeClr val="bg1">
                    <a:lumMod val="50000"/>
                  </a:schemeClr>
                </a:solidFill>
              </a:rPr>
              <a:t> </a:t>
            </a:r>
            <a:r>
              <a:rPr lang="nl-BE" altLang="nl-BE" sz="1200" baseline="0" dirty="0" err="1">
                <a:solidFill>
                  <a:schemeClr val="bg1">
                    <a:lumMod val="50000"/>
                  </a:schemeClr>
                </a:solidFill>
              </a:rPr>
              <a:t>for</a:t>
            </a:r>
            <a:r>
              <a:rPr lang="nl-BE" altLang="nl-BE" sz="1200" baseline="0" dirty="0">
                <a:solidFill>
                  <a:schemeClr val="bg1">
                    <a:lumMod val="50000"/>
                  </a:schemeClr>
                </a:solidFill>
              </a:rPr>
              <a:t> </a:t>
            </a:r>
            <a:r>
              <a:rPr lang="nl-BE" altLang="nl-BE" sz="1200" baseline="0" dirty="0" err="1">
                <a:solidFill>
                  <a:schemeClr val="bg1">
                    <a:lumMod val="50000"/>
                  </a:schemeClr>
                </a:solidFill>
              </a:rPr>
              <a:t>those</a:t>
            </a:r>
            <a:r>
              <a:rPr lang="nl-BE" altLang="nl-BE" sz="1200" baseline="0" dirty="0">
                <a:solidFill>
                  <a:schemeClr val="bg1">
                    <a:lumMod val="50000"/>
                  </a:schemeClr>
                </a:solidFill>
              </a:rPr>
              <a:t> in </a:t>
            </a:r>
            <a:r>
              <a:rPr lang="nl-BE" altLang="nl-BE" sz="1200" baseline="0" dirty="0" err="1">
                <a:solidFill>
                  <a:schemeClr val="bg1">
                    <a:lumMod val="50000"/>
                  </a:schemeClr>
                </a:solidFill>
              </a:rPr>
              <a:t>vulnerable</a:t>
            </a:r>
            <a:r>
              <a:rPr lang="nl-BE" altLang="nl-BE" sz="1200" baseline="0" dirty="0">
                <a:solidFill>
                  <a:schemeClr val="bg1">
                    <a:lumMod val="50000"/>
                  </a:schemeClr>
                </a:solidFill>
              </a:rPr>
              <a:t> living </a:t>
            </a:r>
            <a:r>
              <a:rPr lang="nl-BE" altLang="nl-BE" sz="1200" baseline="0" dirty="0" err="1">
                <a:solidFill>
                  <a:schemeClr val="bg1">
                    <a:lumMod val="50000"/>
                  </a:schemeClr>
                </a:solidFill>
              </a:rPr>
              <a:t>conditions</a:t>
            </a:r>
            <a:r>
              <a:rPr lang="nl-BE" altLang="nl-BE" sz="1200" baseline="0" dirty="0">
                <a:solidFill>
                  <a:schemeClr val="bg1">
                    <a:lumMod val="50000"/>
                  </a:schemeClr>
                </a:solidFill>
              </a:rPr>
              <a:t> </a:t>
            </a:r>
            <a:endParaRPr lang="nl-BE" altLang="nl-BE" dirty="0"/>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21C3A2-B9AE-4793-8BCA-CD94B25220B8}" type="slidenum">
              <a:rPr lang="nl-BE" altLang="nl-BE" smtClean="0"/>
              <a:pPr>
                <a:spcBef>
                  <a:spcPct val="0"/>
                </a:spcBef>
              </a:pPr>
              <a:t>7</a:t>
            </a:fld>
            <a:endParaRPr lang="nl-BE" altLang="nl-BE"/>
          </a:p>
        </p:txBody>
      </p:sp>
      <p:sp>
        <p:nvSpPr>
          <p:cNvPr id="34821" name="Tijdelijke aanduiding voor datum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l-BE" altLang="nl-BE">
              <a:latin typeface="Calibri" panose="020F0502020204030204" pitchFamily="34" charset="0"/>
            </a:endParaRPr>
          </a:p>
        </p:txBody>
      </p:sp>
    </p:spTree>
    <p:extLst>
      <p:ext uri="{BB962C8B-B14F-4D97-AF65-F5344CB8AC3E}">
        <p14:creationId xmlns:p14="http://schemas.microsoft.com/office/powerpoint/2010/main" val="32128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34FE8-C5D4-FE4F-928C-FBA2B620C5D7}" type="slidenum">
              <a:rPr lang="es-ES_tradnl" smtClean="0"/>
              <a:t>8</a:t>
            </a:fld>
            <a:endParaRPr lang="es-ES_tradnl"/>
          </a:p>
        </p:txBody>
      </p:sp>
    </p:spTree>
    <p:extLst>
      <p:ext uri="{BB962C8B-B14F-4D97-AF65-F5344CB8AC3E}">
        <p14:creationId xmlns:p14="http://schemas.microsoft.com/office/powerpoint/2010/main" val="201024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E534FE8-C5D4-FE4F-928C-FBA2B620C5D7}" type="slidenum">
              <a:rPr lang="es-ES_tradnl" smtClean="0"/>
              <a:t>12</a:t>
            </a:fld>
            <a:endParaRPr lang="es-ES_tradnl"/>
          </a:p>
        </p:txBody>
      </p:sp>
    </p:spTree>
    <p:extLst>
      <p:ext uri="{BB962C8B-B14F-4D97-AF65-F5344CB8AC3E}">
        <p14:creationId xmlns:p14="http://schemas.microsoft.com/office/powerpoint/2010/main" val="233732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F852-0D7E-EA4E-9E16-7D716C6C16D8}"/>
              </a:ext>
            </a:extLst>
          </p:cNvPr>
          <p:cNvSpPr>
            <a:spLocks noGrp="1"/>
          </p:cNvSpPr>
          <p:nvPr>
            <p:ph type="ctrTitle"/>
          </p:nvPr>
        </p:nvSpPr>
        <p:spPr>
          <a:xfrm>
            <a:off x="5562600" y="1122363"/>
            <a:ext cx="5105400" cy="1655762"/>
          </a:xfrm>
        </p:spPr>
        <p:txBody>
          <a:bodyPr anchor="b">
            <a:normAutofit/>
          </a:bodyPr>
          <a:lstStyle>
            <a:lvl1pPr algn="l">
              <a:defRPr sz="4400" b="1">
                <a:solidFill>
                  <a:srgbClr val="9DBCB7"/>
                </a:solidFill>
                <a:latin typeface="+mn-lt"/>
              </a:defRPr>
            </a:lvl1pPr>
          </a:lstStyle>
          <a:p>
            <a:r>
              <a:rPr lang="fr-FR" dirty="0"/>
              <a:t>Modifiez le style du titre</a:t>
            </a:r>
          </a:p>
        </p:txBody>
      </p:sp>
      <p:sp>
        <p:nvSpPr>
          <p:cNvPr id="3" name="Sous-titre 2">
            <a:extLst>
              <a:ext uri="{FF2B5EF4-FFF2-40B4-BE49-F238E27FC236}">
                <a16:creationId xmlns:a16="http://schemas.microsoft.com/office/drawing/2014/main" id="{11A24F39-B8AE-C64F-A2C8-F937D0666FCF}"/>
              </a:ext>
            </a:extLst>
          </p:cNvPr>
          <p:cNvSpPr>
            <a:spLocks noGrp="1"/>
          </p:cNvSpPr>
          <p:nvPr>
            <p:ph type="subTitle" idx="1"/>
          </p:nvPr>
        </p:nvSpPr>
        <p:spPr>
          <a:xfrm>
            <a:off x="5562599" y="3190081"/>
            <a:ext cx="5105401" cy="477838"/>
          </a:xfrm>
        </p:spPr>
        <p:txBody>
          <a:bodyPr>
            <a:normAutofit/>
          </a:bodyPr>
          <a:lstStyle>
            <a:lvl1pPr marL="0" indent="0" algn="l">
              <a:buNone/>
              <a:defRPr sz="2000">
                <a:solidFill>
                  <a:srgbClr val="9DBC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38E58D8A-1316-0E4A-AF38-77243CFED753}"/>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5" name="Espace réservé du pied de page 4">
            <a:extLst>
              <a:ext uri="{FF2B5EF4-FFF2-40B4-BE49-F238E27FC236}">
                <a16:creationId xmlns:a16="http://schemas.microsoft.com/office/drawing/2014/main" id="{BF4A2174-CD1E-BA46-A0A5-5C562D6DC5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6CCE3D-E0EF-AD4C-A4A7-4AC731ADEB76}"/>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111805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2321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9370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DBC2B-D8BA-984B-A266-9919BB627D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BC406C-F7F8-4C4E-B6E6-C702D4BE0A85}"/>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4" name="Espace réservé du pied de page 3">
            <a:extLst>
              <a:ext uri="{FF2B5EF4-FFF2-40B4-BE49-F238E27FC236}">
                <a16:creationId xmlns:a16="http://schemas.microsoft.com/office/drawing/2014/main" id="{A3766990-72BC-7344-9759-D3E784857E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0DEBB79-F44A-454F-9364-DC0DD80B3A01}"/>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1287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8140FD-07DF-B14E-9086-8C535433329B}"/>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3" name="Espace réservé du pied de page 2">
            <a:extLst>
              <a:ext uri="{FF2B5EF4-FFF2-40B4-BE49-F238E27FC236}">
                <a16:creationId xmlns:a16="http://schemas.microsoft.com/office/drawing/2014/main" id="{89636309-D6CB-3948-96FD-A5DC8F9B6D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996036-9536-B944-8C60-4FD7BA4DE46C}"/>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321023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00199"/>
            <a:ext cx="9144000" cy="1100471"/>
          </a:xfrm>
          <a:prstGeom prst="rect">
            <a:avLst/>
          </a:prstGeom>
        </p:spPr>
        <p:txBody>
          <a:bodyPr anchor="b"/>
          <a:lstStyle>
            <a:lvl1pPr algn="ctr">
              <a:defRPr sz="6000" b="1">
                <a:solidFill>
                  <a:srgbClr val="468177"/>
                </a:solidFill>
              </a:defRPr>
            </a:lvl1pPr>
          </a:lstStyle>
          <a:p>
            <a:r>
              <a:rPr lang="es-ES_tradnl" dirty="0"/>
              <a:t>Clic para editar título</a:t>
            </a:r>
          </a:p>
        </p:txBody>
      </p:sp>
      <p:sp>
        <p:nvSpPr>
          <p:cNvPr id="3" name="Subtítulo 2"/>
          <p:cNvSpPr>
            <a:spLocks noGrp="1"/>
          </p:cNvSpPr>
          <p:nvPr>
            <p:ph type="subTitle" idx="1"/>
          </p:nvPr>
        </p:nvSpPr>
        <p:spPr>
          <a:xfrm>
            <a:off x="1524000" y="2870791"/>
            <a:ext cx="9144000" cy="2955851"/>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50266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9005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8660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3115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45768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884519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A63E7A-0279-2E47-BC8B-85989D079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E69655-1E76-DA4A-A600-472C1448E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0DAAAA4-1FEA-074A-B9B9-98E44EFD8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9ECB9-447F-AB45-82A6-E5BBD6153BC1}" type="datetimeFigureOut">
              <a:rPr lang="fr-FR" smtClean="0"/>
              <a:t>21/11/2018</a:t>
            </a:fld>
            <a:endParaRPr lang="fr-FR"/>
          </a:p>
        </p:txBody>
      </p:sp>
      <p:sp>
        <p:nvSpPr>
          <p:cNvPr id="5" name="Espace réservé du pied de page 4">
            <a:extLst>
              <a:ext uri="{FF2B5EF4-FFF2-40B4-BE49-F238E27FC236}">
                <a16:creationId xmlns:a16="http://schemas.microsoft.com/office/drawing/2014/main" id="{1C606EC0-69CE-AA40-918D-1AC94625F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EC7F96-B18F-3947-BF5F-E4DBED4AC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83593-3341-FF43-B1F0-DD3C4C12D9C0}" type="slidenum">
              <a:rPr lang="fr-FR" smtClean="0"/>
              <a:t>‹#›</a:t>
            </a:fld>
            <a:endParaRPr lang="fr-FR"/>
          </a:p>
        </p:txBody>
      </p:sp>
      <p:pic>
        <p:nvPicPr>
          <p:cNvPr id="8" name="Image 7">
            <a:extLst>
              <a:ext uri="{FF2B5EF4-FFF2-40B4-BE49-F238E27FC236}">
                <a16:creationId xmlns:a16="http://schemas.microsoft.com/office/drawing/2014/main" id="{4E2DDA28-0AA6-D44B-A5EC-EC6F62E33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6646639"/>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0533E4-CA28-4649-B448-0D1735D89B2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15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1CFB5-4CFC-3045-A194-A9BCC5E9D4F0}"/>
              </a:ext>
            </a:extLst>
          </p:cNvPr>
          <p:cNvSpPr>
            <a:spLocks noGrp="1"/>
          </p:cNvSpPr>
          <p:nvPr>
            <p:ph type="ctrTitle"/>
          </p:nvPr>
        </p:nvSpPr>
        <p:spPr>
          <a:xfrm>
            <a:off x="3823855" y="1293091"/>
            <a:ext cx="8164945" cy="1845252"/>
          </a:xfrm>
        </p:spPr>
        <p:txBody>
          <a:bodyPr>
            <a:normAutofit fontScale="90000"/>
          </a:bodyPr>
          <a:lstStyle/>
          <a:p>
            <a:r>
              <a:rPr lang="fr-FR" dirty="0"/>
              <a:t>The </a:t>
            </a:r>
            <a:r>
              <a:rPr lang="fr-FR" dirty="0" err="1"/>
              <a:t>role</a:t>
            </a:r>
            <a:r>
              <a:rPr lang="fr-FR" dirty="0"/>
              <a:t> and place of ECEC in </a:t>
            </a:r>
            <a:r>
              <a:rPr lang="fr-FR" dirty="0" err="1"/>
              <a:t>integrated</a:t>
            </a:r>
            <a:r>
              <a:rPr lang="fr-FR" dirty="0"/>
              <a:t> </a:t>
            </a:r>
            <a:r>
              <a:rPr lang="fr-FR" dirty="0" err="1"/>
              <a:t>working</a:t>
            </a:r>
            <a:r>
              <a:rPr lang="fr-FR" dirty="0"/>
              <a:t>: </a:t>
            </a:r>
            <a:r>
              <a:rPr lang="fr-FR" dirty="0" err="1"/>
              <a:t>benefitting</a:t>
            </a:r>
            <a:r>
              <a:rPr lang="fr-FR" dirty="0"/>
              <a:t> </a:t>
            </a:r>
            <a:r>
              <a:rPr lang="fr-FR" dirty="0" err="1"/>
              <a:t>vulnerable</a:t>
            </a:r>
            <a:r>
              <a:rPr lang="fr-FR" dirty="0"/>
              <a:t> groups </a:t>
            </a:r>
            <a:r>
              <a:rPr lang="fr-FR" dirty="0" err="1"/>
              <a:t>such</a:t>
            </a:r>
            <a:r>
              <a:rPr lang="fr-FR" dirty="0"/>
              <a:t> as Roma</a:t>
            </a:r>
            <a:br>
              <a:rPr lang="fr-FR" dirty="0"/>
            </a:br>
            <a:r>
              <a:rPr lang="fr-FR" sz="3200" b="0" dirty="0" err="1"/>
              <a:t>dr</a:t>
            </a:r>
            <a:r>
              <a:rPr lang="fr-FR" sz="3200" b="0" dirty="0"/>
              <a:t>. Hester Hulpia (VBJK) and </a:t>
            </a:r>
            <a:r>
              <a:rPr lang="fr-FR" sz="3200" b="0" dirty="0" err="1"/>
              <a:t>dr</a:t>
            </a:r>
            <a:r>
              <a:rPr lang="fr-FR" sz="3200" b="0" dirty="0"/>
              <a:t>. Jana Huttova</a:t>
            </a:r>
          </a:p>
        </p:txBody>
      </p:sp>
      <p:sp>
        <p:nvSpPr>
          <p:cNvPr id="3" name="Sous-titre 2">
            <a:extLst>
              <a:ext uri="{FF2B5EF4-FFF2-40B4-BE49-F238E27FC236}">
                <a16:creationId xmlns:a16="http://schemas.microsoft.com/office/drawing/2014/main" id="{7D01EE96-2B46-D441-BAA2-94BDDCBB85A8}"/>
              </a:ext>
            </a:extLst>
          </p:cNvPr>
          <p:cNvSpPr>
            <a:spLocks noGrp="1"/>
          </p:cNvSpPr>
          <p:nvPr>
            <p:ph type="subTitle" idx="1"/>
          </p:nvPr>
        </p:nvSpPr>
        <p:spPr>
          <a:xfrm>
            <a:off x="3925455" y="3354725"/>
            <a:ext cx="6897684" cy="658906"/>
          </a:xfrm>
        </p:spPr>
        <p:txBody>
          <a:bodyPr>
            <a:normAutofit fontScale="70000" lnSpcReduction="20000"/>
          </a:bodyPr>
          <a:lstStyle/>
          <a:p>
            <a:r>
              <a:rPr lang="fr-FR" sz="2900" dirty="0"/>
              <a:t>NESET II and EENEE </a:t>
            </a:r>
            <a:r>
              <a:rPr lang="fr-FR" sz="2900" dirty="0" err="1"/>
              <a:t>Conference</a:t>
            </a:r>
            <a:endParaRPr lang="fr-FR" sz="2900" dirty="0"/>
          </a:p>
          <a:p>
            <a:r>
              <a:rPr lang="fr-FR" sz="2900" dirty="0"/>
              <a:t>Brussels, 22 </a:t>
            </a:r>
            <a:r>
              <a:rPr lang="fr-FR" sz="2900" dirty="0" err="1"/>
              <a:t>November</a:t>
            </a:r>
            <a:r>
              <a:rPr lang="fr-FR" sz="2900" dirty="0"/>
              <a:t> 2018</a:t>
            </a:r>
          </a:p>
          <a:p>
            <a:endParaRPr lang="fr-FR" dirty="0"/>
          </a:p>
          <a:p>
            <a:endParaRPr lang="fr-FR" dirty="0"/>
          </a:p>
        </p:txBody>
      </p:sp>
    </p:spTree>
    <p:extLst>
      <p:ext uri="{BB962C8B-B14F-4D97-AF65-F5344CB8AC3E}">
        <p14:creationId xmlns:p14="http://schemas.microsoft.com/office/powerpoint/2010/main" val="32278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53" y="1649425"/>
            <a:ext cx="5708736" cy="1325563"/>
          </a:xfrm>
        </p:spPr>
        <p:txBody>
          <a:bodyPr/>
          <a:lstStyle/>
          <a:p>
            <a:r>
              <a:rPr lang="en-US" sz="2400" b="1" dirty="0"/>
              <a:t>Evidence from good practice examples of integrated working that benefits Roma children.</a:t>
            </a:r>
            <a:endParaRPr lang="en-US" sz="2400" dirty="0"/>
          </a:p>
        </p:txBody>
      </p:sp>
      <p:sp>
        <p:nvSpPr>
          <p:cNvPr id="3" name="Content Placeholder 2"/>
          <p:cNvSpPr>
            <a:spLocks noGrp="1"/>
          </p:cNvSpPr>
          <p:nvPr>
            <p:ph idx="1"/>
          </p:nvPr>
        </p:nvSpPr>
        <p:spPr>
          <a:xfrm>
            <a:off x="253653" y="2857391"/>
            <a:ext cx="6126271" cy="4351338"/>
          </a:xfrm>
        </p:spPr>
        <p:txBody>
          <a:bodyPr/>
          <a:lstStyle/>
          <a:p>
            <a:pPr marL="342900" indent="-342900" fontAlgn="base">
              <a:lnSpc>
                <a:spcPct val="110000"/>
              </a:lnSpc>
              <a:spcAft>
                <a:spcPct val="0"/>
              </a:spcAft>
              <a:buFont typeface="Arial" panose="020B0604020202020204" pitchFamily="34" charset="0"/>
              <a:buChar char="•"/>
            </a:pPr>
            <a:r>
              <a:rPr lang="en-US" sz="2200" dirty="0">
                <a:solidFill>
                  <a:schemeClr val="bg1">
                    <a:lumMod val="50000"/>
                  </a:schemeClr>
                </a:solidFill>
              </a:rPr>
              <a:t>National level: Sure Start Children’s Houses </a:t>
            </a:r>
            <a:r>
              <a:rPr lang="en-US" sz="2200" dirty="0" err="1">
                <a:solidFill>
                  <a:schemeClr val="bg1">
                    <a:lumMod val="50000"/>
                  </a:schemeClr>
                </a:solidFill>
              </a:rPr>
              <a:t>programme</a:t>
            </a:r>
            <a:r>
              <a:rPr lang="en-US" sz="2200" dirty="0">
                <a:solidFill>
                  <a:schemeClr val="bg1">
                    <a:lumMod val="50000"/>
                  </a:schemeClr>
                </a:solidFill>
              </a:rPr>
              <a:t> (135 SSCH in most disadvantaged regions/districts, Hungary, our case - </a:t>
            </a:r>
            <a:r>
              <a:rPr lang="en-US" sz="2200" dirty="0" err="1">
                <a:solidFill>
                  <a:schemeClr val="bg1">
                    <a:lumMod val="50000"/>
                  </a:schemeClr>
                </a:solidFill>
              </a:rPr>
              <a:t>Porcsalma</a:t>
            </a:r>
            <a:r>
              <a:rPr lang="en-US" sz="2200" dirty="0">
                <a:solidFill>
                  <a:schemeClr val="bg1">
                    <a:lumMod val="50000"/>
                  </a:schemeClr>
                </a:solidFill>
              </a:rPr>
              <a:t>). </a:t>
            </a:r>
          </a:p>
          <a:p>
            <a:pPr marL="342900" indent="-342900" fontAlgn="base">
              <a:lnSpc>
                <a:spcPct val="110000"/>
              </a:lnSpc>
              <a:spcAft>
                <a:spcPct val="0"/>
              </a:spcAft>
              <a:buFont typeface="Arial" panose="020B0604020202020204" pitchFamily="34" charset="0"/>
              <a:buChar char="•"/>
            </a:pPr>
            <a:r>
              <a:rPr lang="en-US" sz="2200" dirty="0">
                <a:solidFill>
                  <a:schemeClr val="bg1">
                    <a:lumMod val="50000"/>
                  </a:schemeClr>
                </a:solidFill>
              </a:rPr>
              <a:t>Regional/municipal level: </a:t>
            </a:r>
            <a:r>
              <a:rPr lang="en-US" sz="2200" dirty="0" err="1">
                <a:solidFill>
                  <a:schemeClr val="bg1">
                    <a:lumMod val="50000"/>
                  </a:schemeClr>
                </a:solidFill>
              </a:rPr>
              <a:t>Tundza</a:t>
            </a:r>
            <a:r>
              <a:rPr lang="en-US" sz="2200" dirty="0">
                <a:solidFill>
                  <a:schemeClr val="bg1">
                    <a:lumMod val="50000"/>
                  </a:schemeClr>
                </a:solidFill>
              </a:rPr>
              <a:t> municipality (Bulgaria).</a:t>
            </a:r>
          </a:p>
          <a:p>
            <a:pPr marL="342900" indent="-342900" fontAlgn="base">
              <a:lnSpc>
                <a:spcPct val="110000"/>
              </a:lnSpc>
              <a:spcAft>
                <a:spcPct val="0"/>
              </a:spcAft>
              <a:buFont typeface="Arial" panose="020B0604020202020204" pitchFamily="34" charset="0"/>
              <a:buChar char="•"/>
            </a:pPr>
            <a:r>
              <a:rPr lang="en-US" sz="2200" dirty="0">
                <a:solidFill>
                  <a:schemeClr val="bg1">
                    <a:lumMod val="50000"/>
                  </a:schemeClr>
                </a:solidFill>
              </a:rPr>
              <a:t>Project level: “Ready Set Go!” project (11 localities in 6 counties, Romania).</a:t>
            </a:r>
          </a:p>
          <a:p>
            <a:pPr marL="0" indent="0" fontAlgn="base">
              <a:lnSpc>
                <a:spcPct val="110000"/>
              </a:lnSpc>
              <a:spcAft>
                <a:spcPct val="0"/>
              </a:spcAft>
              <a:buNone/>
            </a:pPr>
            <a:r>
              <a:rPr lang="en-US" sz="1800" dirty="0">
                <a:solidFill>
                  <a:schemeClr val="bg1">
                    <a:lumMod val="50000"/>
                  </a:schemeClr>
                </a:solidFill>
              </a:rPr>
              <a:t>Case study researchers: </a:t>
            </a:r>
            <a:r>
              <a:rPr lang="en-US" sz="1800" dirty="0" err="1">
                <a:solidFill>
                  <a:schemeClr val="bg1">
                    <a:lumMod val="50000"/>
                  </a:schemeClr>
                </a:solidFill>
              </a:rPr>
              <a:t>Szilvia</a:t>
            </a:r>
            <a:r>
              <a:rPr lang="en-US" sz="1800" dirty="0">
                <a:solidFill>
                  <a:schemeClr val="bg1">
                    <a:lumMod val="50000"/>
                  </a:schemeClr>
                </a:solidFill>
              </a:rPr>
              <a:t> </a:t>
            </a:r>
            <a:r>
              <a:rPr lang="en-GB" sz="1800" dirty="0" err="1">
                <a:solidFill>
                  <a:schemeClr val="bg1">
                    <a:lumMod val="50000"/>
                  </a:schemeClr>
                </a:solidFill>
              </a:rPr>
              <a:t>Rézmüves</a:t>
            </a:r>
            <a:r>
              <a:rPr lang="en-GB" sz="1800" dirty="0">
                <a:solidFill>
                  <a:schemeClr val="bg1">
                    <a:lumMod val="50000"/>
                  </a:schemeClr>
                </a:solidFill>
              </a:rPr>
              <a:t> (Hungary), Eugenia </a:t>
            </a:r>
            <a:r>
              <a:rPr lang="en-GB" sz="1800" dirty="0" err="1">
                <a:solidFill>
                  <a:schemeClr val="bg1">
                    <a:lumMod val="50000"/>
                  </a:schemeClr>
                </a:solidFill>
              </a:rPr>
              <a:t>Volen</a:t>
            </a:r>
            <a:r>
              <a:rPr lang="en-GB" sz="1800" dirty="0">
                <a:solidFill>
                  <a:schemeClr val="bg1">
                    <a:lumMod val="50000"/>
                  </a:schemeClr>
                </a:solidFill>
              </a:rPr>
              <a:t> (Bulgaria), and </a:t>
            </a:r>
            <a:r>
              <a:rPr lang="en-GB" sz="1800" dirty="0" err="1">
                <a:solidFill>
                  <a:schemeClr val="bg1">
                    <a:lumMod val="50000"/>
                  </a:schemeClr>
                </a:solidFill>
              </a:rPr>
              <a:t>Danut</a:t>
            </a:r>
            <a:r>
              <a:rPr lang="en-GB" sz="1800" dirty="0">
                <a:solidFill>
                  <a:schemeClr val="bg1">
                    <a:lumMod val="50000"/>
                  </a:schemeClr>
                </a:solidFill>
              </a:rPr>
              <a:t> </a:t>
            </a:r>
            <a:r>
              <a:rPr lang="en-GB" sz="1800" dirty="0" err="1">
                <a:solidFill>
                  <a:schemeClr val="bg1">
                    <a:lumMod val="50000"/>
                  </a:schemeClr>
                </a:solidFill>
              </a:rPr>
              <a:t>Dumitru</a:t>
            </a:r>
            <a:r>
              <a:rPr lang="en-GB" sz="1800" dirty="0">
                <a:solidFill>
                  <a:schemeClr val="bg1">
                    <a:lumMod val="50000"/>
                  </a:schemeClr>
                </a:solidFill>
              </a:rPr>
              <a:t> and </a:t>
            </a:r>
            <a:r>
              <a:rPr lang="en-GB" sz="1800" dirty="0" err="1">
                <a:solidFill>
                  <a:schemeClr val="bg1">
                    <a:lumMod val="50000"/>
                  </a:schemeClr>
                </a:solidFill>
              </a:rPr>
              <a:t>Claudiu</a:t>
            </a:r>
            <a:r>
              <a:rPr lang="en-GB" sz="1800" dirty="0">
                <a:solidFill>
                  <a:schemeClr val="bg1">
                    <a:lumMod val="50000"/>
                  </a:schemeClr>
                </a:solidFill>
              </a:rPr>
              <a:t> Ivan (Romania)</a:t>
            </a:r>
            <a:endParaRPr lang="en-US" sz="1800" dirty="0"/>
          </a:p>
        </p:txBody>
      </p:sp>
      <p:pic>
        <p:nvPicPr>
          <p:cNvPr id="4" name="Picture 3" descr="IMGP9314">
            <a:extLst>
              <a:ext uri="{FF2B5EF4-FFF2-40B4-BE49-F238E27FC236}">
                <a16:creationId xmlns:a16="http://schemas.microsoft.com/office/drawing/2014/main" id="{A49A3EBA-B37F-9E4A-AEAA-9AF0EDCDA3EF}"/>
              </a:ext>
            </a:extLst>
          </p:cNvPr>
          <p:cNvPicPr/>
          <p:nvPr/>
        </p:nvPicPr>
        <p:blipFill rotWithShape="1">
          <a:blip r:embed="rId2" cstate="print">
            <a:extLst>
              <a:ext uri="{28A0092B-C50C-407E-A947-70E740481C1C}">
                <a14:useLocalDpi xmlns:a14="http://schemas.microsoft.com/office/drawing/2010/main" val="0"/>
              </a:ext>
            </a:extLst>
          </a:blip>
          <a:srcRect l="18186" r="20138" b="2"/>
          <a:stretch/>
        </p:blipFill>
        <p:spPr bwMode="auto">
          <a:xfrm>
            <a:off x="6096001" y="1441345"/>
            <a:ext cx="6095999" cy="541665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32333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8795-1F71-C941-9EC9-EB87E7BD4E87}"/>
              </a:ext>
            </a:extLst>
          </p:cNvPr>
          <p:cNvSpPr>
            <a:spLocks noGrp="1"/>
          </p:cNvSpPr>
          <p:nvPr>
            <p:ph type="title"/>
          </p:nvPr>
        </p:nvSpPr>
        <p:spPr>
          <a:xfrm>
            <a:off x="630267" y="1351113"/>
            <a:ext cx="10515600" cy="1325563"/>
          </a:xfrm>
        </p:spPr>
        <p:txBody>
          <a:bodyPr/>
          <a:lstStyle/>
          <a:p>
            <a:br>
              <a:rPr lang="en-US" sz="2800" b="1" dirty="0"/>
            </a:br>
            <a:r>
              <a:rPr lang="en-US" sz="2800" b="1" dirty="0"/>
              <a:t>How does it work?  Example: Sure Start Children’s House, </a:t>
            </a:r>
            <a:r>
              <a:rPr lang="en-US" sz="2800" b="1" dirty="0" err="1"/>
              <a:t>Porcsalma</a:t>
            </a:r>
            <a:r>
              <a:rPr lang="en-US" sz="2800" b="1" dirty="0"/>
              <a:t>, HU</a:t>
            </a:r>
            <a:br>
              <a:rPr lang="en-US" dirty="0"/>
            </a:br>
            <a:endParaRPr lang="en-US" dirty="0"/>
          </a:p>
        </p:txBody>
      </p:sp>
      <p:graphicFrame>
        <p:nvGraphicFramePr>
          <p:cNvPr id="4" name="Content Placeholder 3">
            <a:extLst>
              <a:ext uri="{FF2B5EF4-FFF2-40B4-BE49-F238E27FC236}">
                <a16:creationId xmlns:a16="http://schemas.microsoft.com/office/drawing/2014/main" id="{27651726-18FF-FC4E-8CEA-DA4545C27F92}"/>
              </a:ext>
            </a:extLst>
          </p:cNvPr>
          <p:cNvGraphicFramePr>
            <a:graphicFrameLocks noGrp="1"/>
          </p:cNvGraphicFramePr>
          <p:nvPr>
            <p:ph idx="1"/>
            <p:extLst>
              <p:ext uri="{D42A27DB-BD31-4B8C-83A1-F6EECF244321}">
                <p14:modId xmlns:p14="http://schemas.microsoft.com/office/powerpoint/2010/main" val="2995606702"/>
              </p:ext>
            </p:extLst>
          </p:nvPr>
        </p:nvGraphicFramePr>
        <p:xfrm>
          <a:off x="369377" y="2289218"/>
          <a:ext cx="11453246" cy="3873587"/>
        </p:xfrm>
        <a:graphic>
          <a:graphicData uri="http://schemas.openxmlformats.org/drawingml/2006/table">
            <a:tbl>
              <a:tblPr firstRow="1" bandRow="1">
                <a:tableStyleId>{5C22544A-7EE6-4342-B048-85BDC9FD1C3A}</a:tableStyleId>
              </a:tblPr>
              <a:tblGrid>
                <a:gridCol w="2072342">
                  <a:extLst>
                    <a:ext uri="{9D8B030D-6E8A-4147-A177-3AD203B41FA5}">
                      <a16:colId xmlns:a16="http://schemas.microsoft.com/office/drawing/2014/main" val="1859661697"/>
                    </a:ext>
                  </a:extLst>
                </a:gridCol>
                <a:gridCol w="2420368">
                  <a:extLst>
                    <a:ext uri="{9D8B030D-6E8A-4147-A177-3AD203B41FA5}">
                      <a16:colId xmlns:a16="http://schemas.microsoft.com/office/drawing/2014/main" val="475536501"/>
                    </a:ext>
                  </a:extLst>
                </a:gridCol>
                <a:gridCol w="2879132">
                  <a:extLst>
                    <a:ext uri="{9D8B030D-6E8A-4147-A177-3AD203B41FA5}">
                      <a16:colId xmlns:a16="http://schemas.microsoft.com/office/drawing/2014/main" val="2187502918"/>
                    </a:ext>
                  </a:extLst>
                </a:gridCol>
                <a:gridCol w="4081404">
                  <a:extLst>
                    <a:ext uri="{9D8B030D-6E8A-4147-A177-3AD203B41FA5}">
                      <a16:colId xmlns:a16="http://schemas.microsoft.com/office/drawing/2014/main" val="2166549460"/>
                    </a:ext>
                  </a:extLst>
                </a:gridCol>
              </a:tblGrid>
              <a:tr h="397812">
                <a:tc>
                  <a:txBody>
                    <a:bodyPr/>
                    <a:lstStyle/>
                    <a:p>
                      <a:r>
                        <a:rPr lang="en-US" sz="1800" dirty="0"/>
                        <a:t>For whom? </a:t>
                      </a:r>
                    </a:p>
                  </a:txBody>
                  <a:tcPr>
                    <a:solidFill>
                      <a:srgbClr val="468177"/>
                    </a:solidFill>
                  </a:tcPr>
                </a:tc>
                <a:tc>
                  <a:txBody>
                    <a:bodyPr/>
                    <a:lstStyle/>
                    <a:p>
                      <a:r>
                        <a:rPr lang="en-US" sz="1800" dirty="0"/>
                        <a:t>Main partners </a:t>
                      </a:r>
                    </a:p>
                  </a:txBody>
                  <a:tcPr>
                    <a:solidFill>
                      <a:srgbClr val="468177"/>
                    </a:solidFill>
                  </a:tcPr>
                </a:tc>
                <a:tc>
                  <a:txBody>
                    <a:bodyPr/>
                    <a:lstStyle/>
                    <a:p>
                      <a:r>
                        <a:rPr lang="en-US" sz="1800" dirty="0"/>
                        <a:t>Key components</a:t>
                      </a:r>
                    </a:p>
                  </a:txBody>
                  <a:tcPr>
                    <a:solidFill>
                      <a:srgbClr val="468177"/>
                    </a:solidFill>
                  </a:tcPr>
                </a:tc>
                <a:tc>
                  <a:txBody>
                    <a:bodyPr/>
                    <a:lstStyle/>
                    <a:p>
                      <a:r>
                        <a:rPr lang="en-US" sz="1800" dirty="0"/>
                        <a:t>Some of the main factors for success</a:t>
                      </a:r>
                    </a:p>
                  </a:txBody>
                  <a:tcPr>
                    <a:solidFill>
                      <a:srgbClr val="468177"/>
                    </a:solidFill>
                  </a:tcPr>
                </a:tc>
                <a:extLst>
                  <a:ext uri="{0D108BD9-81ED-4DB2-BD59-A6C34878D82A}">
                    <a16:rowId xmlns:a16="http://schemas.microsoft.com/office/drawing/2014/main" val="145321671"/>
                  </a:ext>
                </a:extLst>
              </a:tr>
              <a:tr h="3475775">
                <a:tc>
                  <a:txBody>
                    <a:bodyPr/>
                    <a:lstStyle/>
                    <a:p>
                      <a:r>
                        <a:rPr lang="en-US" sz="1800" dirty="0">
                          <a:solidFill>
                            <a:schemeClr val="bg2">
                              <a:lumMod val="25000"/>
                            </a:schemeClr>
                          </a:solidFill>
                        </a:rPr>
                        <a:t>Children (0-3) and their parents in the most disadvantaged regions/districts;</a:t>
                      </a:r>
                    </a:p>
                    <a:p>
                      <a:r>
                        <a:rPr lang="en-US" sz="1800" dirty="0">
                          <a:solidFill>
                            <a:schemeClr val="bg2">
                              <a:lumMod val="25000"/>
                            </a:schemeClr>
                          </a:solidFill>
                        </a:rPr>
                        <a:t>Children receiving child protection benefits .</a:t>
                      </a:r>
                    </a:p>
                  </a:txBody>
                  <a:tcPr>
                    <a:solidFill>
                      <a:srgbClr val="9DBC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2">
                              <a:lumMod val="25000"/>
                            </a:schemeClr>
                          </a:solidFill>
                        </a:rPr>
                        <a:t>SSCH, health visitors, kindergarten, Family Care Centre and Community House, local government.</a:t>
                      </a:r>
                      <a:endParaRPr lang="en-US" sz="1800" dirty="0">
                        <a:solidFill>
                          <a:schemeClr val="bg2">
                            <a:lumMod val="25000"/>
                          </a:schemeClr>
                        </a:solidFill>
                      </a:endParaRPr>
                    </a:p>
                  </a:txBody>
                  <a:tcPr>
                    <a:solidFill>
                      <a:srgbClr val="9DBCB7"/>
                    </a:solidFill>
                  </a:tcPr>
                </a:tc>
                <a:tc>
                  <a:txBody>
                    <a:bodyPr/>
                    <a:lstStyle/>
                    <a:p>
                      <a:r>
                        <a:rPr lang="en-GB" sz="1800" kern="1200" dirty="0">
                          <a:solidFill>
                            <a:schemeClr val="bg2">
                              <a:lumMod val="25000"/>
                            </a:schemeClr>
                          </a:solidFill>
                          <a:effectLst/>
                          <a:latin typeface="+mn-lt"/>
                          <a:ea typeface="+mn-ea"/>
                          <a:cs typeface="+mn-cs"/>
                        </a:rPr>
                        <a:t>Universal services, such as visiting nurses, </a:t>
                      </a:r>
                    </a:p>
                    <a:p>
                      <a:r>
                        <a:rPr lang="en-GB" sz="1800" kern="1200" dirty="0">
                          <a:solidFill>
                            <a:schemeClr val="bg2">
                              <a:lumMod val="25000"/>
                            </a:schemeClr>
                          </a:solidFill>
                          <a:effectLst/>
                          <a:latin typeface="+mn-lt"/>
                          <a:ea typeface="+mn-ea"/>
                          <a:cs typeface="+mn-cs"/>
                        </a:rPr>
                        <a:t>with non-formal learning activities for parents (e.g. Story Telling mothers programme), </a:t>
                      </a:r>
                    </a:p>
                    <a:p>
                      <a:r>
                        <a:rPr lang="en-GB" sz="1800" kern="1200" dirty="0">
                          <a:solidFill>
                            <a:schemeClr val="bg2">
                              <a:lumMod val="25000"/>
                            </a:schemeClr>
                          </a:solidFill>
                          <a:effectLst/>
                          <a:latin typeface="+mn-lt"/>
                          <a:ea typeface="+mn-ea"/>
                          <a:cs typeface="+mn-cs"/>
                        </a:rPr>
                        <a:t>parental support, </a:t>
                      </a:r>
                    </a:p>
                    <a:p>
                      <a:r>
                        <a:rPr lang="en-GB" sz="1800" kern="1200" dirty="0">
                          <a:solidFill>
                            <a:schemeClr val="bg2">
                              <a:lumMod val="25000"/>
                            </a:schemeClr>
                          </a:solidFill>
                          <a:effectLst/>
                          <a:latin typeface="+mn-lt"/>
                          <a:ea typeface="+mn-ea"/>
                          <a:cs typeface="+mn-cs"/>
                        </a:rPr>
                        <a:t>health counselling, </a:t>
                      </a:r>
                    </a:p>
                    <a:p>
                      <a:r>
                        <a:rPr lang="en-GB" sz="1800" kern="1200" dirty="0">
                          <a:solidFill>
                            <a:schemeClr val="bg2">
                              <a:lumMod val="25000"/>
                            </a:schemeClr>
                          </a:solidFill>
                          <a:effectLst/>
                          <a:latin typeface="+mn-lt"/>
                          <a:ea typeface="+mn-ea"/>
                          <a:cs typeface="+mn-cs"/>
                        </a:rPr>
                        <a:t>play activities, </a:t>
                      </a:r>
                    </a:p>
                    <a:p>
                      <a:r>
                        <a:rPr lang="en-GB" sz="1800" kern="1200" dirty="0">
                          <a:solidFill>
                            <a:schemeClr val="bg2">
                              <a:lumMod val="25000"/>
                            </a:schemeClr>
                          </a:solidFill>
                          <a:effectLst/>
                          <a:latin typeface="+mn-lt"/>
                          <a:ea typeface="+mn-ea"/>
                          <a:cs typeface="+mn-cs"/>
                        </a:rPr>
                        <a:t>opportunities to cook and to do their laundry.</a:t>
                      </a:r>
                      <a:endParaRPr lang="en-US" sz="1800" dirty="0">
                        <a:solidFill>
                          <a:schemeClr val="bg2">
                            <a:lumMod val="25000"/>
                          </a:schemeClr>
                        </a:solidFill>
                      </a:endParaRPr>
                    </a:p>
                  </a:txBody>
                  <a:tcPr>
                    <a:solidFill>
                      <a:srgbClr val="9DBCB7"/>
                    </a:solidFill>
                  </a:tcPr>
                </a:tc>
                <a:tc>
                  <a:txBody>
                    <a:bodyPr/>
                    <a:lstStyle/>
                    <a:p>
                      <a:r>
                        <a:rPr lang="en-US" sz="1800" dirty="0">
                          <a:solidFill>
                            <a:schemeClr val="bg2">
                              <a:lumMod val="25000"/>
                            </a:schemeClr>
                          </a:solidFill>
                        </a:rPr>
                        <a:t>- SSCH part of national child protection and welfare legislation, as well as anti-poverty and  social inclusion strategies.</a:t>
                      </a:r>
                    </a:p>
                    <a:p>
                      <a:r>
                        <a:rPr lang="en-US" sz="1800" dirty="0">
                          <a:solidFill>
                            <a:schemeClr val="bg2">
                              <a:lumMod val="25000"/>
                            </a:schemeClr>
                          </a:solidFill>
                        </a:rPr>
                        <a:t>- Funding from the national budget.</a:t>
                      </a:r>
                    </a:p>
                    <a:p>
                      <a:r>
                        <a:rPr lang="en-US" sz="1800" dirty="0">
                          <a:solidFill>
                            <a:schemeClr val="bg2">
                              <a:lumMod val="25000"/>
                            </a:schemeClr>
                          </a:solidFill>
                        </a:rPr>
                        <a:t>- Commitment and active support of local government.</a:t>
                      </a:r>
                    </a:p>
                    <a:p>
                      <a:r>
                        <a:rPr lang="en-US" sz="1800" dirty="0">
                          <a:solidFill>
                            <a:schemeClr val="bg2">
                              <a:lumMod val="25000"/>
                            </a:schemeClr>
                          </a:solidFill>
                        </a:rPr>
                        <a:t> - Networks and partnerships, informal daily contacts.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25000"/>
                            </a:schemeClr>
                          </a:solidFill>
                        </a:rPr>
                        <a:t>- Roma participation (Roma social worker, Roma assistant).</a:t>
                      </a:r>
                    </a:p>
                    <a:p>
                      <a:r>
                        <a:rPr lang="en-US" sz="1800" dirty="0">
                          <a:solidFill>
                            <a:schemeClr val="bg2">
                              <a:lumMod val="25000"/>
                            </a:schemeClr>
                          </a:solidFill>
                        </a:rPr>
                        <a:t>- National regulations for quality of services.</a:t>
                      </a:r>
                    </a:p>
                  </a:txBody>
                  <a:tcPr>
                    <a:solidFill>
                      <a:srgbClr val="9DBCB7"/>
                    </a:solidFill>
                  </a:tcPr>
                </a:tc>
                <a:extLst>
                  <a:ext uri="{0D108BD9-81ED-4DB2-BD59-A6C34878D82A}">
                    <a16:rowId xmlns:a16="http://schemas.microsoft.com/office/drawing/2014/main" val="1969034320"/>
                  </a:ext>
                </a:extLst>
              </a:tr>
            </a:tbl>
          </a:graphicData>
        </a:graphic>
      </p:graphicFrame>
    </p:spTree>
    <p:extLst>
      <p:ext uri="{BB962C8B-B14F-4D97-AF65-F5344CB8AC3E}">
        <p14:creationId xmlns:p14="http://schemas.microsoft.com/office/powerpoint/2010/main" val="311224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1CFB5-4CFC-3045-A194-A9BCC5E9D4F0}"/>
              </a:ext>
            </a:extLst>
          </p:cNvPr>
          <p:cNvSpPr>
            <a:spLocks noGrp="1"/>
          </p:cNvSpPr>
          <p:nvPr>
            <p:ph type="ctrTitle"/>
          </p:nvPr>
        </p:nvSpPr>
        <p:spPr/>
        <p:txBody>
          <a:bodyPr>
            <a:normAutofit/>
          </a:bodyPr>
          <a:lstStyle/>
          <a:p>
            <a:r>
              <a:rPr lang="fr-FR" sz="3200" b="0" dirty="0"/>
              <a:t>Contact</a:t>
            </a:r>
            <a:br>
              <a:rPr lang="fr-FR" sz="3200" b="0" dirty="0"/>
            </a:br>
            <a:r>
              <a:rPr lang="fr-FR" sz="3200" b="0" dirty="0"/>
              <a:t>Hester.Hulpia@VBJK.be</a:t>
            </a:r>
            <a:br>
              <a:rPr lang="fr-FR" sz="3200" b="0" dirty="0"/>
            </a:br>
            <a:r>
              <a:rPr lang="nl-NL" sz="3200" b="0" dirty="0"/>
              <a:t>jhuttova@gmail.com</a:t>
            </a:r>
            <a:endParaRPr lang="fr-FR" sz="3200" b="0" dirty="0"/>
          </a:p>
        </p:txBody>
      </p:sp>
      <p:sp>
        <p:nvSpPr>
          <p:cNvPr id="3" name="Sous-titre 2">
            <a:extLst>
              <a:ext uri="{FF2B5EF4-FFF2-40B4-BE49-F238E27FC236}">
                <a16:creationId xmlns:a16="http://schemas.microsoft.com/office/drawing/2014/main" id="{7D01EE96-2B46-D441-BAA2-94BDDCBB85A8}"/>
              </a:ext>
            </a:extLst>
          </p:cNvPr>
          <p:cNvSpPr>
            <a:spLocks noGrp="1"/>
          </p:cNvSpPr>
          <p:nvPr>
            <p:ph type="subTitle" idx="1"/>
          </p:nvPr>
        </p:nvSpPr>
        <p:spPr/>
        <p:txBody>
          <a:bodyPr>
            <a:normAutofit fontScale="40000" lnSpcReduction="20000"/>
          </a:bodyPr>
          <a:lstStyle/>
          <a:p>
            <a:r>
              <a:rPr lang="fr-FR" sz="2900" dirty="0"/>
              <a:t>NESET II and EENEE </a:t>
            </a:r>
            <a:r>
              <a:rPr lang="fr-FR" sz="2900" dirty="0" err="1"/>
              <a:t>Conference</a:t>
            </a:r>
            <a:endParaRPr lang="fr-FR" sz="2900" dirty="0"/>
          </a:p>
          <a:p>
            <a:r>
              <a:rPr lang="fr-FR" sz="2900" dirty="0"/>
              <a:t>Brussels, 22 </a:t>
            </a:r>
            <a:r>
              <a:rPr lang="fr-FR" sz="2900" dirty="0" err="1"/>
              <a:t>November</a:t>
            </a:r>
            <a:r>
              <a:rPr lang="fr-FR" sz="2900" dirty="0"/>
              <a:t> 2018</a:t>
            </a:r>
          </a:p>
          <a:p>
            <a:endParaRPr lang="fr-FR" dirty="0"/>
          </a:p>
          <a:p>
            <a:endParaRPr lang="fr-FR" dirty="0"/>
          </a:p>
        </p:txBody>
      </p:sp>
    </p:spTree>
    <p:extLst>
      <p:ext uri="{BB962C8B-B14F-4D97-AF65-F5344CB8AC3E}">
        <p14:creationId xmlns:p14="http://schemas.microsoft.com/office/powerpoint/2010/main" val="362364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4188028" y="1710742"/>
            <a:ext cx="7866186" cy="1100471"/>
          </a:xfrm>
        </p:spPr>
        <p:txBody>
          <a:bodyPr/>
          <a:lstStyle/>
          <a:p>
            <a:r>
              <a:rPr lang="fr-FR" sz="4400" dirty="0"/>
              <a:t>Integrated </a:t>
            </a:r>
            <a:r>
              <a:rPr lang="fr-FR" sz="4400" dirty="0" err="1"/>
              <a:t>working</a:t>
            </a:r>
            <a:r>
              <a:rPr lang="fr-FR" sz="4400" dirty="0"/>
              <a:t> </a:t>
            </a:r>
            <a:r>
              <a:rPr lang="fr-FR" sz="4400" dirty="0" err="1"/>
              <a:t>is</a:t>
            </a:r>
            <a:r>
              <a:rPr lang="fr-FR" sz="4400" dirty="0"/>
              <a:t> the </a:t>
            </a:r>
            <a:r>
              <a:rPr lang="fr-FR" sz="4400" dirty="0" err="1"/>
              <a:t>only</a:t>
            </a:r>
            <a:r>
              <a:rPr lang="fr-FR" sz="4400" dirty="0"/>
              <a:t> </a:t>
            </a:r>
            <a:r>
              <a:rPr lang="fr-FR" sz="4400" dirty="0" err="1"/>
              <a:t>way</a:t>
            </a:r>
            <a:r>
              <a:rPr lang="fr-FR" sz="4400" dirty="0"/>
              <a:t> </a:t>
            </a:r>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4048155" y="2911421"/>
            <a:ext cx="8018585" cy="2955851"/>
          </a:xfrm>
        </p:spPr>
        <p:txBody>
          <a:bodyPr/>
          <a:lstStyle/>
          <a:p>
            <a:pPr lvl="0" fontAlgn="base">
              <a:spcAft>
                <a:spcPct val="0"/>
              </a:spcAft>
            </a:pPr>
            <a:r>
              <a:rPr lang="en-GB" altLang="nl-BE" i="1" dirty="0">
                <a:solidFill>
                  <a:schemeClr val="bg1">
                    <a:lumMod val="50000"/>
                  </a:schemeClr>
                </a:solidFill>
              </a:rPr>
              <a:t>“Complex manifestations are sometimes referred to as ‘wicked problems’, not in the sense of them being evil in some way, but in the sense of being complex and difficult to solve, and requiring action on multiple fronts and levels.”</a:t>
            </a:r>
          </a:p>
          <a:p>
            <a:pPr lvl="0" fontAlgn="base">
              <a:spcAft>
                <a:spcPct val="0"/>
              </a:spcAft>
            </a:pPr>
            <a:r>
              <a:rPr lang="en-GB" altLang="nl-BE" dirty="0">
                <a:solidFill>
                  <a:schemeClr val="bg1">
                    <a:lumMod val="50000"/>
                  </a:schemeClr>
                </a:solidFill>
              </a:rPr>
              <a:t>Moore and Skinner (2010)</a:t>
            </a:r>
          </a:p>
        </p:txBody>
      </p:sp>
      <p:pic>
        <p:nvPicPr>
          <p:cNvPr id="4" name="Picture 6" descr="../Google%20Drive/UEF/06%20Strengthening%20the%20Backbone/Communication/Graphics/Whole%20Child%20Puzzle/Kid-Puzzle_v3.png"/>
          <p:cNvPicPr>
            <a:picLocks/>
          </p:cNvPicPr>
          <p:nvPr/>
        </p:nvPicPr>
        <p:blipFill>
          <a:blip r:embed="rId3">
            <a:extLst>
              <a:ext uri="{28A0092B-C50C-407E-A947-70E740481C1C}">
                <a14:useLocalDpi xmlns:a14="http://schemas.microsoft.com/office/drawing/2010/main" val="0"/>
              </a:ext>
            </a:extLst>
          </a:blip>
          <a:srcRect/>
          <a:stretch>
            <a:fillRect/>
          </a:stretch>
        </p:blipFill>
        <p:spPr>
          <a:xfrm>
            <a:off x="230126" y="1848958"/>
            <a:ext cx="3509536" cy="3766395"/>
          </a:xfrm>
          <a:prstGeom prst="rect">
            <a:avLst/>
          </a:prstGeom>
        </p:spPr>
      </p:pic>
      <p:sp>
        <p:nvSpPr>
          <p:cNvPr id="5" name="Tekstvak 4"/>
          <p:cNvSpPr txBox="1"/>
          <p:nvPr/>
        </p:nvSpPr>
        <p:spPr>
          <a:xfrm>
            <a:off x="357554" y="5338354"/>
            <a:ext cx="2450123" cy="276999"/>
          </a:xfrm>
          <a:prstGeom prst="rect">
            <a:avLst/>
          </a:prstGeom>
          <a:noFill/>
        </p:spPr>
        <p:txBody>
          <a:bodyPr wrap="square" rtlCol="0">
            <a:spAutoFit/>
          </a:bodyPr>
          <a:lstStyle/>
          <a:p>
            <a:r>
              <a:rPr lang="nl-BE" sz="1200" dirty="0"/>
              <a:t>source: INTESYS, 2016</a:t>
            </a:r>
          </a:p>
        </p:txBody>
      </p:sp>
    </p:spTree>
    <p:extLst>
      <p:ext uri="{BB962C8B-B14F-4D97-AF65-F5344CB8AC3E}">
        <p14:creationId xmlns:p14="http://schemas.microsoft.com/office/powerpoint/2010/main" val="20147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125416" y="1487042"/>
            <a:ext cx="8077200" cy="1100471"/>
          </a:xfrm>
        </p:spPr>
        <p:txBody>
          <a:bodyPr/>
          <a:lstStyle/>
          <a:p>
            <a:pPr algn="l"/>
            <a:r>
              <a:rPr lang="fr-FR" sz="4400" dirty="0"/>
              <a:t>Integrated </a:t>
            </a:r>
            <a:r>
              <a:rPr lang="fr-FR" sz="4400" dirty="0" err="1"/>
              <a:t>working</a:t>
            </a:r>
            <a:r>
              <a:rPr lang="fr-FR" sz="4400" dirty="0"/>
              <a:t> </a:t>
            </a:r>
            <a:r>
              <a:rPr lang="fr-FR" sz="4400" dirty="0" err="1"/>
              <a:t>is</a:t>
            </a:r>
            <a:r>
              <a:rPr lang="fr-FR" sz="4400" dirty="0"/>
              <a:t> the </a:t>
            </a:r>
            <a:r>
              <a:rPr lang="fr-FR" sz="4400" dirty="0" err="1"/>
              <a:t>only</a:t>
            </a:r>
            <a:r>
              <a:rPr lang="fr-FR" sz="4400" dirty="0"/>
              <a:t> </a:t>
            </a:r>
            <a:r>
              <a:rPr lang="fr-FR" sz="4400" dirty="0" err="1"/>
              <a:t>way</a:t>
            </a:r>
            <a:r>
              <a:rPr lang="fr-FR" sz="4400" dirty="0"/>
              <a:t> </a:t>
            </a:r>
          </a:p>
        </p:txBody>
      </p:sp>
      <p:sp>
        <p:nvSpPr>
          <p:cNvPr id="5" name="Rectangle 1"/>
          <p:cNvSpPr>
            <a:spLocks noChangeArrowheads="1"/>
          </p:cNvSpPr>
          <p:nvPr/>
        </p:nvSpPr>
        <p:spPr bwMode="auto">
          <a:xfrm>
            <a:off x="1125415" y="2824260"/>
            <a:ext cx="10264980" cy="16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fontAlgn="base">
              <a:lnSpc>
                <a:spcPct val="90000"/>
              </a:lnSpc>
              <a:spcBef>
                <a:spcPts val="1000"/>
              </a:spcBef>
              <a:spcAft>
                <a:spcPct val="0"/>
              </a:spcAft>
              <a:buFont typeface="Arial" panose="020B0604020202020204" pitchFamily="34" charset="0"/>
              <a:buChar char="•"/>
            </a:pPr>
            <a:r>
              <a:rPr lang="en-GB" altLang="nl-BE" sz="2400" dirty="0">
                <a:solidFill>
                  <a:schemeClr val="bg1">
                    <a:lumMod val="50000"/>
                  </a:schemeClr>
                </a:solidFill>
              </a:rPr>
              <a:t>Practice: family centres (Scandinavian countries), children’s centres (e.g. Pen Green, UK), </a:t>
            </a:r>
            <a:r>
              <a:rPr lang="en-GB" altLang="nl-BE" sz="2400" dirty="0" err="1">
                <a:solidFill>
                  <a:schemeClr val="bg1">
                    <a:lumMod val="50000"/>
                  </a:schemeClr>
                </a:solidFill>
              </a:rPr>
              <a:t>Huizen</a:t>
            </a:r>
            <a:r>
              <a:rPr lang="en-GB" altLang="nl-BE" sz="2400" dirty="0">
                <a:solidFill>
                  <a:schemeClr val="bg1">
                    <a:lumMod val="50000"/>
                  </a:schemeClr>
                </a:solidFill>
              </a:rPr>
              <a:t> van het Kind (Flanders, Belgium).</a:t>
            </a:r>
          </a:p>
          <a:p>
            <a:pPr marL="342900" lvl="0" indent="-342900" fontAlgn="base">
              <a:lnSpc>
                <a:spcPct val="90000"/>
              </a:lnSpc>
              <a:spcBef>
                <a:spcPts val="1000"/>
              </a:spcBef>
              <a:spcAft>
                <a:spcPct val="0"/>
              </a:spcAft>
              <a:buFont typeface="Arial" panose="020B0604020202020204" pitchFamily="34" charset="0"/>
              <a:buChar char="•"/>
            </a:pPr>
            <a:r>
              <a:rPr lang="en-GB" altLang="nl-BE" sz="2400" dirty="0">
                <a:solidFill>
                  <a:schemeClr val="bg1">
                    <a:lumMod val="50000"/>
                  </a:schemeClr>
                </a:solidFill>
              </a:rPr>
              <a:t>Research: </a:t>
            </a:r>
            <a:r>
              <a:rPr lang="en-GB" altLang="nl-BE" sz="2400" dirty="0" err="1">
                <a:solidFill>
                  <a:schemeClr val="bg1">
                    <a:lumMod val="50000"/>
                  </a:schemeClr>
                </a:solidFill>
              </a:rPr>
              <a:t>INCh</a:t>
            </a:r>
            <a:r>
              <a:rPr lang="en-GB" altLang="nl-BE" sz="2400" dirty="0">
                <a:solidFill>
                  <a:schemeClr val="bg1">
                    <a:lumMod val="50000"/>
                  </a:schemeClr>
                </a:solidFill>
              </a:rPr>
              <a:t>, ISOTIS (Barnes et al., 2018).</a:t>
            </a:r>
          </a:p>
          <a:p>
            <a:pPr marL="342900" lvl="0" indent="-342900" fontAlgn="base">
              <a:lnSpc>
                <a:spcPct val="90000"/>
              </a:lnSpc>
              <a:spcBef>
                <a:spcPts val="1000"/>
              </a:spcBef>
              <a:spcAft>
                <a:spcPct val="0"/>
              </a:spcAft>
              <a:buFont typeface="Arial" panose="020B0604020202020204" pitchFamily="34" charset="0"/>
              <a:buChar char="•"/>
            </a:pPr>
            <a:r>
              <a:rPr lang="en-GB" altLang="nl-BE" sz="2400" dirty="0">
                <a:solidFill>
                  <a:schemeClr val="bg1">
                    <a:lumMod val="50000"/>
                  </a:schemeClr>
                </a:solidFill>
              </a:rPr>
              <a:t>High on the EU agenda (e.g., in EQF and Erasmus+ projects).</a:t>
            </a:r>
          </a:p>
        </p:txBody>
      </p:sp>
    </p:spTree>
    <p:extLst>
      <p:ext uri="{BB962C8B-B14F-4D97-AF65-F5344CB8AC3E}">
        <p14:creationId xmlns:p14="http://schemas.microsoft.com/office/powerpoint/2010/main" val="24272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4117158" y="1700493"/>
            <a:ext cx="7243375" cy="1100471"/>
          </a:xfrm>
        </p:spPr>
        <p:txBody>
          <a:bodyPr/>
          <a:lstStyle/>
          <a:p>
            <a:pPr algn="l"/>
            <a:r>
              <a:rPr lang="fr-FR" sz="4400" dirty="0" err="1"/>
              <a:t>Defining</a:t>
            </a:r>
            <a:r>
              <a:rPr lang="fr-FR" sz="4400" dirty="0"/>
              <a:t> </a:t>
            </a:r>
            <a:r>
              <a:rPr lang="fr-FR" sz="4400" dirty="0" err="1"/>
              <a:t>integrated</a:t>
            </a:r>
            <a:r>
              <a:rPr lang="fr-FR" sz="4400" dirty="0"/>
              <a:t> </a:t>
            </a:r>
            <a:r>
              <a:rPr lang="fr-FR" sz="4400" dirty="0" err="1"/>
              <a:t>working</a:t>
            </a:r>
            <a:endParaRPr lang="fr-FR" sz="4400" dirty="0"/>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3868614" y="3023190"/>
            <a:ext cx="7362093" cy="2955851"/>
          </a:xfrm>
        </p:spPr>
        <p:txBody>
          <a:bodyPr/>
          <a:lstStyle/>
          <a:p>
            <a:r>
              <a:rPr lang="en-GB" altLang="nl-BE" i="1" dirty="0">
                <a:solidFill>
                  <a:schemeClr val="bg1">
                    <a:lumMod val="50000"/>
                  </a:schemeClr>
                </a:solidFill>
              </a:rPr>
              <a:t>“The cooperation between organisations  and/or services to avoid fragmentation, facilitate better alignment of services and increase benefits for service users.”</a:t>
            </a:r>
          </a:p>
          <a:p>
            <a:r>
              <a:rPr lang="en-GB" altLang="nl-BE" i="1" dirty="0">
                <a:solidFill>
                  <a:schemeClr val="bg1">
                    <a:lumMod val="50000"/>
                  </a:schemeClr>
                </a:solidFill>
              </a:rPr>
              <a:t>(Gordon et al., 2016)</a:t>
            </a:r>
          </a:p>
          <a:p>
            <a:endParaRPr lang="fr-FR" dirty="0">
              <a:solidFill>
                <a:schemeClr val="bg1">
                  <a:lumMod val="50000"/>
                </a:schemeClr>
              </a:solidFill>
            </a:endParaRPr>
          </a:p>
        </p:txBody>
      </p:sp>
      <p:pic>
        <p:nvPicPr>
          <p:cNvPr id="5" name="Tijdelijke aanduiding voor inhou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3023190"/>
            <a:ext cx="3667536" cy="2357702"/>
          </a:xfrm>
          <a:prstGeom prst="rect">
            <a:avLst/>
          </a:prstGeom>
        </p:spPr>
      </p:pic>
    </p:spTree>
    <p:extLst>
      <p:ext uri="{BB962C8B-B14F-4D97-AF65-F5344CB8AC3E}">
        <p14:creationId xmlns:p14="http://schemas.microsoft.com/office/powerpoint/2010/main" val="168715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3868614" y="1498765"/>
            <a:ext cx="8053755" cy="1100471"/>
          </a:xfrm>
        </p:spPr>
        <p:txBody>
          <a:bodyPr/>
          <a:lstStyle/>
          <a:p>
            <a:pPr algn="l"/>
            <a:r>
              <a:rPr lang="fr-FR" sz="4400" dirty="0"/>
              <a:t>ECEC and </a:t>
            </a:r>
            <a:r>
              <a:rPr lang="fr-FR" sz="4400" dirty="0" err="1"/>
              <a:t>integrated</a:t>
            </a:r>
            <a:r>
              <a:rPr lang="fr-FR" sz="4400" dirty="0"/>
              <a:t> </a:t>
            </a:r>
            <a:r>
              <a:rPr lang="fr-FR" sz="4400" dirty="0" err="1"/>
              <a:t>working</a:t>
            </a:r>
            <a:endParaRPr lang="fr-FR" sz="4400" dirty="0"/>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3868614" y="3023190"/>
            <a:ext cx="7362093" cy="2955851"/>
          </a:xfrm>
        </p:spPr>
        <p:txBody>
          <a:bodyPr/>
          <a:lstStyle/>
          <a:p>
            <a:pPr algn="l"/>
            <a:r>
              <a:rPr lang="fr-FR" dirty="0">
                <a:solidFill>
                  <a:schemeClr val="bg1">
                    <a:lumMod val="50000"/>
                  </a:schemeClr>
                </a:solidFill>
              </a:rPr>
              <a:t>ECEC </a:t>
            </a:r>
            <a:r>
              <a:rPr lang="fr-FR" dirty="0" err="1">
                <a:solidFill>
                  <a:schemeClr val="bg1">
                    <a:lumMod val="50000"/>
                  </a:schemeClr>
                </a:solidFill>
              </a:rPr>
              <a:t>can</a:t>
            </a:r>
            <a:r>
              <a:rPr lang="fr-FR" dirty="0">
                <a:solidFill>
                  <a:schemeClr val="bg1">
                    <a:lumMod val="50000"/>
                  </a:schemeClr>
                </a:solidFill>
              </a:rPr>
              <a:t> </a:t>
            </a:r>
            <a:r>
              <a:rPr lang="fr-FR" dirty="0" err="1">
                <a:solidFill>
                  <a:schemeClr val="bg1">
                    <a:lumMod val="50000"/>
                  </a:schemeClr>
                </a:solidFill>
              </a:rPr>
              <a:t>play</a:t>
            </a:r>
            <a:r>
              <a:rPr lang="fr-FR" dirty="0">
                <a:solidFill>
                  <a:schemeClr val="bg1">
                    <a:lumMod val="50000"/>
                  </a:schemeClr>
                </a:solidFill>
              </a:rPr>
              <a:t> a </a:t>
            </a:r>
            <a:r>
              <a:rPr lang="fr-FR" dirty="0" err="1">
                <a:solidFill>
                  <a:schemeClr val="bg1">
                    <a:lumMod val="50000"/>
                  </a:schemeClr>
                </a:solidFill>
              </a:rPr>
              <a:t>pivotal</a:t>
            </a:r>
            <a:r>
              <a:rPr lang="fr-FR" dirty="0">
                <a:solidFill>
                  <a:schemeClr val="bg1">
                    <a:lumMod val="50000"/>
                  </a:schemeClr>
                </a:solidFill>
              </a:rPr>
              <a:t> </a:t>
            </a:r>
            <a:r>
              <a:rPr lang="fr-FR" dirty="0" err="1">
                <a:solidFill>
                  <a:schemeClr val="bg1">
                    <a:lumMod val="50000"/>
                  </a:schemeClr>
                </a:solidFill>
              </a:rPr>
              <a:t>role</a:t>
            </a:r>
            <a:r>
              <a:rPr lang="fr-FR" dirty="0">
                <a:solidFill>
                  <a:schemeClr val="bg1">
                    <a:lumMod val="50000"/>
                  </a:schemeClr>
                </a:solidFill>
              </a:rPr>
              <a:t>:</a:t>
            </a:r>
          </a:p>
          <a:p>
            <a:pPr marL="342900" indent="-342900" algn="l">
              <a:buFont typeface="Arial" panose="020B0604020202020204" pitchFamily="34" charset="0"/>
              <a:buChar char="•"/>
            </a:pPr>
            <a:r>
              <a:rPr lang="fr-FR" dirty="0" err="1">
                <a:solidFill>
                  <a:schemeClr val="bg1">
                    <a:lumMod val="50000"/>
                  </a:schemeClr>
                </a:solidFill>
              </a:rPr>
              <a:t>enriching</a:t>
            </a:r>
            <a:r>
              <a:rPr lang="fr-FR" dirty="0">
                <a:solidFill>
                  <a:schemeClr val="bg1">
                    <a:lumMod val="50000"/>
                  </a:schemeClr>
                </a:solidFill>
              </a:rPr>
              <a:t> practices for </a:t>
            </a:r>
            <a:r>
              <a:rPr lang="fr-FR" dirty="0" err="1">
                <a:solidFill>
                  <a:schemeClr val="bg1">
                    <a:lumMod val="50000"/>
                  </a:schemeClr>
                </a:solidFill>
              </a:rPr>
              <a:t>children</a:t>
            </a:r>
            <a:r>
              <a:rPr lang="fr-FR" dirty="0">
                <a:solidFill>
                  <a:schemeClr val="bg1">
                    <a:lumMod val="50000"/>
                  </a:schemeClr>
                </a:solidFill>
              </a:rPr>
              <a:t> and </a:t>
            </a:r>
            <a:r>
              <a:rPr lang="fr-FR" dirty="0" err="1">
                <a:solidFill>
                  <a:schemeClr val="bg1">
                    <a:lumMod val="50000"/>
                  </a:schemeClr>
                </a:solidFill>
              </a:rPr>
              <a:t>providing</a:t>
            </a:r>
            <a:r>
              <a:rPr lang="fr-FR" dirty="0">
                <a:solidFill>
                  <a:schemeClr val="bg1">
                    <a:lumMod val="50000"/>
                  </a:schemeClr>
                </a:solidFill>
              </a:rPr>
              <a:t> support for parents;</a:t>
            </a:r>
          </a:p>
          <a:p>
            <a:pPr marL="342900" indent="-342900" algn="l">
              <a:buFont typeface="Arial" panose="020B0604020202020204" pitchFamily="34" charset="0"/>
              <a:buChar char="•"/>
            </a:pPr>
            <a:r>
              <a:rPr lang="fr-FR" dirty="0" err="1">
                <a:solidFill>
                  <a:schemeClr val="bg1">
                    <a:lumMod val="50000"/>
                  </a:schemeClr>
                </a:solidFill>
              </a:rPr>
              <a:t>accessibility</a:t>
            </a:r>
            <a:r>
              <a:rPr lang="fr-FR" dirty="0">
                <a:solidFill>
                  <a:schemeClr val="bg1">
                    <a:lumMod val="50000"/>
                  </a:schemeClr>
                </a:solidFill>
              </a:rPr>
              <a:t> of ECEC &lt;-&gt; </a:t>
            </a:r>
            <a:r>
              <a:rPr lang="fr-FR" dirty="0" err="1">
                <a:solidFill>
                  <a:schemeClr val="bg1">
                    <a:lumMod val="50000"/>
                  </a:schemeClr>
                </a:solidFill>
              </a:rPr>
              <a:t>partner</a:t>
            </a:r>
            <a:r>
              <a:rPr lang="fr-FR" dirty="0">
                <a:solidFill>
                  <a:schemeClr val="bg1">
                    <a:lumMod val="50000"/>
                  </a:schemeClr>
                </a:solidFill>
              </a:rPr>
              <a:t> services; and</a:t>
            </a:r>
          </a:p>
          <a:p>
            <a:pPr marL="342900" indent="-342900" algn="l">
              <a:buFont typeface="Arial" panose="020B0604020202020204" pitchFamily="34" charset="0"/>
              <a:buChar char="•"/>
            </a:pPr>
            <a:r>
              <a:rPr lang="fr-FR" dirty="0">
                <a:solidFill>
                  <a:schemeClr val="bg1">
                    <a:lumMod val="50000"/>
                  </a:schemeClr>
                </a:solidFill>
              </a:rPr>
              <a:t>Sharing expertise.</a:t>
            </a:r>
          </a:p>
          <a:p>
            <a:pPr marL="342900" indent="-342900" algn="l">
              <a:buFontTx/>
              <a:buChar char="-"/>
            </a:pPr>
            <a:endParaRPr lang="fr-FR" dirty="0">
              <a:solidFill>
                <a:schemeClr val="bg1">
                  <a:lumMod val="50000"/>
                </a:schemeClr>
              </a:solidFill>
            </a:endParaRPr>
          </a:p>
          <a:p>
            <a:pPr marL="342900" indent="-342900" algn="l">
              <a:buFontTx/>
              <a:buChar char="-"/>
            </a:pPr>
            <a:endParaRPr lang="fr-FR" dirty="0">
              <a:solidFill>
                <a:schemeClr val="bg1">
                  <a:lumMod val="50000"/>
                </a:schemeClr>
              </a:solidFill>
            </a:endParaRPr>
          </a:p>
        </p:txBody>
      </p:sp>
      <p:pic>
        <p:nvPicPr>
          <p:cNvPr id="6"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954" y="302319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45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008186" y="1414847"/>
            <a:ext cx="8088923" cy="1100471"/>
          </a:xfrm>
        </p:spPr>
        <p:txBody>
          <a:bodyPr/>
          <a:lstStyle/>
          <a:p>
            <a:pPr algn="l"/>
            <a:r>
              <a:rPr lang="fr-FR" sz="4400" dirty="0" err="1"/>
              <a:t>Added</a:t>
            </a:r>
            <a:r>
              <a:rPr lang="fr-FR" sz="4400" dirty="0"/>
              <a:t> value of Integrated </a:t>
            </a:r>
            <a:r>
              <a:rPr lang="fr-FR" sz="4400" dirty="0" err="1"/>
              <a:t>working</a:t>
            </a:r>
            <a:endParaRPr lang="fr-FR" sz="4400" dirty="0"/>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2649414" y="3023190"/>
            <a:ext cx="8018585" cy="2955851"/>
          </a:xfrm>
        </p:spPr>
        <p:txBody>
          <a:bodyPr/>
          <a:lstStyle/>
          <a:p>
            <a:r>
              <a:rPr lang="en-GB" i="1" dirty="0"/>
              <a:t>ECEC</a:t>
            </a:r>
            <a:endParaRPr lang="fr-FR" dirty="0">
              <a:solidFill>
                <a:schemeClr val="bg1">
                  <a:lumMod val="50000"/>
                </a:schemeClr>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634834633"/>
              </p:ext>
            </p:extLst>
          </p:nvPr>
        </p:nvGraphicFramePr>
        <p:xfrm>
          <a:off x="1008186" y="2715088"/>
          <a:ext cx="10750060" cy="4013958"/>
        </p:xfrm>
        <a:graphic>
          <a:graphicData uri="http://schemas.openxmlformats.org/drawingml/2006/table">
            <a:tbl>
              <a:tblPr firstRow="1" firstCol="1" bandRow="1">
                <a:tableStyleId>{5C22544A-7EE6-4342-B048-85BDC9FD1C3A}</a:tableStyleId>
              </a:tblPr>
              <a:tblGrid>
                <a:gridCol w="2668981">
                  <a:extLst>
                    <a:ext uri="{9D8B030D-6E8A-4147-A177-3AD203B41FA5}">
                      <a16:colId xmlns:a16="http://schemas.microsoft.com/office/drawing/2014/main" val="1858093994"/>
                    </a:ext>
                  </a:extLst>
                </a:gridCol>
                <a:gridCol w="8081079">
                  <a:extLst>
                    <a:ext uri="{9D8B030D-6E8A-4147-A177-3AD203B41FA5}">
                      <a16:colId xmlns:a16="http://schemas.microsoft.com/office/drawing/2014/main" val="4073749133"/>
                    </a:ext>
                  </a:extLst>
                </a:gridCol>
              </a:tblGrid>
              <a:tr h="385565">
                <a:tc>
                  <a:txBody>
                    <a:bodyPr/>
                    <a:lstStyle/>
                    <a:p>
                      <a:pPr algn="r">
                        <a:lnSpc>
                          <a:spcPct val="120000"/>
                        </a:lnSpc>
                        <a:spcAft>
                          <a:spcPts val="0"/>
                        </a:spcAft>
                      </a:pPr>
                      <a:r>
                        <a:rPr lang="en-GB"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solidFill>
                      <a:srgbClr val="468177"/>
                    </a:solidFill>
                  </a:tcPr>
                </a:tc>
                <a:tc>
                  <a:txBody>
                    <a:bodyPr/>
                    <a:lstStyle/>
                    <a:p>
                      <a:pPr>
                        <a:lnSpc>
                          <a:spcPct val="120000"/>
                        </a:lnSpc>
                        <a:spcAft>
                          <a:spcPts val="0"/>
                        </a:spcAft>
                      </a:pPr>
                      <a:r>
                        <a:rPr lang="en-GB" sz="2000" dirty="0">
                          <a:effectLst/>
                        </a:rPr>
                        <a:t>Added-value</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solidFill>
                      <a:srgbClr val="468177"/>
                    </a:solidFill>
                  </a:tcPr>
                </a:tc>
                <a:extLst>
                  <a:ext uri="{0D108BD9-81ED-4DB2-BD59-A6C34878D82A}">
                    <a16:rowId xmlns:a16="http://schemas.microsoft.com/office/drawing/2014/main" val="3822384801"/>
                  </a:ext>
                </a:extLst>
              </a:tr>
              <a:tr h="1807683">
                <a:tc>
                  <a:txBody>
                    <a:bodyPr/>
                    <a:lstStyle/>
                    <a:p>
                      <a:pPr>
                        <a:lnSpc>
                          <a:spcPct val="107000"/>
                        </a:lnSpc>
                        <a:spcAft>
                          <a:spcPts val="0"/>
                        </a:spcAft>
                      </a:pPr>
                      <a:r>
                        <a:rPr lang="en-GB" sz="2000" dirty="0">
                          <a:effectLst/>
                        </a:rPr>
                        <a:t>Families and children</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solidFill>
                      <a:srgbClr val="9DBCB7"/>
                    </a:solidFill>
                  </a:tcPr>
                </a:tc>
                <a:tc>
                  <a:txBody>
                    <a:bodyPr/>
                    <a:lstStyle/>
                    <a:p>
                      <a:pPr>
                        <a:lnSpc>
                          <a:spcPct val="107000"/>
                        </a:lnSpc>
                        <a:spcAft>
                          <a:spcPts val="0"/>
                        </a:spcAft>
                      </a:pPr>
                      <a:r>
                        <a:rPr lang="en-GB" sz="2000" kern="1200" dirty="0">
                          <a:solidFill>
                            <a:schemeClr val="bg2">
                              <a:lumMod val="25000"/>
                            </a:schemeClr>
                          </a:solidFill>
                          <a:latin typeface="+mn-lt"/>
                          <a:ea typeface="+mn-ea"/>
                          <a:cs typeface="+mn-cs"/>
                        </a:rPr>
                        <a:t>Higher accessibility, easier to find what you need;</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Services better linked to needs and diversity of issues;</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More community cohesion;</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Smoother transitions from one service to another;</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Shared ownership and strengthened partnerships.</a:t>
                      </a:r>
                      <a:endParaRPr lang="nl-BE" sz="2000" kern="1200" dirty="0">
                        <a:solidFill>
                          <a:schemeClr val="bg2">
                            <a:lumMod val="25000"/>
                          </a:schemeClr>
                        </a:solidFill>
                        <a:latin typeface="+mn-lt"/>
                        <a:ea typeface="+mn-ea"/>
                        <a:cs typeface="+mn-cs"/>
                      </a:endParaRPr>
                    </a:p>
                  </a:txBody>
                  <a:tcPr marL="68586" marR="68586" marT="0" marB="0">
                    <a:solidFill>
                      <a:srgbClr val="9DBCB7"/>
                    </a:solidFill>
                  </a:tcPr>
                </a:tc>
                <a:extLst>
                  <a:ext uri="{0D108BD9-81ED-4DB2-BD59-A6C34878D82A}">
                    <a16:rowId xmlns:a16="http://schemas.microsoft.com/office/drawing/2014/main" val="3263198377"/>
                  </a:ext>
                </a:extLst>
              </a:tr>
              <a:tr h="1133118">
                <a:tc>
                  <a:txBody>
                    <a:bodyPr/>
                    <a:lstStyle/>
                    <a:p>
                      <a:pPr>
                        <a:lnSpc>
                          <a:spcPct val="107000"/>
                        </a:lnSpc>
                        <a:spcAft>
                          <a:spcPts val="0"/>
                        </a:spcAft>
                      </a:pPr>
                      <a:r>
                        <a:rPr lang="en-GB" sz="2000" dirty="0">
                          <a:effectLst/>
                        </a:rPr>
                        <a:t>Professionals and organisations</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solidFill>
                      <a:srgbClr val="9DBCB7"/>
                    </a:solidFill>
                  </a:tcPr>
                </a:tc>
                <a:tc>
                  <a:txBody>
                    <a:bodyPr/>
                    <a:lstStyle/>
                    <a:p>
                      <a:pPr>
                        <a:lnSpc>
                          <a:spcPct val="107000"/>
                        </a:lnSpc>
                        <a:spcAft>
                          <a:spcPts val="0"/>
                        </a:spcAft>
                      </a:pPr>
                      <a:r>
                        <a:rPr lang="en-GB" sz="2000" kern="1200" dirty="0">
                          <a:solidFill>
                            <a:schemeClr val="bg2">
                              <a:lumMod val="25000"/>
                            </a:schemeClr>
                          </a:solidFill>
                          <a:latin typeface="+mn-lt"/>
                          <a:ea typeface="+mn-ea"/>
                          <a:cs typeface="+mn-cs"/>
                        </a:rPr>
                        <a:t>Combining strength and capacities in dealing with challenges;</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Co-learning and professional development;</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Higher efficiency.</a:t>
                      </a:r>
                      <a:endParaRPr lang="nl-BE" sz="2000" kern="1200" dirty="0">
                        <a:solidFill>
                          <a:schemeClr val="bg2">
                            <a:lumMod val="25000"/>
                          </a:schemeClr>
                        </a:solidFill>
                        <a:latin typeface="+mn-lt"/>
                        <a:ea typeface="+mn-ea"/>
                        <a:cs typeface="+mn-cs"/>
                      </a:endParaRPr>
                    </a:p>
                  </a:txBody>
                  <a:tcPr marL="68586" marR="68586" marT="0" marB="0">
                    <a:solidFill>
                      <a:srgbClr val="9DBCB7"/>
                    </a:solidFill>
                  </a:tcPr>
                </a:tc>
                <a:extLst>
                  <a:ext uri="{0D108BD9-81ED-4DB2-BD59-A6C34878D82A}">
                    <a16:rowId xmlns:a16="http://schemas.microsoft.com/office/drawing/2014/main" val="155333712"/>
                  </a:ext>
                </a:extLst>
              </a:tr>
              <a:tr h="687592">
                <a:tc>
                  <a:txBody>
                    <a:bodyPr/>
                    <a:lstStyle/>
                    <a:p>
                      <a:pPr>
                        <a:lnSpc>
                          <a:spcPct val="107000"/>
                        </a:lnSpc>
                        <a:spcAft>
                          <a:spcPts val="0"/>
                        </a:spcAft>
                      </a:pPr>
                      <a:r>
                        <a:rPr lang="en-GB" sz="2000" dirty="0">
                          <a:effectLst/>
                        </a:rPr>
                        <a:t>Policy level</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solidFill>
                      <a:srgbClr val="9DBCB7"/>
                    </a:solidFill>
                  </a:tcPr>
                </a:tc>
                <a:tc>
                  <a:txBody>
                    <a:bodyPr/>
                    <a:lstStyle/>
                    <a:p>
                      <a:pPr>
                        <a:lnSpc>
                          <a:spcPct val="107000"/>
                        </a:lnSpc>
                        <a:spcAft>
                          <a:spcPts val="0"/>
                        </a:spcAft>
                      </a:pPr>
                      <a:r>
                        <a:rPr lang="en-GB" sz="2000" kern="1200" dirty="0">
                          <a:solidFill>
                            <a:schemeClr val="bg2">
                              <a:lumMod val="25000"/>
                            </a:schemeClr>
                          </a:solidFill>
                          <a:latin typeface="+mn-lt"/>
                          <a:ea typeface="+mn-ea"/>
                          <a:cs typeface="+mn-cs"/>
                        </a:rPr>
                        <a:t>Less overlap, gaps and fragmentation;</a:t>
                      </a:r>
                      <a:endParaRPr lang="nl-BE" sz="2000" kern="1200" dirty="0">
                        <a:solidFill>
                          <a:schemeClr val="bg2">
                            <a:lumMod val="25000"/>
                          </a:schemeClr>
                        </a:solidFill>
                        <a:latin typeface="+mn-lt"/>
                        <a:ea typeface="+mn-ea"/>
                        <a:cs typeface="+mn-cs"/>
                      </a:endParaRPr>
                    </a:p>
                    <a:p>
                      <a:pPr>
                        <a:lnSpc>
                          <a:spcPct val="107000"/>
                        </a:lnSpc>
                        <a:spcAft>
                          <a:spcPts val="0"/>
                        </a:spcAft>
                      </a:pPr>
                      <a:r>
                        <a:rPr lang="en-GB" sz="2000" kern="1200" dirty="0">
                          <a:solidFill>
                            <a:schemeClr val="bg2">
                              <a:lumMod val="25000"/>
                            </a:schemeClr>
                          </a:solidFill>
                          <a:latin typeface="+mn-lt"/>
                          <a:ea typeface="+mn-ea"/>
                          <a:cs typeface="+mn-cs"/>
                        </a:rPr>
                        <a:t>Better use of scarce resources.</a:t>
                      </a:r>
                      <a:endParaRPr lang="nl-BE" sz="2000" kern="1200" dirty="0">
                        <a:solidFill>
                          <a:schemeClr val="bg2">
                            <a:lumMod val="25000"/>
                          </a:schemeClr>
                        </a:solidFill>
                        <a:latin typeface="+mn-lt"/>
                        <a:ea typeface="+mn-ea"/>
                        <a:cs typeface="+mn-cs"/>
                      </a:endParaRPr>
                    </a:p>
                  </a:txBody>
                  <a:tcPr marL="68586" marR="68586" marT="0" marB="0">
                    <a:solidFill>
                      <a:srgbClr val="9DBCB7"/>
                    </a:solidFill>
                  </a:tcPr>
                </a:tc>
                <a:extLst>
                  <a:ext uri="{0D108BD9-81ED-4DB2-BD59-A6C34878D82A}">
                    <a16:rowId xmlns:a16="http://schemas.microsoft.com/office/drawing/2014/main" val="3579815815"/>
                  </a:ext>
                </a:extLst>
              </a:tr>
            </a:tbl>
          </a:graphicData>
        </a:graphic>
      </p:graphicFrame>
    </p:spTree>
    <p:extLst>
      <p:ext uri="{BB962C8B-B14F-4D97-AF65-F5344CB8AC3E}">
        <p14:creationId xmlns:p14="http://schemas.microsoft.com/office/powerpoint/2010/main" val="263217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2"/>
          <p:cNvSpPr>
            <a:spLocks noGrp="1"/>
          </p:cNvSpPr>
          <p:nvPr>
            <p:ph type="title"/>
          </p:nvPr>
        </p:nvSpPr>
        <p:spPr>
          <a:xfrm>
            <a:off x="375289" y="1795978"/>
            <a:ext cx="9835662" cy="1325563"/>
          </a:xfrm>
        </p:spPr>
        <p:txBody>
          <a:bodyPr/>
          <a:lstStyle/>
          <a:p>
            <a:pPr eaLnBrk="1" hangingPunct="1"/>
            <a:r>
              <a:rPr lang="nl-BE" altLang="nl-BE" b="1" dirty="0" err="1"/>
              <a:t>Recommendations</a:t>
            </a:r>
            <a:r>
              <a:rPr lang="nl-BE" altLang="nl-BE" b="1" dirty="0"/>
              <a:t> </a:t>
            </a:r>
            <a:r>
              <a:rPr lang="nl-BE" altLang="nl-BE" b="1" dirty="0" err="1"/>
              <a:t>for</a:t>
            </a:r>
            <a:r>
              <a:rPr lang="nl-BE" altLang="nl-BE" b="1" dirty="0"/>
              <a:t> </a:t>
            </a:r>
            <a:r>
              <a:rPr lang="nl-BE" altLang="nl-BE" b="1" dirty="0" err="1"/>
              <a:t>integrated</a:t>
            </a:r>
            <a:r>
              <a:rPr lang="nl-BE" altLang="nl-BE" b="1" dirty="0"/>
              <a:t> </a:t>
            </a:r>
            <a:r>
              <a:rPr lang="nl-BE" altLang="nl-BE" b="1" dirty="0" err="1"/>
              <a:t>working</a:t>
            </a:r>
            <a:r>
              <a:rPr lang="nl-BE" altLang="nl-BE" b="1" dirty="0"/>
              <a:t>  </a:t>
            </a:r>
          </a:p>
        </p:txBody>
      </p:sp>
      <p:sp>
        <p:nvSpPr>
          <p:cNvPr id="33796" name="Rectangle 1"/>
          <p:cNvSpPr>
            <a:spLocks noChangeArrowheads="1"/>
          </p:cNvSpPr>
          <p:nvPr/>
        </p:nvSpPr>
        <p:spPr bwMode="auto">
          <a:xfrm>
            <a:off x="2990851" y="27522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800">
                <a:solidFill>
                  <a:schemeClr val="tx1"/>
                </a:solidFill>
                <a:latin typeface="Corbel" panose="020B0503020204020204" pitchFamily="34" charset="0"/>
              </a:defRPr>
            </a:lvl1pPr>
            <a:lvl2pPr marL="742950" indent="-285750">
              <a:spcBef>
                <a:spcPct val="20000"/>
              </a:spcBef>
              <a:buFont typeface="Arial" panose="020B0604020202020204" pitchFamily="34" charset="0"/>
              <a:buChar char="•"/>
              <a:defRPr sz="2400">
                <a:solidFill>
                  <a:schemeClr val="tx1"/>
                </a:solidFill>
                <a:latin typeface="Corbel" panose="020B0503020204020204" pitchFamily="34" charset="0"/>
              </a:defRPr>
            </a:lvl2pPr>
            <a:lvl3pPr marL="1143000" indent="-228600">
              <a:spcBef>
                <a:spcPct val="20000"/>
              </a:spcBef>
              <a:buFont typeface="Arial" panose="020B0604020202020204" pitchFamily="34" charset="0"/>
              <a:buChar char="•"/>
              <a:defRPr sz="2000">
                <a:solidFill>
                  <a:schemeClr val="tx1"/>
                </a:solidFill>
                <a:latin typeface="Corbel" panose="020B0503020204020204" pitchFamily="34" charset="0"/>
              </a:defRPr>
            </a:lvl3pPr>
            <a:lvl4pPr marL="1600200" indent="-228600">
              <a:spcBef>
                <a:spcPct val="20000"/>
              </a:spcBef>
              <a:buFont typeface="Arial" panose="020B0604020202020204" pitchFamily="34" charset="0"/>
              <a:buChar char="•"/>
              <a:defRPr>
                <a:solidFill>
                  <a:schemeClr val="tx1"/>
                </a:solidFill>
                <a:latin typeface="Corbel" panose="020B0503020204020204" pitchFamily="34" charset="0"/>
              </a:defRPr>
            </a:lvl4pPr>
            <a:lvl5pPr marL="2057400" indent="-228600">
              <a:spcBef>
                <a:spcPct val="20000"/>
              </a:spcBef>
              <a:buFont typeface="Arial" panose="020B0604020202020204" pitchFamily="34" charset="0"/>
              <a:buChar char="•"/>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orbel" panose="020B0503020204020204" pitchFamily="34" charset="0"/>
              </a:defRPr>
            </a:lvl9pPr>
          </a:lstStyle>
          <a:p>
            <a:pPr eaLnBrk="1" hangingPunct="1">
              <a:spcBef>
                <a:spcPct val="0"/>
              </a:spcBef>
              <a:buFontTx/>
              <a:buNone/>
            </a:pPr>
            <a:endParaRPr lang="nl-BE" altLang="nl-BE" sz="1800">
              <a:latin typeface="Arial" panose="020B0604020202020204" pitchFamily="34" charset="0"/>
            </a:endParaRPr>
          </a:p>
        </p:txBody>
      </p:sp>
      <p:sp>
        <p:nvSpPr>
          <p:cNvPr id="31749" name="Tijdelijke aanduiding voor inhoud 5"/>
          <p:cNvSpPr>
            <a:spLocks noGrp="1"/>
          </p:cNvSpPr>
          <p:nvPr>
            <p:ph idx="1"/>
          </p:nvPr>
        </p:nvSpPr>
        <p:spPr>
          <a:xfrm>
            <a:off x="4210263" y="2844515"/>
            <a:ext cx="7391400" cy="3793271"/>
          </a:xfrm>
        </p:spPr>
        <p:txBody>
          <a:bodyPr/>
          <a:lstStyle/>
          <a:p>
            <a:pPr marL="514350" indent="-514350">
              <a:buFont typeface="Arial" panose="020B0604020202020204" pitchFamily="34" charset="0"/>
              <a:buAutoNum type="arabicPeriod"/>
              <a:defRPr/>
            </a:pPr>
            <a:r>
              <a:rPr lang="nl-BE" altLang="nl-BE" sz="2400" dirty="0">
                <a:solidFill>
                  <a:schemeClr val="bg1">
                    <a:lumMod val="50000"/>
                  </a:schemeClr>
                </a:solidFill>
              </a:rPr>
              <a:t>Shared vision and goals, starting from the needs of the children and families in the community;</a:t>
            </a:r>
          </a:p>
          <a:p>
            <a:pPr marL="514350" indent="-514350">
              <a:buFont typeface="Arial" panose="020B0604020202020204" pitchFamily="34" charset="0"/>
              <a:buAutoNum type="arabicPeriod"/>
              <a:defRPr/>
            </a:pPr>
            <a:r>
              <a:rPr lang="nl-BE" altLang="nl-BE" sz="2400" dirty="0">
                <a:solidFill>
                  <a:schemeClr val="bg1">
                    <a:lumMod val="50000"/>
                  </a:schemeClr>
                </a:solidFill>
              </a:rPr>
              <a:t>Family involvement;</a:t>
            </a:r>
          </a:p>
          <a:p>
            <a:pPr marL="514350" indent="-514350">
              <a:buFont typeface="Arial" panose="020B0604020202020204" pitchFamily="34" charset="0"/>
              <a:buAutoNum type="arabicPeriod"/>
              <a:defRPr/>
            </a:pPr>
            <a:r>
              <a:rPr lang="nl-BE" altLang="nl-BE" sz="2400" dirty="0">
                <a:solidFill>
                  <a:schemeClr val="bg1">
                    <a:lumMod val="50000"/>
                  </a:schemeClr>
                </a:solidFill>
              </a:rPr>
              <a:t>Competent system with strong leadership and reflective staff;</a:t>
            </a:r>
          </a:p>
          <a:p>
            <a:pPr marL="514350" indent="-514350">
              <a:buFont typeface="Arial" panose="020B0604020202020204" pitchFamily="34" charset="0"/>
              <a:buAutoNum type="arabicPeriod"/>
              <a:defRPr/>
            </a:pPr>
            <a:r>
              <a:rPr lang="nl-BE" altLang="nl-BE" sz="2400" dirty="0">
                <a:solidFill>
                  <a:schemeClr val="bg1">
                    <a:lumMod val="50000"/>
                  </a:schemeClr>
                </a:solidFill>
              </a:rPr>
              <a:t>Policy and funding.</a:t>
            </a:r>
          </a:p>
          <a:p>
            <a:pPr marL="514350" indent="-514350">
              <a:buFont typeface="Arial" panose="020B0604020202020204" pitchFamily="34" charset="0"/>
              <a:buAutoNum type="arabicPeriod"/>
              <a:defRPr/>
            </a:pPr>
            <a:endParaRPr lang="nl-BE" altLang="nl-BE" sz="2400" dirty="0">
              <a:solidFill>
                <a:schemeClr val="bg1">
                  <a:lumMod val="50000"/>
                </a:schemeClr>
              </a:solidFill>
            </a:endParaRPr>
          </a:p>
          <a:p>
            <a:pPr marL="514350" indent="-514350">
              <a:buFont typeface="Arial" panose="020B0604020202020204" pitchFamily="34" charset="0"/>
              <a:buAutoNum type="arabicPeriod"/>
              <a:defRPr/>
            </a:pPr>
            <a:endParaRPr lang="nl-BE" altLang="nl-BE" sz="2400" dirty="0">
              <a:solidFill>
                <a:schemeClr val="bg1">
                  <a:lumMod val="50000"/>
                </a:schemeClr>
              </a:solidFill>
            </a:endParaRPr>
          </a:p>
          <a:p>
            <a:pPr marL="514350" indent="-514350">
              <a:buFont typeface="Arial" panose="020B0604020202020204" pitchFamily="34" charset="0"/>
              <a:buAutoNum type="arabicPeriod"/>
              <a:defRPr/>
            </a:pPr>
            <a:endParaRPr lang="nl-BE" altLang="nl-BE" sz="2400" dirty="0">
              <a:solidFill>
                <a:schemeClr val="bg1">
                  <a:lumMod val="50000"/>
                </a:schemeClr>
              </a:solidFill>
            </a:endParaRPr>
          </a:p>
          <a:p>
            <a:pPr marL="0" indent="0">
              <a:buNone/>
              <a:defRPr/>
            </a:pPr>
            <a:endParaRPr lang="nl-BE" altLang="nl-BE" dirty="0"/>
          </a:p>
          <a:p>
            <a:pPr marL="0" indent="0">
              <a:buNone/>
              <a:defRPr/>
            </a:pPr>
            <a:endParaRPr lang="nl-BE" altLang="nl-BE" dirty="0"/>
          </a:p>
        </p:txBody>
      </p:sp>
      <p:pic>
        <p:nvPicPr>
          <p:cNvPr id="6"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154" y="2936875"/>
            <a:ext cx="3377628" cy="225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3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85AB4-92DD-4742-8D4A-AB2A980386AF}"/>
              </a:ext>
            </a:extLst>
          </p:cNvPr>
          <p:cNvSpPr>
            <a:spLocks noGrp="1"/>
          </p:cNvSpPr>
          <p:nvPr>
            <p:ph idx="1"/>
          </p:nvPr>
        </p:nvSpPr>
        <p:spPr>
          <a:xfrm>
            <a:off x="421427" y="1603006"/>
            <a:ext cx="7392691" cy="4486275"/>
          </a:xfrm>
        </p:spPr>
        <p:txBody>
          <a:bodyPr>
            <a:normAutofit fontScale="25000" lnSpcReduction="20000"/>
          </a:bodyPr>
          <a:lstStyle/>
          <a:p>
            <a:pPr marL="0" indent="0">
              <a:buNone/>
            </a:pPr>
            <a:r>
              <a:rPr lang="en-US" sz="1000" dirty="0"/>
              <a:t>	</a:t>
            </a:r>
            <a:endParaRPr lang="en-US" sz="4000" b="1" dirty="0"/>
          </a:p>
          <a:p>
            <a:pPr marL="0" indent="0">
              <a:buNone/>
            </a:pPr>
            <a:r>
              <a:rPr lang="en-US" sz="9600" b="1" dirty="0">
                <a:solidFill>
                  <a:srgbClr val="468177"/>
                </a:solidFill>
              </a:rPr>
              <a:t>Why integrated working for Roma children?</a:t>
            </a:r>
          </a:p>
          <a:p>
            <a:pPr marL="342900" indent="-342900" fontAlgn="base">
              <a:lnSpc>
                <a:spcPct val="110000"/>
              </a:lnSpc>
              <a:spcAft>
                <a:spcPct val="0"/>
              </a:spcAft>
              <a:buFont typeface="Arial" panose="020B0604020202020204" pitchFamily="34" charset="0"/>
              <a:buChar char="•"/>
            </a:pPr>
            <a:r>
              <a:rPr lang="en-US" sz="8800" dirty="0">
                <a:solidFill>
                  <a:schemeClr val="bg1">
                    <a:lumMod val="50000"/>
                  </a:schemeClr>
                </a:solidFill>
              </a:rPr>
              <a:t>One of the most vulnerable groups in Europe.</a:t>
            </a:r>
          </a:p>
          <a:p>
            <a:pPr marL="342900" indent="-342900" fontAlgn="base">
              <a:lnSpc>
                <a:spcPct val="110000"/>
              </a:lnSpc>
              <a:spcAft>
                <a:spcPct val="0"/>
              </a:spcAft>
              <a:buFont typeface="Arial" panose="020B0604020202020204" pitchFamily="34" charset="0"/>
              <a:buChar char="•"/>
            </a:pPr>
            <a:r>
              <a:rPr lang="en-US" sz="8800" dirty="0">
                <a:solidFill>
                  <a:schemeClr val="bg1">
                    <a:lumMod val="50000"/>
                  </a:schemeClr>
                </a:solidFill>
              </a:rPr>
              <a:t>Often with multiple-disadvantages across many    interconnected dimensions: </a:t>
            </a:r>
          </a:p>
          <a:p>
            <a:pPr lvl="1" fontAlgn="base">
              <a:lnSpc>
                <a:spcPct val="110000"/>
              </a:lnSpc>
              <a:spcAft>
                <a:spcPct val="0"/>
              </a:spcAft>
              <a:buFont typeface="Calibri" panose="020F0502020204030204" pitchFamily="34" charset="0"/>
              <a:buChar char="̶"/>
            </a:pPr>
            <a:r>
              <a:rPr lang="en-US" sz="8400" dirty="0">
                <a:solidFill>
                  <a:schemeClr val="bg1">
                    <a:lumMod val="50000"/>
                  </a:schemeClr>
                </a:solidFill>
              </a:rPr>
              <a:t>Extreme poverty and difficult living conditions; </a:t>
            </a:r>
          </a:p>
          <a:p>
            <a:pPr lvl="1" fontAlgn="base">
              <a:lnSpc>
                <a:spcPct val="110000"/>
              </a:lnSpc>
              <a:spcAft>
                <a:spcPct val="0"/>
              </a:spcAft>
              <a:buFont typeface="Calibri" panose="020F0502020204030204" pitchFamily="34" charset="0"/>
              <a:buChar char="̶"/>
            </a:pPr>
            <a:r>
              <a:rPr lang="en-US" sz="8800" dirty="0">
                <a:solidFill>
                  <a:schemeClr val="bg1">
                    <a:lumMod val="50000"/>
                  </a:schemeClr>
                </a:solidFill>
              </a:rPr>
              <a:t>Unequal access to ECEC, health, social protection, housing, etc.;</a:t>
            </a:r>
          </a:p>
          <a:p>
            <a:pPr lvl="1" fontAlgn="base">
              <a:lnSpc>
                <a:spcPct val="110000"/>
              </a:lnSpc>
              <a:spcAft>
                <a:spcPct val="0"/>
              </a:spcAft>
              <a:buFont typeface="Calibri" panose="020F0502020204030204" pitchFamily="34" charset="0"/>
              <a:buChar char="̶"/>
            </a:pPr>
            <a:r>
              <a:rPr lang="en-US" sz="8800" dirty="0">
                <a:solidFill>
                  <a:schemeClr val="bg1">
                    <a:lumMod val="50000"/>
                  </a:schemeClr>
                </a:solidFill>
              </a:rPr>
              <a:t>Stigma, discrimination, stereotypes and prejudices. </a:t>
            </a:r>
          </a:p>
          <a:p>
            <a:pPr marL="342900" indent="-342900" fontAlgn="base">
              <a:lnSpc>
                <a:spcPct val="110000"/>
              </a:lnSpc>
              <a:spcAft>
                <a:spcPct val="0"/>
              </a:spcAft>
              <a:buFont typeface="Arial" panose="020B0604020202020204" pitchFamily="34" charset="0"/>
              <a:buChar char="•"/>
            </a:pPr>
            <a:r>
              <a:rPr lang="en-GB" sz="8800" dirty="0">
                <a:solidFill>
                  <a:schemeClr val="bg1">
                    <a:lumMod val="50000"/>
                  </a:schemeClr>
                </a:solidFill>
              </a:rPr>
              <a:t>Multi-dimensional and comprehensive approach to child health, development and well-being can help break the cycle of poverty and exclusion (Bennett, 2012).</a:t>
            </a:r>
          </a:p>
          <a:p>
            <a:pPr marL="342900" indent="-342900" fontAlgn="base">
              <a:lnSpc>
                <a:spcPct val="110000"/>
              </a:lnSpc>
              <a:spcAft>
                <a:spcPct val="0"/>
              </a:spcAft>
              <a:buFont typeface="Arial" panose="020B0604020202020204" pitchFamily="34" charset="0"/>
              <a:buChar char="•"/>
            </a:pPr>
            <a:r>
              <a:rPr lang="en-GB" sz="8800" dirty="0">
                <a:solidFill>
                  <a:schemeClr val="bg1">
                    <a:lumMod val="50000"/>
                  </a:schemeClr>
                </a:solidFill>
              </a:rPr>
              <a:t>Integrated and inter-sectoral strategies combining prevention, early years intervention and support to families are needed </a:t>
            </a:r>
            <a:r>
              <a:rPr lang="en-US" sz="8800" dirty="0">
                <a:solidFill>
                  <a:schemeClr val="bg1">
                    <a:lumMod val="50000"/>
                  </a:schemeClr>
                </a:solidFill>
              </a:rPr>
              <a:t> (EC, 2018)</a:t>
            </a:r>
            <a:r>
              <a:rPr lang="en-GB" sz="8800" dirty="0">
                <a:solidFill>
                  <a:schemeClr val="bg1">
                    <a:lumMod val="50000"/>
                  </a:schemeClr>
                </a:solidFill>
              </a:rPr>
              <a:t>.</a:t>
            </a:r>
            <a:endParaRPr lang="en-US" sz="8800" dirty="0">
              <a:solidFill>
                <a:schemeClr val="bg1">
                  <a:lumMod val="50000"/>
                </a:schemeClr>
              </a:solidFill>
            </a:endParaRPr>
          </a:p>
          <a:p>
            <a:endParaRPr lang="en-US" sz="4800" dirty="0"/>
          </a:p>
          <a:p>
            <a:pPr marL="0" indent="0">
              <a:buNone/>
            </a:pPr>
            <a:endParaRPr lang="en-US" sz="4800" dirty="0"/>
          </a:p>
          <a:p>
            <a:pPr marL="0" indent="0">
              <a:buNone/>
            </a:pPr>
            <a:endParaRPr lang="en-US" sz="1900" dirty="0"/>
          </a:p>
          <a:p>
            <a:pPr marL="0" indent="0">
              <a:buNone/>
            </a:pPr>
            <a:r>
              <a:rPr lang="en-US" sz="1000" dirty="0"/>
              <a:t>                                                 </a:t>
            </a:r>
          </a:p>
        </p:txBody>
      </p:sp>
      <p:pic>
        <p:nvPicPr>
          <p:cNvPr id="6" name="Picture 5">
            <a:extLst>
              <a:ext uri="{FF2B5EF4-FFF2-40B4-BE49-F238E27FC236}">
                <a16:creationId xmlns:a16="http://schemas.microsoft.com/office/drawing/2014/main" id="{56286499-CD75-2F47-9B6B-553B586F7AB2}"/>
              </a:ext>
            </a:extLst>
          </p:cNvPr>
          <p:cNvPicPr>
            <a:picLocks noChangeAspect="1"/>
          </p:cNvPicPr>
          <p:nvPr/>
        </p:nvPicPr>
        <p:blipFill rotWithShape="1">
          <a:blip r:embed="rId3">
            <a:extLst/>
          </a:blip>
          <a:srcRect l="10050" r="10383" b="-1"/>
          <a:stretch/>
        </p:blipFill>
        <p:spPr>
          <a:xfrm>
            <a:off x="7578670" y="1826791"/>
            <a:ext cx="4179375" cy="3410746"/>
          </a:xfrm>
          <a:prstGeom prst="rect">
            <a:avLst/>
          </a:prstGeom>
        </p:spPr>
      </p:pic>
    </p:spTree>
    <p:extLst>
      <p:ext uri="{BB962C8B-B14F-4D97-AF65-F5344CB8AC3E}">
        <p14:creationId xmlns:p14="http://schemas.microsoft.com/office/powerpoint/2010/main" val="79369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4071-6B30-454A-A60E-AD8DEEEDC6B3}"/>
              </a:ext>
            </a:extLst>
          </p:cNvPr>
          <p:cNvSpPr>
            <a:spLocks noGrp="1"/>
          </p:cNvSpPr>
          <p:nvPr>
            <p:ph type="title"/>
          </p:nvPr>
        </p:nvSpPr>
        <p:spPr>
          <a:xfrm>
            <a:off x="562627" y="1587833"/>
            <a:ext cx="3345493" cy="3684138"/>
          </a:xfrm>
        </p:spPr>
        <p:txBody>
          <a:bodyPr/>
          <a:lstStyle/>
          <a:p>
            <a:br>
              <a:rPr lang="en-US" sz="2800" dirty="0"/>
            </a:br>
            <a:r>
              <a:rPr lang="en-US" sz="2800" b="1" dirty="0"/>
              <a:t>How could it work? </a:t>
            </a:r>
            <a:br>
              <a:rPr lang="en-US" sz="2800" b="1" dirty="0"/>
            </a:br>
            <a:r>
              <a:rPr lang="en-US" sz="2800" b="1" dirty="0"/>
              <a:t>Integrated working and a comprehensive multidimensional early intervention model </a:t>
            </a:r>
            <a:br>
              <a:rPr lang="en-US" dirty="0"/>
            </a:br>
            <a:endParaRPr lang="en-US" dirty="0"/>
          </a:p>
        </p:txBody>
      </p:sp>
      <p:grpSp>
        <p:nvGrpSpPr>
          <p:cNvPr id="57" name="Group 56"/>
          <p:cNvGrpSpPr/>
          <p:nvPr/>
        </p:nvGrpSpPr>
        <p:grpSpPr>
          <a:xfrm>
            <a:off x="4327968" y="1587832"/>
            <a:ext cx="7253354" cy="5020381"/>
            <a:chOff x="2366251" y="683895"/>
            <a:chExt cx="7932155" cy="5490210"/>
          </a:xfrm>
        </p:grpSpPr>
        <p:grpSp>
          <p:nvGrpSpPr>
            <p:cNvPr id="30" name="Group 29"/>
            <p:cNvGrpSpPr/>
            <p:nvPr/>
          </p:nvGrpSpPr>
          <p:grpSpPr>
            <a:xfrm>
              <a:off x="2366251" y="683895"/>
              <a:ext cx="7932155" cy="5490210"/>
              <a:chOff x="-683603" y="152400"/>
              <a:chExt cx="8721399" cy="6038850"/>
            </a:xfrm>
          </p:grpSpPr>
          <p:grpSp>
            <p:nvGrpSpPr>
              <p:cNvPr id="31" name="Group 30"/>
              <p:cNvGrpSpPr/>
              <p:nvPr/>
            </p:nvGrpSpPr>
            <p:grpSpPr>
              <a:xfrm>
                <a:off x="0" y="152400"/>
                <a:ext cx="6296025" cy="6038850"/>
                <a:chOff x="0" y="0"/>
                <a:chExt cx="6296025" cy="6038850"/>
              </a:xfrm>
            </p:grpSpPr>
            <p:sp>
              <p:nvSpPr>
                <p:cNvPr id="51" name="Oval 50"/>
                <p:cNvSpPr/>
                <p:nvPr/>
              </p:nvSpPr>
              <p:spPr>
                <a:xfrm>
                  <a:off x="0" y="0"/>
                  <a:ext cx="6296025" cy="6038850"/>
                </a:xfrm>
                <a:prstGeom prst="ellipse">
                  <a:avLst/>
                </a:prstGeom>
                <a:solidFill>
                  <a:srgbClr val="9DBCB7"/>
                </a:solidFill>
                <a:ln w="47625" cap="flat" cmpd="sng" algn="ctr">
                  <a:solidFill>
                    <a:srgbClr val="9DBCB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marR="75565" lvl="0" indent="0" algn="ctr" defTabSz="914400" eaLnBrk="1" fontAlgn="auto" latinLnBrk="0" hangingPunct="1">
                    <a:lnSpc>
                      <a:spcPct val="100000"/>
                    </a:lnSpc>
                    <a:spcBef>
                      <a:spcPts val="0"/>
                    </a:spcBef>
                    <a:spcAft>
                      <a:spcPts val="0"/>
                    </a:spcAft>
                    <a:buClrTx/>
                    <a:buSzTx/>
                    <a:buFontTx/>
                    <a:buNone/>
                    <a:tabLst/>
                    <a:defRPr/>
                  </a:pPr>
                  <a:r>
                    <a:rPr kumimoji="0" lang="en-US" sz="1100" b="1" i="0" strike="noStrike" kern="0" cap="none" spc="0" normalizeH="0" baseline="0" noProof="0">
                      <a:ln>
                        <a:noFill/>
                      </a:ln>
                      <a:solidFill>
                        <a:srgbClr val="008080"/>
                      </a:solidFill>
                      <a:effectLst/>
                      <a:uLnTx/>
                      <a:uFillTx/>
                      <a:latin typeface="Palatino Linotype" panose="02040502050505030304" pitchFamily="18" charset="0"/>
                      <a:ea typeface="Calibri" panose="020F0502020204030204" pitchFamily="34" charset="0"/>
                      <a:cs typeface="Times New Roman" panose="02020603050405020304" pitchFamily="18" charset="0"/>
                    </a:rPr>
                    <a:t> </a:t>
                  </a:r>
                  <a:endParaRPr kumimoji="0" lang="en-US" sz="1100" b="0" i="0" strike="noStrike" kern="0" cap="none" spc="0" normalizeH="0" baseline="0" noProof="0">
                    <a:ln>
                      <a:noFill/>
                    </a:ln>
                    <a:solidFill>
                      <a:srgbClr val="2315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p:cNvSpPr/>
                <p:nvPr/>
              </p:nvSpPr>
              <p:spPr>
                <a:xfrm>
                  <a:off x="2362041" y="107187"/>
                  <a:ext cx="1571940" cy="298112"/>
                </a:xfrm>
                <a:prstGeom prst="rect">
                  <a:avLst/>
                </a:prstGeom>
                <a:solidFill>
                  <a:srgbClr val="9DBCB7"/>
                </a:solidFill>
                <a:ln w="25400" cap="flat" cmpd="sng" algn="ctr">
                  <a:solidFill>
                    <a:srgbClr val="9DBCB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75565" lvl="0" indent="0" algn="ctr" defTabSz="914400" eaLnBrk="1" fontAlgn="auto" latinLnBrk="0" hangingPunct="1">
                    <a:lnSpc>
                      <a:spcPct val="100000"/>
                    </a:lnSpc>
                    <a:spcBef>
                      <a:spcPts val="0"/>
                    </a:spcBef>
                    <a:spcAft>
                      <a:spcPts val="600"/>
                    </a:spcAft>
                    <a:buClrTx/>
                    <a:buSzTx/>
                    <a:buFontTx/>
                    <a:buNone/>
                    <a:tabLst/>
                    <a:defRPr/>
                  </a:pPr>
                  <a:r>
                    <a:rPr kumimoji="0" lang="en-US" sz="1300" b="1" i="0" strike="noStrike" kern="0" cap="none" spc="0" normalizeH="0" baseline="0" noProof="0" dirty="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POLICY CONTEXT</a:t>
                  </a:r>
                  <a:endParaRPr kumimoji="0" lang="en-US" sz="1300" b="0" i="0"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3" name="Group 52"/>
                <p:cNvGrpSpPr/>
                <p:nvPr/>
              </p:nvGrpSpPr>
              <p:grpSpPr>
                <a:xfrm>
                  <a:off x="504825" y="533400"/>
                  <a:ext cx="5305425" cy="4991100"/>
                  <a:chOff x="0" y="0"/>
                  <a:chExt cx="5305425" cy="4991100"/>
                </a:xfrm>
              </p:grpSpPr>
              <p:sp>
                <p:nvSpPr>
                  <p:cNvPr id="54" name="Oval 53"/>
                  <p:cNvSpPr/>
                  <p:nvPr/>
                </p:nvSpPr>
                <p:spPr>
                  <a:xfrm>
                    <a:off x="0" y="0"/>
                    <a:ext cx="5305425" cy="4991100"/>
                  </a:xfrm>
                  <a:prstGeom prst="ellipse">
                    <a:avLst/>
                  </a:prstGeom>
                  <a:solidFill>
                    <a:srgbClr val="468177"/>
                  </a:solidFill>
                  <a:ln w="47625" cap="flat" cmpd="sng" algn="ctr">
                    <a:solidFill>
                      <a:srgbClr val="46817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marR="75565" lvl="0" indent="0" algn="ctr" defTabSz="914400" eaLnBrk="1" fontAlgn="auto" latinLnBrk="0" hangingPunct="1">
                      <a:lnSpc>
                        <a:spcPct val="100000"/>
                      </a:lnSpc>
                      <a:spcBef>
                        <a:spcPts val="0"/>
                      </a:spcBef>
                      <a:spcAft>
                        <a:spcPts val="0"/>
                      </a:spcAft>
                      <a:buClrTx/>
                      <a:buSzTx/>
                      <a:buFontTx/>
                      <a:buNone/>
                      <a:tabLst/>
                      <a:defRPr/>
                    </a:pPr>
                    <a:r>
                      <a:rPr kumimoji="0" lang="en-US" sz="1100" b="1" i="0" strike="noStrike" kern="0" cap="none" spc="0" normalizeH="0" baseline="0" noProof="0">
                        <a:ln>
                          <a:noFill/>
                        </a:ln>
                        <a:solidFill>
                          <a:srgbClr val="008080"/>
                        </a:solidFill>
                        <a:effectLst/>
                        <a:uLnTx/>
                        <a:uFillTx/>
                        <a:latin typeface="Palatino Linotype" panose="02040502050505030304" pitchFamily="18" charset="0"/>
                        <a:ea typeface="Calibri" panose="020F0502020204030204" pitchFamily="34" charset="0"/>
                        <a:cs typeface="Times New Roman" panose="02020603050405020304" pitchFamily="18" charset="0"/>
                      </a:rPr>
                      <a:t> </a:t>
                    </a:r>
                    <a:endParaRPr kumimoji="0" lang="en-US" sz="1100" b="0" i="0" strike="noStrike" kern="0" cap="none" spc="0" normalizeH="0" baseline="0" noProof="0">
                      <a:ln>
                        <a:noFill/>
                      </a:ln>
                      <a:solidFill>
                        <a:srgbClr val="2315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p:cNvSpPr/>
                  <p:nvPr/>
                </p:nvSpPr>
                <p:spPr>
                  <a:xfrm>
                    <a:off x="1838325" y="22214"/>
                    <a:ext cx="1633220" cy="473087"/>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75565" lvl="0" indent="0" algn="ctr" defTabSz="914400" eaLnBrk="1" fontAlgn="auto" latinLnBrk="0" hangingPunct="1">
                      <a:lnSpc>
                        <a:spcPct val="100000"/>
                      </a:lnSpc>
                      <a:spcBef>
                        <a:spcPts val="0"/>
                      </a:spcBef>
                      <a:spcAft>
                        <a:spcPts val="600"/>
                      </a:spcAft>
                      <a:buClrTx/>
                      <a:buSzTx/>
                      <a:buFontTx/>
                      <a:buNone/>
                      <a:tabLst/>
                      <a:defRPr/>
                    </a:pPr>
                    <a:r>
                      <a:rPr kumimoji="0" lang="en-US" sz="1300" b="1" i="0" strike="noStrike" kern="0" cap="none" spc="0" normalizeH="0" baseline="0" noProof="0" dirty="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LOCAL GOVERNMENTS</a:t>
                    </a:r>
                    <a:endParaRPr kumimoji="0" lang="en-US" sz="1300" b="0" i="0"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2" name="Group 31"/>
              <p:cNvGrpSpPr/>
              <p:nvPr/>
            </p:nvGrpSpPr>
            <p:grpSpPr>
              <a:xfrm>
                <a:off x="-683603" y="214168"/>
                <a:ext cx="8721399" cy="5462735"/>
                <a:chOff x="-778853" y="214168"/>
                <a:chExt cx="8721399" cy="5462735"/>
              </a:xfrm>
            </p:grpSpPr>
            <p:sp>
              <p:nvSpPr>
                <p:cNvPr id="33" name="Rectangle 32"/>
                <p:cNvSpPr/>
                <p:nvPr/>
              </p:nvSpPr>
              <p:spPr>
                <a:xfrm>
                  <a:off x="-778852" y="214168"/>
                  <a:ext cx="2889096" cy="2376633"/>
                </a:xfrm>
                <a:prstGeom prst="rect">
                  <a:avLst/>
                </a:prstGeom>
                <a:solidFill>
                  <a:sysClr val="window" lastClr="FFFFFF"/>
                </a:solidFill>
                <a:ln w="19050" cap="flat" cmpd="sng" algn="ctr">
                  <a:solidFill>
                    <a:srgbClr val="9DBCB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75565" lvl="0" indent="0" defTabSz="914400" eaLnBrk="1" fontAlgn="auto" latinLnBrk="0" hangingPunct="1">
                    <a:lnSpc>
                      <a:spcPct val="100000"/>
                    </a:lnSpc>
                    <a:spcBef>
                      <a:spcPts val="0"/>
                    </a:spcBef>
                    <a:spcAft>
                      <a:spcPts val="300"/>
                    </a:spcAft>
                    <a:buClrTx/>
                    <a:buSzTx/>
                    <a:buFontTx/>
                    <a:buNone/>
                    <a:tabLst/>
                    <a:defRPr/>
                  </a:pPr>
                  <a:r>
                    <a:rPr kumimoji="0" lang="en-GB"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Medical centres, hospitals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Mobile health and dental screening services;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Maternal health care and gynaecological consultations;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Parental consultations.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778853" y="3990974"/>
                  <a:ext cx="2864828" cy="1685929"/>
                </a:xfrm>
                <a:prstGeom prst="rect">
                  <a:avLst/>
                </a:prstGeom>
                <a:solidFill>
                  <a:sysClr val="window" lastClr="FFFFFF"/>
                </a:solidFill>
                <a:ln w="19050" cap="flat" cmpd="sng" algn="ctr">
                  <a:solidFill>
                    <a:srgbClr val="44546A">
                      <a:lumMod val="40000"/>
                      <a:lumOff val="6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75565" lvl="0" indent="0" defTabSz="914400" eaLnBrk="1" fontAlgn="auto" latinLnBrk="0" hangingPunct="1">
                    <a:lnSpc>
                      <a:spcPct val="100000"/>
                    </a:lnSpc>
                    <a:spcBef>
                      <a:spcPts val="0"/>
                    </a:spcBef>
                    <a:spcAft>
                      <a:spcPts val="300"/>
                    </a:spcAft>
                    <a:buClrTx/>
                    <a:buSzTx/>
                    <a:buFontTx/>
                    <a:buNone/>
                    <a:tabLst/>
                    <a:defRPr/>
                  </a:pPr>
                  <a:r>
                    <a:rPr kumimoji="0" lang="en-GB"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Community mediators, visiting nurses, Roma teacher assistants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Home visiting;</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Parental support and parental engagement</a:t>
                  </a:r>
                  <a:r>
                    <a:rPr kumimoji="0" lang="en-US" sz="1200" b="0" i="0" strike="noStrike" kern="0" cap="none" spc="0" normalizeH="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reading stories.</a:t>
                  </a: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34"/>
                <p:cNvGrpSpPr/>
                <p:nvPr/>
              </p:nvGrpSpPr>
              <p:grpSpPr>
                <a:xfrm>
                  <a:off x="819150" y="225597"/>
                  <a:ext cx="7123396" cy="5451304"/>
                  <a:chOff x="0" y="225597"/>
                  <a:chExt cx="7123396" cy="5451304"/>
                </a:xfrm>
              </p:grpSpPr>
              <p:sp>
                <p:nvSpPr>
                  <p:cNvPr id="36" name="Rectangle 35"/>
                  <p:cNvSpPr/>
                  <p:nvPr/>
                </p:nvSpPr>
                <p:spPr>
                  <a:xfrm>
                    <a:off x="3219449" y="3990975"/>
                    <a:ext cx="3903947" cy="1685926"/>
                  </a:xfrm>
                  <a:prstGeom prst="rect">
                    <a:avLst/>
                  </a:prstGeom>
                  <a:solidFill>
                    <a:sysClr val="window" lastClr="FFFFFF"/>
                  </a:solidFill>
                  <a:ln w="19050" cap="flat" cmpd="sng" algn="ctr">
                    <a:solidFill>
                      <a:srgbClr val="44546A">
                        <a:lumMod val="60000"/>
                        <a:lumOff val="4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75565" lvl="0" indent="0" defTabSz="914400" eaLnBrk="1" fontAlgn="auto" latinLnBrk="0" hangingPunct="1">
                      <a:lnSpc>
                        <a:spcPct val="100000"/>
                      </a:lnSpc>
                      <a:spcBef>
                        <a:spcPts val="0"/>
                      </a:spcBef>
                      <a:spcAft>
                        <a:spcPts val="300"/>
                      </a:spcAft>
                      <a:buClrTx/>
                      <a:buSzTx/>
                      <a:buFontTx/>
                      <a:buNone/>
                      <a:tabLst/>
                      <a:defRPr/>
                    </a:pPr>
                    <a:r>
                      <a:rPr kumimoji="0" lang="en-US"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Chi</a:t>
                    </a:r>
                    <a:r>
                      <a:rPr kumimoji="0" lang="en-US" sz="1200" b="0" i="0" strike="noStrike" kern="0" cap="none" spc="0" normalizeH="0" baseline="0" noProof="0" dirty="0">
                        <a:ln>
                          <a:noFill/>
                        </a:ln>
                        <a:solidFill>
                          <a:schemeClr val="bg2">
                            <a:lumMod val="25000"/>
                          </a:schemeClr>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l</a:t>
                    </a:r>
                    <a:r>
                      <a:rPr kumimoji="0" lang="en-US"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dren‘s </a:t>
                    </a:r>
                    <a:r>
                      <a:rPr kumimoji="0" lang="en-US" sz="1200" b="1" i="0" strike="noStrike" kern="0" cap="none" spc="0" normalizeH="0" baseline="0" noProof="0" dirty="0" err="1">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centres</a:t>
                    </a:r>
                    <a:r>
                      <a:rPr kumimoji="0" lang="en-US"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 community </a:t>
                    </a:r>
                    <a:r>
                      <a:rPr kumimoji="0" lang="en-US" sz="1200" b="1" i="0" strike="noStrike" kern="0" cap="none" spc="0" normalizeH="0" baseline="0" noProof="0" dirty="0" err="1">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centres</a:t>
                    </a:r>
                    <a:r>
                      <a:rPr kumimoji="0" lang="en-US"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 family </a:t>
                    </a:r>
                    <a:r>
                      <a:rPr kumimoji="0" lang="en-US" sz="1200" b="1" i="0" strike="noStrike" kern="0" cap="none" spc="0" normalizeH="0" baseline="0" noProof="0" dirty="0" err="1">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centres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Speech therapy, language support, early screening, sensory or physical therapy, psychological services;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Parental support and empowerment.</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p:cNvGrpSpPr/>
                  <p:nvPr/>
                </p:nvGrpSpPr>
                <p:grpSpPr>
                  <a:xfrm>
                    <a:off x="0" y="225597"/>
                    <a:ext cx="7123396" cy="5175079"/>
                    <a:chOff x="0" y="225597"/>
                    <a:chExt cx="7123396" cy="5175079"/>
                  </a:xfrm>
                </p:grpSpPr>
                <p:sp>
                  <p:nvSpPr>
                    <p:cNvPr id="38" name="Rectangle 37"/>
                    <p:cNvSpPr/>
                    <p:nvPr/>
                  </p:nvSpPr>
                  <p:spPr>
                    <a:xfrm>
                      <a:off x="3210316" y="225597"/>
                      <a:ext cx="3913080" cy="2374726"/>
                    </a:xfrm>
                    <a:prstGeom prst="rect">
                      <a:avLst/>
                    </a:prstGeom>
                    <a:solidFill>
                      <a:sysClr val="window" lastClr="FFFFFF"/>
                    </a:solidFill>
                    <a:ln w="19050" cap="flat" cmpd="sng" algn="ctr">
                      <a:solidFill>
                        <a:srgbClr val="44546A">
                          <a:lumMod val="75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75565" lvl="0" indent="0" algn="l" defTabSz="914400" eaLnBrk="1" fontAlgn="auto" latinLnBrk="0" hangingPunct="1">
                        <a:lnSpc>
                          <a:spcPct val="100000"/>
                        </a:lnSpc>
                        <a:spcBef>
                          <a:spcPts val="0"/>
                        </a:spcBef>
                        <a:spcAft>
                          <a:spcPts val="300"/>
                        </a:spcAft>
                        <a:buClrTx/>
                        <a:buSzTx/>
                        <a:buFontTx/>
                        <a:buNone/>
                        <a:tabLst/>
                        <a:defRPr/>
                      </a:pPr>
                      <a:r>
                        <a:rPr kumimoji="0" lang="en-GB"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Nurseries/</a:t>
                      </a:r>
                      <a:r>
                        <a:rPr kumimoji="0" lang="en-GB" sz="1200" b="1" i="0" strike="noStrike" kern="0" cap="none" spc="0" normalizeH="0" baseline="0" noProof="0" dirty="0" err="1">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creches</a:t>
                      </a:r>
                      <a:r>
                        <a:rPr kumimoji="0" lang="en-GB" sz="1200" b="1"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 kindergartens, playgroups, libraries and toy libraries</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Early cognitive, social and emotional skills development;</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Learning environments sensitive to children’ needs, culturally relevant learning; </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eaLnBrk="1" fontAlgn="auto" latinLnBrk="0" hangingPunct="1">
                        <a:lnSpc>
                          <a:spcPct val="115000"/>
                        </a:lnSpc>
                        <a:spcBef>
                          <a:spcPts val="0"/>
                        </a:spcBef>
                        <a:spcAft>
                          <a:spcPts val="300"/>
                        </a:spcAft>
                        <a:buClrTx/>
                        <a:buSzTx/>
                        <a:buFont typeface="Palatino Linotype" panose="02040502050505030304" pitchFamily="18" charset="0"/>
                        <a:buChar char="-"/>
                        <a:tabLst/>
                        <a:defRPr/>
                      </a:pPr>
                      <a:r>
                        <a:rPr kumimoji="0" lang="en-GB"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rPr>
                        <a:t>Parental participation and support for parents. </a:t>
                      </a:r>
                      <a:endParaRPr kumimoji="0" lang="en-US" sz="1200" b="0" i="0" strike="noStrike" kern="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9" name="Group 38"/>
                    <p:cNvGrpSpPr/>
                    <p:nvPr/>
                  </p:nvGrpSpPr>
                  <p:grpSpPr>
                    <a:xfrm>
                      <a:off x="0" y="1228725"/>
                      <a:ext cx="4495800" cy="4171951"/>
                      <a:chOff x="0" y="0"/>
                      <a:chExt cx="4495800" cy="4171951"/>
                    </a:xfrm>
                  </p:grpSpPr>
                  <p:grpSp>
                    <p:nvGrpSpPr>
                      <p:cNvPr id="40" name="Group 39"/>
                      <p:cNvGrpSpPr/>
                      <p:nvPr/>
                    </p:nvGrpSpPr>
                    <p:grpSpPr>
                      <a:xfrm>
                        <a:off x="0" y="0"/>
                        <a:ext cx="4495800" cy="4171951"/>
                        <a:chOff x="0" y="0"/>
                        <a:chExt cx="4495800" cy="4171951"/>
                      </a:xfrm>
                    </p:grpSpPr>
                    <p:sp>
                      <p:nvSpPr>
                        <p:cNvPr id="42" name="Oval 41"/>
                        <p:cNvSpPr/>
                        <p:nvPr/>
                      </p:nvSpPr>
                      <p:spPr>
                        <a:xfrm>
                          <a:off x="1609725" y="1905001"/>
                          <a:ext cx="1385834" cy="2266950"/>
                        </a:xfrm>
                        <a:prstGeom prst="ellipse">
                          <a:avLst/>
                        </a:prstGeom>
                        <a:solidFill>
                          <a:sysClr val="window" lastClr="FFFFFF">
                            <a:alpha val="0"/>
                          </a:sysClr>
                        </a:solidFill>
                        <a:ln w="57150" cap="flat" cmpd="sng" algn="ctr">
                          <a:solidFill>
                            <a:srgbClr val="44546A">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75565" lvl="0" indent="0" algn="ctr" defTabSz="914400" eaLnBrk="1" fontAlgn="auto" latinLnBrk="0" hangingPunct="1">
                            <a:lnSpc>
                              <a:spcPct val="100000"/>
                            </a:lnSpc>
                            <a:spcBef>
                              <a:spcPts val="7200"/>
                            </a:spcBef>
                            <a:spcAft>
                              <a:spcPts val="0"/>
                            </a:spcAft>
                            <a:buClrTx/>
                            <a:buSzTx/>
                            <a:buFontTx/>
                            <a:buNone/>
                            <a:tabLst/>
                            <a:defRPr/>
                          </a:pPr>
                          <a:endParaRPr kumimoji="0" lang="en-GB" sz="1200" b="0" i="0" strike="noStrike" kern="0" cap="none" spc="0" normalizeH="0" baseline="0" noProof="0" dirty="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75565" lvl="0" indent="0" algn="ctr" defTabSz="914400" eaLnBrk="1" fontAlgn="auto" latinLnBrk="0" hangingPunct="1">
                            <a:lnSpc>
                              <a:spcPct val="100000"/>
                            </a:lnSpc>
                            <a:spcBef>
                              <a:spcPts val="600"/>
                            </a:spcBef>
                            <a:spcAft>
                              <a:spcPts val="0"/>
                            </a:spcAft>
                            <a:buClrTx/>
                            <a:buSzTx/>
                            <a:buFontTx/>
                            <a:buNone/>
                            <a:tabLst/>
                            <a:defRPr/>
                          </a:pPr>
                          <a:r>
                            <a:rPr kumimoji="0" lang="en-GB" sz="1200" b="0" i="0" strike="noStrike" kern="0" cap="none" spc="0" normalizeH="0" baseline="0" noProof="0" dirty="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Frontline and outreach services</a:t>
                          </a:r>
                          <a:endParaRPr kumimoji="0" lang="en-US" sz="1600" b="0" i="0"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3" name="Left Arrow 42"/>
                        <p:cNvSpPr/>
                        <p:nvPr/>
                      </p:nvSpPr>
                      <p:spPr>
                        <a:xfrm flipV="1">
                          <a:off x="1419225" y="4000500"/>
                          <a:ext cx="514350" cy="45720"/>
                        </a:xfrm>
                        <a:prstGeom prst="leftArrow">
                          <a:avLst/>
                        </a:prstGeom>
                        <a:solidFill>
                          <a:srgbClr val="4F81BD"/>
                        </a:solidFill>
                        <a:ln w="25400" cap="flat" cmpd="sng" algn="ctr">
                          <a:solidFill>
                            <a:srgbClr val="44546A">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ysClr val="windowText" lastClr="000000"/>
                            </a:solidFill>
                            <a:effectLst/>
                            <a:uLnTx/>
                            <a:uFillTx/>
                          </a:endParaRPr>
                        </a:p>
                      </p:txBody>
                    </p:sp>
                    <p:sp>
                      <p:nvSpPr>
                        <p:cNvPr id="44" name="Oval 43"/>
                        <p:cNvSpPr/>
                        <p:nvPr/>
                      </p:nvSpPr>
                      <p:spPr>
                        <a:xfrm>
                          <a:off x="1609726" y="0"/>
                          <a:ext cx="1285875" cy="2193926"/>
                        </a:xfrm>
                        <a:prstGeom prst="ellipse">
                          <a:avLst/>
                        </a:prstGeom>
                        <a:solidFill>
                          <a:sysClr val="window" lastClr="FFFFFF">
                            <a:alpha val="0"/>
                          </a:sysClr>
                        </a:solidFill>
                        <a:ln w="38100" cap="flat" cmpd="sng" algn="ctr">
                          <a:solidFill>
                            <a:srgbClr val="44546A">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75565" lvl="0" indent="0" algn="ctr" defTabSz="914400" eaLnBrk="1" fontAlgn="auto" latinLnBrk="0" hangingPunct="1">
                            <a:lnSpc>
                              <a:spcPct val="100000"/>
                            </a:lnSpc>
                            <a:spcBef>
                              <a:spcPts val="0"/>
                            </a:spcBef>
                            <a:spcAft>
                              <a:spcPts val="1200"/>
                            </a:spcAft>
                            <a:buClrTx/>
                            <a:buSzTx/>
                            <a:buFontTx/>
                            <a:buNone/>
                            <a:tabLst/>
                            <a:defRPr/>
                          </a:pPr>
                          <a:r>
                            <a:rPr kumimoji="0" lang="en-GB" sz="1200" b="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ECEC settings</a:t>
                          </a:r>
                          <a:endParaRPr kumimoji="0" lang="en-US" sz="1200" b="0" i="0" strike="noStrike" kern="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75565" lvl="0" indent="0" algn="ctr" defTabSz="914400" eaLnBrk="1" fontAlgn="auto" latinLnBrk="0" hangingPunct="1">
                            <a:lnSpc>
                              <a:spcPct val="100000"/>
                            </a:lnSpc>
                            <a:spcBef>
                              <a:spcPts val="0"/>
                            </a:spcBef>
                            <a:spcAft>
                              <a:spcPts val="600"/>
                            </a:spcAft>
                            <a:buClrTx/>
                            <a:buSzTx/>
                            <a:buFontTx/>
                            <a:buNone/>
                            <a:tabLst/>
                            <a:defRPr/>
                          </a:pPr>
                          <a:r>
                            <a:rPr kumimoji="0" lang="en-GB" sz="1200" b="0" i="0" strike="noStrike" kern="0" cap="none" spc="0" normalizeH="0" baseline="0" noProof="0">
                              <a:ln>
                                <a:noFill/>
                              </a:ln>
                              <a:solidFill>
                                <a:schemeClr val="bg1"/>
                              </a:solidFill>
                              <a:effectLst/>
                              <a:uLnTx/>
                              <a:uFillTx/>
                              <a:latin typeface="Palatino Linotype" panose="02040502050505030304" pitchFamily="18" charset="0"/>
                              <a:ea typeface="Calibri" panose="020F0502020204030204" pitchFamily="34" charset="0"/>
                              <a:cs typeface="Times New Roman" panose="02020603050405020304" pitchFamily="18" charset="0"/>
                            </a:rPr>
                            <a:t> </a:t>
                          </a:r>
                          <a:endParaRPr kumimoji="0" lang="en-US" sz="1200" b="0" i="0" strike="noStrike" kern="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5" name="Oval 44"/>
                        <p:cNvSpPr/>
                        <p:nvPr/>
                      </p:nvSpPr>
                      <p:spPr>
                        <a:xfrm>
                          <a:off x="0" y="1485900"/>
                          <a:ext cx="2609850" cy="1077595"/>
                        </a:xfrm>
                        <a:prstGeom prst="ellipse">
                          <a:avLst/>
                        </a:prstGeom>
                        <a:solidFill>
                          <a:srgbClr val="9DBCB7">
                            <a:alpha val="0"/>
                          </a:srgbClr>
                        </a:solidFill>
                        <a:ln w="57150" cap="flat" cmpd="sng" algn="ctr">
                          <a:solidFill>
                            <a:srgbClr val="9DBCB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75565" lvl="0" indent="0" algn="l" defTabSz="914400" eaLnBrk="1" fontAlgn="auto" latinLnBrk="0" hangingPunct="1">
                            <a:lnSpc>
                              <a:spcPct val="100000"/>
                            </a:lnSpc>
                            <a:spcBef>
                              <a:spcPts val="0"/>
                            </a:spcBef>
                            <a:spcAft>
                              <a:spcPts val="600"/>
                            </a:spcAft>
                            <a:buClrTx/>
                            <a:buSzTx/>
                            <a:buFontTx/>
                            <a:buNone/>
                            <a:tabLst/>
                            <a:defRPr/>
                          </a:pPr>
                          <a:r>
                            <a:rPr kumimoji="0" lang="en-GB" sz="1200" b="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Health and                   social services</a:t>
                          </a:r>
                          <a:endParaRPr kumimoji="0" lang="en-US" sz="1600" b="0" i="0" strike="noStrike" kern="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6" name="Oval 45"/>
                        <p:cNvSpPr/>
                        <p:nvPr/>
                      </p:nvSpPr>
                      <p:spPr>
                        <a:xfrm>
                          <a:off x="1838325" y="1466850"/>
                          <a:ext cx="2657475" cy="1097280"/>
                        </a:xfrm>
                        <a:prstGeom prst="ellipse">
                          <a:avLst/>
                        </a:prstGeom>
                        <a:solidFill>
                          <a:sysClr val="window" lastClr="FFFFFF">
                            <a:alpha val="0"/>
                          </a:sysClr>
                        </a:solidFill>
                        <a:ln w="53975" cap="flat" cmpd="sng" algn="ctr">
                          <a:solidFill>
                            <a:srgbClr val="44546A">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marR="75565" lvl="0" indent="0" algn="r" defTabSz="914400" eaLnBrk="1" fontAlgn="auto" latinLnBrk="0" hangingPunct="1">
                            <a:lnSpc>
                              <a:spcPct val="100000"/>
                            </a:lnSpc>
                            <a:spcBef>
                              <a:spcPts val="0"/>
                            </a:spcBef>
                            <a:spcAft>
                              <a:spcPts val="600"/>
                            </a:spcAft>
                            <a:buClrTx/>
                            <a:buSzTx/>
                            <a:buFontTx/>
                            <a:buNone/>
                            <a:tabLst/>
                            <a:defRPr/>
                          </a:pPr>
                          <a:r>
                            <a:rPr kumimoji="0" lang="en-US" sz="1200" b="0" i="0" strike="noStrike" kern="0" cap="none" spc="0" normalizeH="0" baseline="0" noProof="0">
                              <a:ln>
                                <a:noFill/>
                              </a:ln>
                              <a:solidFill>
                                <a:srgbClr val="008080"/>
                              </a:solidFill>
                              <a:effectLst/>
                              <a:uLnTx/>
                              <a:uFillTx/>
                              <a:latin typeface="Calibri Light" panose="020F0302020204030204" pitchFamily="34" charset="0"/>
                              <a:ea typeface="Calibri" panose="020F0502020204030204" pitchFamily="34" charset="0"/>
                              <a:cs typeface="Calibri Light" panose="020F0302020204030204" pitchFamily="34" charset="0"/>
                            </a:rPr>
                            <a:t> </a:t>
                          </a:r>
                          <a:endParaRPr kumimoji="0" lang="en-US" sz="1100" b="0" i="0" strike="noStrike" kern="0" cap="none" spc="0" normalizeH="0" baseline="0" noProof="0">
                            <a:ln>
                              <a:noFill/>
                            </a:ln>
                            <a:solidFill>
                              <a:srgbClr val="2315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Up Arrow 46"/>
                        <p:cNvSpPr/>
                        <p:nvPr/>
                      </p:nvSpPr>
                      <p:spPr>
                        <a:xfrm>
                          <a:off x="9525" y="1466850"/>
                          <a:ext cx="45719" cy="419100"/>
                        </a:xfrm>
                        <a:prstGeom prst="upArrow">
                          <a:avLst/>
                        </a:prstGeom>
                        <a:solidFill>
                          <a:srgbClr val="4472C4">
                            <a:lumMod val="60000"/>
                            <a:lumOff val="40000"/>
                          </a:srgbClr>
                        </a:solidFill>
                        <a:ln w="19050" cap="flat" cmpd="sng" algn="ctr">
                          <a:solidFill>
                            <a:srgbClr val="9DBCB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ysClr val="windowText" lastClr="000000"/>
                            </a:solidFill>
                            <a:effectLst/>
                            <a:uLnTx/>
                            <a:uFillTx/>
                          </a:endParaRPr>
                        </a:p>
                      </p:txBody>
                    </p:sp>
                    <p:sp>
                      <p:nvSpPr>
                        <p:cNvPr id="48" name="Right Arrow 47"/>
                        <p:cNvSpPr/>
                        <p:nvPr/>
                      </p:nvSpPr>
                      <p:spPr>
                        <a:xfrm>
                          <a:off x="2619375" y="142875"/>
                          <a:ext cx="504825" cy="45719"/>
                        </a:xfrm>
                        <a:prstGeom prst="rightArrow">
                          <a:avLst/>
                        </a:prstGeom>
                        <a:solidFill>
                          <a:sysClr val="windowText" lastClr="000000">
                            <a:lumMod val="95000"/>
                            <a:lumOff val="5000"/>
                          </a:sysClr>
                        </a:solidFill>
                        <a:ln w="19050" cap="flat" cmpd="sng" algn="ctr">
                          <a:solidFill>
                            <a:srgbClr val="44546A">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ysClr val="windowText" lastClr="000000"/>
                            </a:solidFill>
                            <a:effectLst/>
                            <a:uLnTx/>
                            <a:uFillTx/>
                          </a:endParaRPr>
                        </a:p>
                      </p:txBody>
                    </p:sp>
                    <p:sp>
                      <p:nvSpPr>
                        <p:cNvPr id="49" name="Down Arrow 48"/>
                        <p:cNvSpPr/>
                        <p:nvPr/>
                      </p:nvSpPr>
                      <p:spPr>
                        <a:xfrm>
                          <a:off x="4381500" y="2219325"/>
                          <a:ext cx="55245" cy="451485"/>
                        </a:xfrm>
                        <a:prstGeom prst="downArrow">
                          <a:avLst/>
                        </a:prstGeom>
                        <a:solidFill>
                          <a:srgbClr val="44546A">
                            <a:lumMod val="60000"/>
                            <a:lumOff val="40000"/>
                          </a:srgbClr>
                        </a:solidFill>
                        <a:ln w="19050" cap="flat" cmpd="sng" algn="ctr">
                          <a:solidFill>
                            <a:srgbClr val="44546A">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ysClr val="windowText" lastClr="000000"/>
                            </a:solidFill>
                            <a:effectLst/>
                            <a:uLnTx/>
                            <a:uFillTx/>
                          </a:endParaRPr>
                        </a:p>
                      </p:txBody>
                    </p:sp>
                    <p:sp>
                      <p:nvSpPr>
                        <p:cNvPr id="50" name="Oval 49"/>
                        <p:cNvSpPr/>
                        <p:nvPr/>
                      </p:nvSpPr>
                      <p:spPr>
                        <a:xfrm>
                          <a:off x="1562100" y="1314450"/>
                          <a:ext cx="1371600" cy="1356360"/>
                        </a:xfrm>
                        <a:prstGeom prst="ellipse">
                          <a:avLst/>
                        </a:prstGeom>
                        <a:solidFill>
                          <a:sysClr val="window" lastClr="FFFFFF"/>
                        </a:solidFill>
                        <a:ln w="47625" cap="flat" cmpd="sng" algn="ctr">
                          <a:solidFill>
                            <a:srgbClr val="4472C4">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marR="75565" lvl="0" indent="0" defTabSz="914400" eaLnBrk="1" fontAlgn="auto" latinLnBrk="0" hangingPunct="1">
                            <a:lnSpc>
                              <a:spcPct val="100000"/>
                            </a:lnSpc>
                            <a:spcBef>
                              <a:spcPts val="0"/>
                            </a:spcBef>
                            <a:spcAft>
                              <a:spcPts val="0"/>
                            </a:spcAft>
                            <a:buClrTx/>
                            <a:buSzTx/>
                            <a:buFontTx/>
                            <a:buNone/>
                            <a:tabLst/>
                            <a:defRPr/>
                          </a:pPr>
                          <a:endParaRPr kumimoji="0" lang="en-GB" sz="1000" b="0" i="0" strike="noStrike" kern="0" cap="none" spc="0" normalizeH="0" baseline="0" noProof="0" dirty="0">
                            <a:ln>
                              <a:noFill/>
                            </a:ln>
                            <a:solidFill>
                              <a:srgbClr val="008080"/>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grpSp>
                  <p:sp>
                    <p:nvSpPr>
                      <p:cNvPr id="41" name="Text Box 275"/>
                      <p:cNvSpPr txBox="1"/>
                      <p:nvPr/>
                    </p:nvSpPr>
                    <p:spPr>
                      <a:xfrm>
                        <a:off x="2981325" y="1733550"/>
                        <a:ext cx="1455420" cy="6000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75565" lvl="0" indent="0" algn="l" defTabSz="914400" eaLnBrk="1" fontAlgn="auto" latinLnBrk="0" hangingPunct="1">
                          <a:lnSpc>
                            <a:spcPct val="100000"/>
                          </a:lnSpc>
                          <a:spcBef>
                            <a:spcPts val="0"/>
                          </a:spcBef>
                          <a:spcAft>
                            <a:spcPts val="600"/>
                          </a:spcAft>
                          <a:buClrTx/>
                          <a:buSzTx/>
                          <a:buFontTx/>
                          <a:buNone/>
                          <a:tabLst/>
                          <a:defRPr/>
                        </a:pPr>
                        <a:r>
                          <a:rPr kumimoji="0" lang="en-GB" sz="1200" b="0" i="0" strike="noStrike" kern="0" cap="none" spc="0" normalizeH="0" baseline="0" noProof="0" dirty="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rPr>
                          <a:t>Early intervention services</a:t>
                        </a:r>
                        <a:endParaRPr kumimoji="0" lang="en-US" sz="1600" b="0" i="0"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sp>
          <p:nvSpPr>
            <p:cNvPr id="3" name="Rectangle 2"/>
            <p:cNvSpPr/>
            <p:nvPr/>
          </p:nvSpPr>
          <p:spPr>
            <a:xfrm>
              <a:off x="4734075" y="3159102"/>
              <a:ext cx="1830244" cy="706817"/>
            </a:xfrm>
            <a:prstGeom prst="rect">
              <a:avLst/>
            </a:prstGeom>
          </p:spPr>
          <p:txBody>
            <a:bodyPr wrap="square">
              <a:spAutoFit/>
            </a:bodyPr>
            <a:lstStyle/>
            <a:p>
              <a:pPr marL="457200" marR="75565" lvl="0" algn="ctr">
                <a:defRPr/>
              </a:pPr>
              <a:r>
                <a:rPr lang="en-GB" sz="1200" kern="0" dirty="0">
                  <a:solidFill>
                    <a:srgbClr val="468177"/>
                  </a:solidFill>
                  <a:latin typeface="Calibri Light" panose="020F0302020204030204" pitchFamily="34" charset="0"/>
                  <a:ea typeface="Calibri" panose="020F0502020204030204" pitchFamily="34" charset="0"/>
                  <a:cs typeface="Calibri Light" panose="020F0302020204030204" pitchFamily="34" charset="0"/>
                </a:rPr>
                <a:t>Children and parents/carers/ families</a:t>
              </a:r>
            </a:p>
          </p:txBody>
        </p:sp>
      </p:grpSp>
    </p:spTree>
    <p:extLst>
      <p:ext uri="{BB962C8B-B14F-4D97-AF65-F5344CB8AC3E}">
        <p14:creationId xmlns:p14="http://schemas.microsoft.com/office/powerpoint/2010/main" val="3286179739"/>
      </p:ext>
    </p:extLst>
  </p:cSld>
  <p:clrMapOvr>
    <a:masterClrMapping/>
  </p:clrMapOvr>
</p:sld>
</file>

<file path=ppt/theme/theme1.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foreseeing only text (paragraph and bullet poi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1786</Words>
  <Application>Microsoft Office PowerPoint</Application>
  <PresentationFormat>Widescreen</PresentationFormat>
  <Paragraphs>187</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Palatino Linotype</vt:lpstr>
      <vt:lpstr>Times New Roman</vt:lpstr>
      <vt:lpstr>1_cover slide</vt:lpstr>
      <vt:lpstr>content slide foreseeing only text (paragraph and bullet points)</vt:lpstr>
      <vt:lpstr>The role and place of ECEC in integrated working: benefitting vulnerable groups such as Roma dr. Hester Hulpia (VBJK) and dr. Jana Huttova</vt:lpstr>
      <vt:lpstr>Integrated working is the only way </vt:lpstr>
      <vt:lpstr>Integrated working is the only way </vt:lpstr>
      <vt:lpstr>Defining integrated working</vt:lpstr>
      <vt:lpstr>ECEC and integrated working</vt:lpstr>
      <vt:lpstr>Added value of Integrated working</vt:lpstr>
      <vt:lpstr>Recommendations for integrated working  </vt:lpstr>
      <vt:lpstr>PowerPoint Presentation</vt:lpstr>
      <vt:lpstr> How could it work?  Integrated working and a comprehensive multidimensional early intervention model  </vt:lpstr>
      <vt:lpstr>Evidence from good practice examples of integrated working that benefits Roma children.</vt:lpstr>
      <vt:lpstr> How does it work?  Example: Sure Start Children’s House, Porcsalma, HU </vt:lpstr>
      <vt:lpstr>Contact Hester.Hulpia@VBJK.be jhuttova@gmail.com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and place of ECEC in integrated working, benefitting vulnerable groups, such as Roma dr. Hester Hulpia (VBJK) and dr. Jana Huttova</dc:title>
  <dc:creator>Jana Huttova</dc:creator>
  <cp:lastModifiedBy>Gintvile V.</cp:lastModifiedBy>
  <cp:revision>22</cp:revision>
  <dcterms:created xsi:type="dcterms:W3CDTF">2018-11-15T14:54:29Z</dcterms:created>
  <dcterms:modified xsi:type="dcterms:W3CDTF">2018-11-21T09:19:59Z</dcterms:modified>
</cp:coreProperties>
</file>